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7" r:id="rId1"/>
  </p:sldMasterIdLst>
  <p:notesMasterIdLst>
    <p:notesMasterId r:id="rId9"/>
  </p:notesMasterIdLst>
  <p:sldIdLst>
    <p:sldId id="256" r:id="rId2"/>
    <p:sldId id="466" r:id="rId3"/>
    <p:sldId id="467" r:id="rId4"/>
    <p:sldId id="469" r:id="rId5"/>
    <p:sldId id="468" r:id="rId6"/>
    <p:sldId id="465" r:id="rId7"/>
    <p:sldId id="46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6"/>
    <p:restoredTop sz="86395"/>
  </p:normalViewPr>
  <p:slideViewPr>
    <p:cSldViewPr snapToGrid="0" snapToObjects="1">
      <p:cViewPr>
        <p:scale>
          <a:sx n="57" d="100"/>
          <a:sy n="57" d="100"/>
        </p:scale>
        <p:origin x="-466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3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432" tIns="45715" rIns="91432" bIns="45715"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1432" tIns="45715" rIns="91432" bIns="4571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4716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1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1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9EBBA-996F-894A-B54A-D6246ED52CEA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C52C72-DE31-F449-A4ED-4C594FD91407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8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9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2726E-379B-B349-9EED-81ED093FA806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7313530-4BB0-1242-9028-71C96EB1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66768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A1323-8D79-1946-B0D7-40001CF92E9D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A1846-DA80-1C48-A609-854EA85C59AD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02355-E14B-8545-A8F8-0FE83CC9D524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40F58-564D-2B4F-AE67-E407BA4FCF45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A34C8-038E-2045-AF43-DF7DBB8E0E9E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8C68F-D26B-8F47-958C-23B49CF8A634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F5E60-9974-AC48-9591-99C2BB44B7CF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482E8-6E0E-1B4F-B1FD-C69DB9E858D9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17600" y="1143012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35050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B482E8-6E0E-1B4F-B1FD-C69DB9E858D9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rpo"/>
          <p:cNvSpPr txBox="1">
            <a:spLocks noGrp="1"/>
          </p:cNvSpPr>
          <p:nvPr>
            <p:ph type="body" idx="4294967295"/>
          </p:nvPr>
        </p:nvSpPr>
        <p:spPr>
          <a:xfrm>
            <a:off x="1600200" y="1717577"/>
            <a:ext cx="9991165" cy="3580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sz="2900" b="1" dirty="0" smtClean="0">
                <a:solidFill>
                  <a:srgbClr val="FF0000"/>
                </a:solidFill>
              </a:rPr>
              <a:t>La </a:t>
            </a:r>
            <a:r>
              <a:rPr lang="it-IT" sz="2900" b="1" dirty="0" smtClean="0">
                <a:solidFill>
                  <a:srgbClr val="FF0000"/>
                </a:solidFill>
              </a:rPr>
              <a:t>ricaduta di valore dell’IA in Sanità </a:t>
            </a:r>
            <a:r>
              <a:rPr lang="it-IT" sz="2900" b="1" dirty="0" smtClean="0">
                <a:solidFill>
                  <a:srgbClr val="7030A0"/>
                </a:solidFill>
              </a:rPr>
              <a:t>   </a:t>
            </a:r>
            <a:endParaRPr lang="it-IT" sz="2900" b="1" dirty="0" smtClean="0">
              <a:solidFill>
                <a:srgbClr val="7030A0"/>
              </a:solidFill>
            </a:endParaRPr>
          </a:p>
          <a:p>
            <a:pPr marL="82296" indent="0" algn="ctr">
              <a:buNone/>
            </a:pPr>
            <a:endParaRPr lang="it-IT" sz="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Salvatore </a:t>
            </a:r>
          </a:p>
          <a:p>
            <a:pPr marL="82296" indent="0" algn="ctr">
              <a:buNone/>
            </a:pPr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Tx/>
              <a:buNone/>
              <a:defRPr sz="2400"/>
            </a:pPr>
            <a:r>
              <a:rPr lang="it-IT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 descr="Smau"/>
          <p:cNvSpPr>
            <a:spLocks noChangeAspect="1" noChangeArrowheads="1"/>
          </p:cNvSpPr>
          <p:nvPr/>
        </p:nvSpPr>
        <p:spPr bwMode="auto">
          <a:xfrm>
            <a:off x="155575" y="-822325"/>
            <a:ext cx="1228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9" descr="Smau"/>
          <p:cNvSpPr>
            <a:spLocks noChangeAspect="1" noChangeArrowheads="1"/>
          </p:cNvSpPr>
          <p:nvPr/>
        </p:nvSpPr>
        <p:spPr bwMode="auto">
          <a:xfrm>
            <a:off x="307975" y="-669925"/>
            <a:ext cx="1228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76" y="2990757"/>
            <a:ext cx="6548718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06071" y="645459"/>
            <a:ext cx="10125635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17045C"/>
                </a:solidFill>
              </a:rPr>
              <a:t>Nella storia della scienza e della tecnologia, le innovazioni hanno sempre diviso </a:t>
            </a:r>
            <a:r>
              <a:rPr lang="it-IT" dirty="0" smtClean="0">
                <a:solidFill>
                  <a:srgbClr val="17045C"/>
                </a:solidFill>
              </a:rPr>
              <a:t>le popolazioni tra </a:t>
            </a:r>
            <a:r>
              <a:rPr lang="it-IT" b="1" dirty="0" smtClean="0">
                <a:solidFill>
                  <a:srgbClr val="FF0000"/>
                </a:solidFill>
              </a:rPr>
              <a:t>catastrofisti</a:t>
            </a:r>
            <a:r>
              <a:rPr lang="it-IT" dirty="0" smtClean="0">
                <a:solidFill>
                  <a:srgbClr val="17045C"/>
                </a:solidFill>
              </a:rPr>
              <a:t> </a:t>
            </a:r>
            <a:r>
              <a:rPr lang="it-IT" dirty="0">
                <a:solidFill>
                  <a:srgbClr val="17045C"/>
                </a:solidFill>
              </a:rPr>
              <a:t>e </a:t>
            </a:r>
            <a:r>
              <a:rPr lang="it-IT" b="1" dirty="0" smtClean="0">
                <a:solidFill>
                  <a:srgbClr val="FF0000"/>
                </a:solidFill>
              </a:rPr>
              <a:t>integrati</a:t>
            </a:r>
            <a:r>
              <a:rPr lang="it-IT" dirty="0" smtClean="0">
                <a:solidFill>
                  <a:srgbClr val="17045C"/>
                </a:solidFill>
              </a:rPr>
              <a:t>. I primi percepiscono il progresso tecnologico come una minaccia; per i secondi è invece un’occasione di cambiamento e di miglioramento delle condizioni di vita. </a:t>
            </a:r>
          </a:p>
          <a:p>
            <a:pPr algn="just"/>
            <a:endParaRPr lang="it-IT" sz="10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E’ una «</a:t>
            </a:r>
            <a:r>
              <a:rPr lang="it-IT" b="1" dirty="0" smtClean="0">
                <a:solidFill>
                  <a:srgbClr val="FF0000"/>
                </a:solidFill>
              </a:rPr>
              <a:t>naturale contrapposizione</a:t>
            </a:r>
            <a:r>
              <a:rPr lang="it-IT" dirty="0" smtClean="0">
                <a:solidFill>
                  <a:srgbClr val="17045C"/>
                </a:solidFill>
              </a:rPr>
              <a:t>» che governa le nostre esistenze: l’esitanza </a:t>
            </a:r>
            <a:r>
              <a:rPr lang="it-IT" dirty="0">
                <a:solidFill>
                  <a:srgbClr val="17045C"/>
                </a:solidFill>
              </a:rPr>
              <a:t>vaccinale anti Covid-19, l’uso civile del nucleare, sono </a:t>
            </a:r>
            <a:r>
              <a:rPr lang="it-IT" dirty="0" smtClean="0">
                <a:solidFill>
                  <a:srgbClr val="17045C"/>
                </a:solidFill>
              </a:rPr>
              <a:t>alcuni </a:t>
            </a:r>
            <a:r>
              <a:rPr lang="it-IT" dirty="0">
                <a:solidFill>
                  <a:srgbClr val="17045C"/>
                </a:solidFill>
              </a:rPr>
              <a:t>esempi </a:t>
            </a:r>
            <a:r>
              <a:rPr lang="it-IT" dirty="0" smtClean="0">
                <a:solidFill>
                  <a:srgbClr val="17045C"/>
                </a:solidFill>
              </a:rPr>
              <a:t>di </a:t>
            </a:r>
            <a:r>
              <a:rPr lang="it-IT" b="1" dirty="0" smtClean="0">
                <a:solidFill>
                  <a:srgbClr val="17045C"/>
                </a:solidFill>
              </a:rPr>
              <a:t>ideologica contrapposizione</a:t>
            </a:r>
            <a:r>
              <a:rPr lang="it-IT" dirty="0" smtClean="0">
                <a:solidFill>
                  <a:srgbClr val="17045C"/>
                </a:solidFill>
              </a:rPr>
              <a:t>.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In base ad un recente studio condotto dal CENSIS «Digital Life in Italia» il </a:t>
            </a:r>
            <a:r>
              <a:rPr lang="it-IT" b="1" dirty="0" smtClean="0">
                <a:solidFill>
                  <a:srgbClr val="FF0000"/>
                </a:solidFill>
              </a:rPr>
              <a:t>51%</a:t>
            </a:r>
            <a:r>
              <a:rPr lang="it-IT" dirty="0" smtClean="0">
                <a:solidFill>
                  <a:srgbClr val="17045C"/>
                </a:solidFill>
              </a:rPr>
              <a:t> degli italiani ritiene che le nuove tecnologie dell’ecosistema digitale (</a:t>
            </a:r>
            <a:r>
              <a:rPr lang="it-IT" b="1" dirty="0" smtClean="0">
                <a:solidFill>
                  <a:srgbClr val="17045C"/>
                </a:solidFill>
              </a:rPr>
              <a:t>Telemedicina, IA e </a:t>
            </a:r>
            <a:r>
              <a:rPr lang="it-IT" b="1" dirty="0" err="1" smtClean="0">
                <a:solidFill>
                  <a:srgbClr val="17045C"/>
                </a:solidFill>
              </a:rPr>
              <a:t>Metaverso</a:t>
            </a:r>
            <a:r>
              <a:rPr lang="it-IT" dirty="0" smtClean="0">
                <a:solidFill>
                  <a:srgbClr val="17045C"/>
                </a:solidFill>
              </a:rPr>
              <a:t>) contribuiranno a rendere </a:t>
            </a:r>
            <a:r>
              <a:rPr lang="it-IT" b="1" dirty="0" smtClean="0">
                <a:solidFill>
                  <a:srgbClr val="17045C"/>
                </a:solidFill>
              </a:rPr>
              <a:t>il sistema salute nazionale maggiormente efficiente ed accessibile</a:t>
            </a:r>
            <a:r>
              <a:rPr lang="it-IT" dirty="0" smtClean="0">
                <a:solidFill>
                  <a:srgbClr val="17045C"/>
                </a:solidFill>
              </a:rPr>
              <a:t>. </a:t>
            </a:r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sz="8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Si ha la consapevolezza che il principale </a:t>
            </a:r>
            <a:r>
              <a:rPr lang="it-IT" b="1" dirty="0" err="1" smtClean="0">
                <a:solidFill>
                  <a:srgbClr val="17045C"/>
                </a:solidFill>
              </a:rPr>
              <a:t>asset</a:t>
            </a:r>
            <a:r>
              <a:rPr lang="it-IT" dirty="0" smtClean="0">
                <a:solidFill>
                  <a:srgbClr val="17045C"/>
                </a:solidFill>
              </a:rPr>
              <a:t> del sistema salute è il «</a:t>
            </a:r>
            <a:r>
              <a:rPr lang="it-IT" b="1" dirty="0" smtClean="0">
                <a:solidFill>
                  <a:srgbClr val="FF0000"/>
                </a:solidFill>
              </a:rPr>
              <a:t>DATO</a:t>
            </a:r>
            <a:r>
              <a:rPr lang="it-IT" dirty="0" smtClean="0">
                <a:solidFill>
                  <a:srgbClr val="17045C"/>
                </a:solidFill>
              </a:rPr>
              <a:t>». </a:t>
            </a:r>
          </a:p>
          <a:p>
            <a:pPr algn="just"/>
            <a:endParaRPr lang="it-IT" sz="800" dirty="0">
              <a:solidFill>
                <a:srgbClr val="17045C"/>
              </a:solidFill>
            </a:endParaRP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7</a:t>
            </a:r>
            <a:r>
              <a:rPr lang="it-IT" dirty="0" smtClean="0">
                <a:solidFill>
                  <a:srgbClr val="17045C"/>
                </a:solidFill>
              </a:rPr>
              <a:t> italiani su </a:t>
            </a:r>
            <a:r>
              <a:rPr lang="it-IT" b="1" dirty="0" smtClean="0">
                <a:solidFill>
                  <a:srgbClr val="17045C"/>
                </a:solidFill>
              </a:rPr>
              <a:t>10</a:t>
            </a:r>
            <a:r>
              <a:rPr lang="it-IT" dirty="0" smtClean="0">
                <a:solidFill>
                  <a:srgbClr val="17045C"/>
                </a:solidFill>
              </a:rPr>
              <a:t> sono pronti a rendere disponibili i propri dati per studi, ricerche e sperimentazioni.</a:t>
            </a:r>
          </a:p>
          <a:p>
            <a:pPr algn="just"/>
            <a:endParaRPr lang="it-IT" sz="8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Si tratta quindi di una questione di </a:t>
            </a:r>
            <a:r>
              <a:rPr lang="it-IT" b="1" dirty="0" smtClean="0">
                <a:solidFill>
                  <a:srgbClr val="FF0000"/>
                </a:solidFill>
              </a:rPr>
              <a:t>COSTI – BENEFICI </a:t>
            </a:r>
            <a:r>
              <a:rPr lang="it-IT" dirty="0" smtClean="0">
                <a:solidFill>
                  <a:srgbClr val="17045C"/>
                </a:solidFill>
              </a:rPr>
              <a:t>correlati alla «gestione» del dato:</a:t>
            </a:r>
          </a:p>
          <a:p>
            <a:pPr algn="just"/>
            <a:endParaRPr lang="it-IT" sz="800" b="1" dirty="0" smtClean="0">
              <a:solidFill>
                <a:srgbClr val="17045C"/>
              </a:solidFill>
            </a:endParaRP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PRIVACY e SICUREZZA</a:t>
            </a: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QUALITA’ E BIAS</a:t>
            </a: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INTEROPERABILITA’</a:t>
            </a: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CONSENSO ED ETICA </a:t>
            </a: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SFIDE NORMATIVE E LEGALI 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L’INTELLIGENZA ARTIFICIALE C’E’ E RESTERA’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OCCORRE UN APPROCCIO EQUILIBRATO PER SOLUZIONI EQUILIBRATE</a:t>
            </a:r>
            <a:endParaRPr lang="it-IT" sz="2000" b="1" dirty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 </a:t>
            </a: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più </a:t>
            </a:r>
            <a:r>
              <a:rPr lang="it-IT" dirty="0">
                <a:solidFill>
                  <a:srgbClr val="17045C"/>
                </a:solidFill>
              </a:rPr>
              <a:t>o meno ideologica all’evoluzione tecnologica. Una spiegazione delle resistenze sociali alle </a:t>
            </a:r>
            <a:endParaRPr lang="it-IT" dirty="0">
              <a:solidFill>
                <a:srgbClr val="17045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47" y="4538832"/>
            <a:ext cx="2016218" cy="11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42" y="3018694"/>
            <a:ext cx="1129179" cy="70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59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06069" y="497541"/>
            <a:ext cx="1012563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17045C"/>
                </a:solidFill>
              </a:rPr>
              <a:t>L’IA è presente nel sistema salute italiano da alcuni anni.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Delle 4 tipologie di IA attualmente disponibili quella che prevede l’impiego di </a:t>
            </a:r>
            <a:r>
              <a:rPr lang="it-IT" b="1" dirty="0" smtClean="0">
                <a:solidFill>
                  <a:srgbClr val="17045C"/>
                </a:solidFill>
              </a:rPr>
              <a:t>algoritmi</a:t>
            </a:r>
            <a:r>
              <a:rPr lang="it-IT" dirty="0" smtClean="0">
                <a:solidFill>
                  <a:srgbClr val="17045C"/>
                </a:solidFill>
              </a:rPr>
              <a:t> addestrati con </a:t>
            </a:r>
            <a:r>
              <a:rPr lang="it-IT" b="1" i="1" dirty="0" smtClean="0">
                <a:solidFill>
                  <a:srgbClr val="17045C"/>
                </a:solidFill>
              </a:rPr>
              <a:t>machine </a:t>
            </a:r>
            <a:r>
              <a:rPr lang="it-IT" b="1" i="1" dirty="0" err="1" smtClean="0">
                <a:solidFill>
                  <a:srgbClr val="17045C"/>
                </a:solidFill>
              </a:rPr>
              <a:t>learning</a:t>
            </a:r>
            <a:r>
              <a:rPr lang="it-IT" b="1" i="1" dirty="0" smtClean="0">
                <a:solidFill>
                  <a:srgbClr val="17045C"/>
                </a:solidFill>
              </a:rPr>
              <a:t> </a:t>
            </a:r>
            <a:r>
              <a:rPr lang="it-IT" dirty="0" smtClean="0">
                <a:solidFill>
                  <a:srgbClr val="17045C"/>
                </a:solidFill>
              </a:rPr>
              <a:t>(</a:t>
            </a:r>
            <a:r>
              <a:rPr lang="it-IT" b="1" dirty="0" smtClean="0">
                <a:solidFill>
                  <a:srgbClr val="17045C"/>
                </a:solidFill>
              </a:rPr>
              <a:t>ML</a:t>
            </a:r>
            <a:r>
              <a:rPr lang="it-IT" dirty="0" smtClean="0">
                <a:solidFill>
                  <a:srgbClr val="17045C"/>
                </a:solidFill>
              </a:rPr>
              <a:t>) - con apprendimento automatico - è la più diffusa. 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L’IA supporta le attività di </a:t>
            </a:r>
            <a:r>
              <a:rPr lang="it-IT" b="1" dirty="0" smtClean="0">
                <a:solidFill>
                  <a:srgbClr val="FF0000"/>
                </a:solidFill>
              </a:rPr>
              <a:t>prevenzione</a:t>
            </a:r>
            <a:r>
              <a:rPr lang="it-IT" dirty="0" smtClean="0">
                <a:solidFill>
                  <a:srgbClr val="17045C"/>
                </a:solidFill>
              </a:rPr>
              <a:t>, </a:t>
            </a:r>
            <a:r>
              <a:rPr lang="it-IT" b="1" dirty="0" smtClean="0">
                <a:solidFill>
                  <a:srgbClr val="FF0000"/>
                </a:solidFill>
              </a:rPr>
              <a:t>diagnosi</a:t>
            </a:r>
            <a:r>
              <a:rPr lang="it-IT" dirty="0" smtClean="0">
                <a:solidFill>
                  <a:srgbClr val="17045C"/>
                </a:solidFill>
              </a:rPr>
              <a:t>, </a:t>
            </a:r>
            <a:r>
              <a:rPr lang="it-IT" b="1" dirty="0" smtClean="0">
                <a:solidFill>
                  <a:srgbClr val="FF0000"/>
                </a:solidFill>
              </a:rPr>
              <a:t>cura</a:t>
            </a:r>
            <a:r>
              <a:rPr lang="it-IT" dirty="0" smtClean="0">
                <a:solidFill>
                  <a:srgbClr val="17045C"/>
                </a:solidFill>
              </a:rPr>
              <a:t> e </a:t>
            </a:r>
            <a:r>
              <a:rPr lang="it-IT" b="1" dirty="0" smtClean="0">
                <a:solidFill>
                  <a:srgbClr val="FF0000"/>
                </a:solidFill>
              </a:rPr>
              <a:t>riabilitazione</a:t>
            </a:r>
            <a:r>
              <a:rPr lang="it-IT" dirty="0" smtClean="0">
                <a:solidFill>
                  <a:srgbClr val="17045C"/>
                </a:solidFill>
              </a:rPr>
              <a:t>.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L’IA contribuisce a migliorare la </a:t>
            </a:r>
            <a:r>
              <a:rPr lang="it-IT" b="1" dirty="0" smtClean="0">
                <a:solidFill>
                  <a:srgbClr val="17045C"/>
                </a:solidFill>
              </a:rPr>
              <a:t>programmazione</a:t>
            </a:r>
            <a:r>
              <a:rPr lang="it-IT" dirty="0" smtClean="0">
                <a:solidFill>
                  <a:srgbClr val="17045C"/>
                </a:solidFill>
              </a:rPr>
              <a:t> e i </a:t>
            </a:r>
            <a:r>
              <a:rPr lang="it-IT" b="1" dirty="0" smtClean="0">
                <a:solidFill>
                  <a:srgbClr val="17045C"/>
                </a:solidFill>
              </a:rPr>
              <a:t>processi gestionali </a:t>
            </a:r>
            <a:r>
              <a:rPr lang="it-IT" dirty="0" smtClean="0">
                <a:solidFill>
                  <a:srgbClr val="17045C"/>
                </a:solidFill>
              </a:rPr>
              <a:t>ed </a:t>
            </a:r>
            <a:r>
              <a:rPr lang="it-IT" b="1" dirty="0" smtClean="0">
                <a:solidFill>
                  <a:srgbClr val="17045C"/>
                </a:solidFill>
              </a:rPr>
              <a:t>amministrativi</a:t>
            </a:r>
            <a:r>
              <a:rPr lang="it-IT" dirty="0" smtClean="0">
                <a:solidFill>
                  <a:srgbClr val="17045C"/>
                </a:solidFill>
              </a:rPr>
              <a:t>.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La raccolta dei dati da diverse sorgenti, la mole delle informazioni e la velocità di gestione ai fini decisori rendono l’IA una «</a:t>
            </a:r>
            <a:r>
              <a:rPr lang="it-IT" b="1" dirty="0" smtClean="0">
                <a:solidFill>
                  <a:srgbClr val="FF0000"/>
                </a:solidFill>
              </a:rPr>
              <a:t>RISORSA ESSENZIALE</a:t>
            </a:r>
            <a:r>
              <a:rPr lang="it-IT" dirty="0" smtClean="0">
                <a:solidFill>
                  <a:srgbClr val="17045C"/>
                </a:solidFill>
              </a:rPr>
              <a:t>» per il nuovo </a:t>
            </a:r>
            <a:r>
              <a:rPr lang="it-IT" b="1" dirty="0" smtClean="0">
                <a:solidFill>
                  <a:srgbClr val="17045C"/>
                </a:solidFill>
              </a:rPr>
              <a:t>Sistema Salute Nazionale</a:t>
            </a:r>
            <a:r>
              <a:rPr lang="it-IT" dirty="0" smtClean="0">
                <a:solidFill>
                  <a:srgbClr val="17045C"/>
                </a:solidFill>
              </a:rPr>
              <a:t>.</a:t>
            </a:r>
          </a:p>
          <a:p>
            <a:pPr algn="just"/>
            <a:endParaRPr lang="it-IT" sz="8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Nel 2023 il mercato dell’IA si è attestato a circa </a:t>
            </a:r>
            <a:r>
              <a:rPr lang="it-IT" b="1" dirty="0" smtClean="0">
                <a:solidFill>
                  <a:srgbClr val="17045C"/>
                </a:solidFill>
              </a:rPr>
              <a:t>208</a:t>
            </a:r>
            <a:r>
              <a:rPr lang="it-IT" dirty="0" smtClean="0">
                <a:solidFill>
                  <a:srgbClr val="17045C"/>
                </a:solidFill>
              </a:rPr>
              <a:t> </a:t>
            </a:r>
            <a:r>
              <a:rPr lang="it-IT" dirty="0" err="1" smtClean="0">
                <a:solidFill>
                  <a:srgbClr val="17045C"/>
                </a:solidFill>
              </a:rPr>
              <a:t>mld</a:t>
            </a:r>
            <a:r>
              <a:rPr lang="it-IT" dirty="0" smtClean="0">
                <a:solidFill>
                  <a:srgbClr val="17045C"/>
                </a:solidFill>
              </a:rPr>
              <a:t> di dollari. </a:t>
            </a:r>
          </a:p>
          <a:p>
            <a:pPr algn="just"/>
            <a:endParaRPr lang="it-IT" sz="8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Entro il 2030 si stima che il valore crescerà sino a circa </a:t>
            </a:r>
            <a:r>
              <a:rPr lang="it-IT" b="1" dirty="0" smtClean="0">
                <a:solidFill>
                  <a:srgbClr val="17045C"/>
                </a:solidFill>
              </a:rPr>
              <a:t>1.848</a:t>
            </a:r>
            <a:r>
              <a:rPr lang="it-IT" dirty="0" smtClean="0">
                <a:solidFill>
                  <a:srgbClr val="17045C"/>
                </a:solidFill>
              </a:rPr>
              <a:t> </a:t>
            </a:r>
            <a:r>
              <a:rPr lang="it-IT" dirty="0" err="1" smtClean="0">
                <a:solidFill>
                  <a:srgbClr val="17045C"/>
                </a:solidFill>
              </a:rPr>
              <a:t>mld</a:t>
            </a:r>
            <a:r>
              <a:rPr lang="it-IT" dirty="0" smtClean="0">
                <a:solidFill>
                  <a:srgbClr val="17045C"/>
                </a:solidFill>
              </a:rPr>
              <a:t> di dollari.  </a:t>
            </a: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sz="10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 </a:t>
            </a: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3832412"/>
            <a:ext cx="9910481" cy="28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61" y="3065929"/>
            <a:ext cx="1169895" cy="5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48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06069" y="497541"/>
            <a:ext cx="10125635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17045C"/>
                </a:solidFill>
              </a:rPr>
              <a:t>I benefici derivanti dall’utilizzo della IA in sanità sono enormi: </a:t>
            </a:r>
          </a:p>
          <a:p>
            <a:pPr algn="just"/>
            <a:endParaRPr lang="it-IT" sz="800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● </a:t>
            </a:r>
            <a:r>
              <a:rPr lang="it-IT" b="1" dirty="0" smtClean="0">
                <a:solidFill>
                  <a:srgbClr val="17045C"/>
                </a:solidFill>
              </a:rPr>
              <a:t>per il </a:t>
            </a:r>
            <a:r>
              <a:rPr lang="it-IT" b="1" dirty="0" smtClean="0">
                <a:solidFill>
                  <a:srgbClr val="FF0000"/>
                </a:solidFill>
              </a:rPr>
              <a:t>PAZIENTE</a:t>
            </a:r>
            <a:r>
              <a:rPr lang="it-IT" b="1" dirty="0" smtClean="0">
                <a:solidFill>
                  <a:srgbClr val="17045C"/>
                </a:solidFill>
              </a:rPr>
              <a:t> </a:t>
            </a:r>
            <a:r>
              <a:rPr lang="it-IT" dirty="0" smtClean="0">
                <a:solidFill>
                  <a:srgbClr val="17045C"/>
                </a:solidFill>
              </a:rPr>
              <a:t>= minore invasività, minori tempi di esecuzione, minori esposizioni, maggiore accuratezza e precisione;  </a:t>
            </a:r>
            <a:endParaRPr lang="it-IT" b="1" dirty="0" smtClean="0">
              <a:solidFill>
                <a:srgbClr val="17045C"/>
              </a:solidFill>
            </a:endParaRP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per il </a:t>
            </a:r>
            <a:r>
              <a:rPr lang="it-IT" b="1" dirty="0" smtClean="0">
                <a:solidFill>
                  <a:srgbClr val="FF0000"/>
                </a:solidFill>
              </a:rPr>
              <a:t>PROFESSIONISTA</a:t>
            </a:r>
            <a:r>
              <a:rPr lang="it-IT" b="1" dirty="0" smtClean="0">
                <a:solidFill>
                  <a:srgbClr val="17045C"/>
                </a:solidFill>
              </a:rPr>
              <a:t> </a:t>
            </a:r>
            <a:r>
              <a:rPr lang="it-IT" dirty="0" smtClean="0">
                <a:solidFill>
                  <a:srgbClr val="17045C"/>
                </a:solidFill>
              </a:rPr>
              <a:t>= maggiore produttività e minore profilo di rischio;</a:t>
            </a:r>
            <a:r>
              <a:rPr lang="it-IT" b="1" dirty="0" smtClean="0">
                <a:solidFill>
                  <a:srgbClr val="17045C"/>
                </a:solidFill>
              </a:rPr>
              <a:t> </a:t>
            </a: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per la </a:t>
            </a:r>
            <a:r>
              <a:rPr lang="it-IT" b="1" dirty="0" smtClean="0">
                <a:solidFill>
                  <a:srgbClr val="FF0000"/>
                </a:solidFill>
              </a:rPr>
              <a:t>STRUTTURA SANITARIA </a:t>
            </a:r>
            <a:r>
              <a:rPr lang="it-IT" dirty="0" smtClean="0">
                <a:solidFill>
                  <a:srgbClr val="17045C"/>
                </a:solidFill>
              </a:rPr>
              <a:t>= migliori performance organizzative ed economiche</a:t>
            </a:r>
            <a:r>
              <a:rPr lang="it-IT" dirty="0">
                <a:solidFill>
                  <a:srgbClr val="17045C"/>
                </a:solidFill>
              </a:rPr>
              <a:t>;</a:t>
            </a:r>
            <a:r>
              <a:rPr lang="it-IT" b="1" dirty="0" smtClean="0">
                <a:solidFill>
                  <a:srgbClr val="17045C"/>
                </a:solidFill>
              </a:rPr>
              <a:t> </a:t>
            </a: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per la </a:t>
            </a:r>
            <a:r>
              <a:rPr lang="it-IT" b="1" dirty="0" smtClean="0">
                <a:solidFill>
                  <a:srgbClr val="FF0000"/>
                </a:solidFill>
              </a:rPr>
              <a:t>SOSTENILITA’ DEL S.S.N. </a:t>
            </a:r>
            <a:r>
              <a:rPr lang="it-IT" dirty="0" smtClean="0">
                <a:solidFill>
                  <a:srgbClr val="17045C"/>
                </a:solidFill>
              </a:rPr>
              <a:t>= razionalizzazione dei costi ed efficienza quali-quantitativa;</a:t>
            </a:r>
            <a:endParaRPr lang="it-IT" b="1" dirty="0" smtClean="0">
              <a:solidFill>
                <a:srgbClr val="17045C"/>
              </a:solidFill>
            </a:endParaRP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per </a:t>
            </a:r>
            <a:r>
              <a:rPr lang="it-IT" b="1" dirty="0" smtClean="0">
                <a:solidFill>
                  <a:srgbClr val="FF0000"/>
                </a:solidFill>
              </a:rPr>
              <a:t>l’ECONOMIA</a:t>
            </a:r>
            <a:r>
              <a:rPr lang="it-IT" b="1" dirty="0" smtClean="0">
                <a:solidFill>
                  <a:srgbClr val="17045C"/>
                </a:solidFill>
              </a:rPr>
              <a:t> </a:t>
            </a:r>
            <a:r>
              <a:rPr lang="it-IT" dirty="0" smtClean="0">
                <a:solidFill>
                  <a:srgbClr val="17045C"/>
                </a:solidFill>
              </a:rPr>
              <a:t>= minori costi improduttivi, maggiore PIL, maggiori entrate erariali (nazionali e regionali) da destinare alla spesa corrente del sistema salute (oggi al </a:t>
            </a:r>
            <a:r>
              <a:rPr lang="it-IT" b="1" dirty="0" smtClean="0">
                <a:solidFill>
                  <a:srgbClr val="FF0000"/>
                </a:solidFill>
              </a:rPr>
              <a:t>15,3%</a:t>
            </a:r>
            <a:r>
              <a:rPr lang="it-IT" dirty="0" smtClean="0">
                <a:solidFill>
                  <a:srgbClr val="17045C"/>
                </a:solidFill>
              </a:rPr>
              <a:t> delle spese correnti).</a:t>
            </a:r>
            <a:endParaRPr lang="it-IT" b="1" dirty="0" smtClean="0">
              <a:solidFill>
                <a:srgbClr val="17045C"/>
              </a:solidFill>
            </a:endParaRP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● per </a:t>
            </a:r>
            <a:r>
              <a:rPr lang="it-IT" b="1" dirty="0" smtClean="0">
                <a:solidFill>
                  <a:srgbClr val="FF0000"/>
                </a:solidFill>
              </a:rPr>
              <a:t>l’AMBIENTE</a:t>
            </a:r>
            <a:r>
              <a:rPr lang="it-IT" b="1" dirty="0" smtClean="0">
                <a:solidFill>
                  <a:srgbClr val="17045C"/>
                </a:solidFill>
              </a:rPr>
              <a:t> </a:t>
            </a:r>
            <a:r>
              <a:rPr lang="it-IT" dirty="0" smtClean="0">
                <a:solidFill>
                  <a:srgbClr val="17045C"/>
                </a:solidFill>
              </a:rPr>
              <a:t>= minore ricorso a sorgenti esterne (radiogene e </a:t>
            </a:r>
            <a:r>
              <a:rPr lang="it-IT" dirty="0" err="1" smtClean="0">
                <a:solidFill>
                  <a:srgbClr val="17045C"/>
                </a:solidFill>
              </a:rPr>
              <a:t>radiofarmaci</a:t>
            </a:r>
            <a:r>
              <a:rPr lang="it-IT" dirty="0" smtClean="0">
                <a:solidFill>
                  <a:srgbClr val="17045C"/>
                </a:solidFill>
              </a:rPr>
              <a:t>). </a:t>
            </a:r>
          </a:p>
          <a:p>
            <a:pPr algn="just"/>
            <a:endParaRPr lang="it-IT" sz="1000" b="1" dirty="0">
              <a:solidFill>
                <a:srgbClr val="17045C"/>
              </a:solidFill>
            </a:endParaRPr>
          </a:p>
          <a:p>
            <a:pPr algn="just"/>
            <a:r>
              <a:rPr lang="it-IT" b="1" dirty="0" smtClean="0">
                <a:solidFill>
                  <a:srgbClr val="17045C"/>
                </a:solidFill>
              </a:rPr>
              <a:t>L’IA E’ FONDAMENTALE NELLA «</a:t>
            </a:r>
            <a:r>
              <a:rPr lang="it-IT" b="1" dirty="0" smtClean="0">
                <a:solidFill>
                  <a:srgbClr val="FF0000"/>
                </a:solidFill>
              </a:rPr>
              <a:t>SMART CARE</a:t>
            </a:r>
            <a:r>
              <a:rPr lang="it-IT" b="1" dirty="0" smtClean="0">
                <a:solidFill>
                  <a:srgbClr val="17045C"/>
                </a:solidFill>
              </a:rPr>
              <a:t>»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Circa ¼ dei costi sostenuti per i servizi sanitari sono «</a:t>
            </a:r>
            <a:r>
              <a:rPr lang="it-IT" b="1" dirty="0" smtClean="0">
                <a:solidFill>
                  <a:srgbClr val="17045C"/>
                </a:solidFill>
              </a:rPr>
              <a:t>costi amministrativi</a:t>
            </a:r>
            <a:r>
              <a:rPr lang="it-IT" dirty="0" smtClean="0">
                <a:solidFill>
                  <a:srgbClr val="17045C"/>
                </a:solidFill>
              </a:rPr>
              <a:t>».</a:t>
            </a:r>
            <a:r>
              <a:rPr lang="it-IT" dirty="0">
                <a:solidFill>
                  <a:srgbClr val="17045C"/>
                </a:solidFill>
              </a:rPr>
              <a:t> </a:t>
            </a: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Si stima che le applicazioni IA potranno ridurre il loro impatto al </a:t>
            </a:r>
            <a:r>
              <a:rPr lang="it-IT" b="1" dirty="0" smtClean="0">
                <a:solidFill>
                  <a:srgbClr val="17045C"/>
                </a:solidFill>
              </a:rPr>
              <a:t>10%</a:t>
            </a:r>
            <a:r>
              <a:rPr lang="it-IT" dirty="0" smtClean="0">
                <a:solidFill>
                  <a:srgbClr val="17045C"/>
                </a:solidFill>
              </a:rPr>
              <a:t> del costo totale, liberando le risorse a copertura del maggiore fabbisogno finanziario del SSN. </a:t>
            </a: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Gli effetti delle applicazioni IA in questo ambito sono: </a:t>
            </a:r>
          </a:p>
          <a:p>
            <a:pPr marL="342900" indent="-342900" algn="just">
              <a:buAutoNum type="arabicPeriod"/>
            </a:pPr>
            <a:r>
              <a:rPr lang="it-IT" dirty="0" smtClean="0">
                <a:solidFill>
                  <a:srgbClr val="17045C"/>
                </a:solidFill>
              </a:rPr>
              <a:t>migliore efficienza nel rapporto medico–paziente (più componente clinica e meno burocrazia); </a:t>
            </a: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17045C"/>
                </a:solidFill>
              </a:rPr>
              <a:t>m</a:t>
            </a:r>
            <a:r>
              <a:rPr lang="it-IT" dirty="0" smtClean="0">
                <a:solidFill>
                  <a:srgbClr val="17045C"/>
                </a:solidFill>
              </a:rPr>
              <a:t>aggiore rapidità di acquisizione delle informazioni (meno errori e meno prestazioni inutili);</a:t>
            </a: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17045C"/>
                </a:solidFill>
              </a:rPr>
              <a:t>s</a:t>
            </a:r>
            <a:r>
              <a:rPr lang="it-IT" dirty="0" smtClean="0">
                <a:solidFill>
                  <a:srgbClr val="17045C"/>
                </a:solidFill>
              </a:rPr>
              <a:t>ostituzione di figure a basso impatto con sistemi IA </a:t>
            </a:r>
            <a:r>
              <a:rPr lang="it-IT" i="1" dirty="0" err="1" smtClean="0">
                <a:solidFill>
                  <a:srgbClr val="17045C"/>
                </a:solidFill>
              </a:rPr>
              <a:t>driven</a:t>
            </a:r>
            <a:r>
              <a:rPr lang="it-IT" dirty="0" smtClean="0">
                <a:solidFill>
                  <a:srgbClr val="17045C"/>
                </a:solidFill>
              </a:rPr>
              <a:t> digitali;  </a:t>
            </a:r>
          </a:p>
          <a:p>
            <a:pPr marL="342900" indent="-342900" algn="just">
              <a:buAutoNum type="arabicPeriod"/>
            </a:pPr>
            <a:r>
              <a:rPr lang="it-IT" dirty="0">
                <a:solidFill>
                  <a:srgbClr val="17045C"/>
                </a:solidFill>
              </a:rPr>
              <a:t>m</a:t>
            </a:r>
            <a:r>
              <a:rPr lang="it-IT" dirty="0" smtClean="0">
                <a:solidFill>
                  <a:srgbClr val="17045C"/>
                </a:solidFill>
              </a:rPr>
              <a:t>aggiore capacità operativa dei soggetti erogatori (pubblici, privati e privati accreditati).  </a:t>
            </a:r>
          </a:p>
          <a:p>
            <a:pPr algn="just"/>
            <a:endParaRPr lang="it-IT" sz="1000" dirty="0">
              <a:solidFill>
                <a:srgbClr val="17045C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CASE MIX – AREA RADIOLOGICA</a:t>
            </a:r>
            <a:r>
              <a:rPr lang="it-IT" dirty="0" smtClean="0">
                <a:solidFill>
                  <a:srgbClr val="17045C"/>
                </a:solidFill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31%</a:t>
            </a:r>
            <a:r>
              <a:rPr lang="it-IT" dirty="0" smtClean="0">
                <a:solidFill>
                  <a:srgbClr val="17045C"/>
                </a:solidFill>
              </a:rPr>
              <a:t> Tecnologia + </a:t>
            </a:r>
            <a:r>
              <a:rPr lang="it-IT" b="1" dirty="0" smtClean="0">
                <a:solidFill>
                  <a:srgbClr val="FF0000"/>
                </a:solidFill>
              </a:rPr>
              <a:t>30%</a:t>
            </a:r>
            <a:r>
              <a:rPr lang="it-IT" dirty="0" smtClean="0">
                <a:solidFill>
                  <a:srgbClr val="17045C"/>
                </a:solidFill>
              </a:rPr>
              <a:t> Professionisti + </a:t>
            </a:r>
            <a:r>
              <a:rPr lang="it-IT" b="1" dirty="0" smtClean="0">
                <a:solidFill>
                  <a:srgbClr val="FF0000"/>
                </a:solidFill>
              </a:rPr>
              <a:t>10%</a:t>
            </a:r>
            <a:r>
              <a:rPr lang="it-IT" dirty="0" smtClean="0">
                <a:solidFill>
                  <a:srgbClr val="17045C"/>
                </a:solidFill>
              </a:rPr>
              <a:t> Tecnici + </a:t>
            </a:r>
            <a:r>
              <a:rPr lang="it-IT" b="1" dirty="0" smtClean="0">
                <a:solidFill>
                  <a:srgbClr val="FF0000"/>
                </a:solidFill>
              </a:rPr>
              <a:t>3%</a:t>
            </a:r>
            <a:r>
              <a:rPr lang="it-IT" dirty="0" smtClean="0">
                <a:solidFill>
                  <a:srgbClr val="17045C"/>
                </a:solidFill>
              </a:rPr>
              <a:t> Materiali + </a:t>
            </a:r>
            <a:r>
              <a:rPr lang="it-IT" b="1" dirty="0" smtClean="0">
                <a:solidFill>
                  <a:srgbClr val="FF0000"/>
                </a:solidFill>
              </a:rPr>
              <a:t>26%</a:t>
            </a:r>
            <a:r>
              <a:rPr lang="it-IT" dirty="0" smtClean="0">
                <a:solidFill>
                  <a:srgbClr val="17045C"/>
                </a:solidFill>
              </a:rPr>
              <a:t> Spese generali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  </a:t>
            </a: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 </a:t>
            </a: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54" y="2904606"/>
            <a:ext cx="1232926" cy="107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18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06069" y="497541"/>
            <a:ext cx="10125635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17045C"/>
                </a:solidFill>
              </a:rPr>
              <a:t>L’IA ha trovato applicazione – </a:t>
            </a:r>
            <a:r>
              <a:rPr lang="it-IT" b="1" dirty="0" smtClean="0">
                <a:solidFill>
                  <a:srgbClr val="17045C"/>
                </a:solidFill>
              </a:rPr>
              <a:t>con diversi gradi di maturità </a:t>
            </a:r>
            <a:r>
              <a:rPr lang="it-IT" dirty="0" smtClean="0">
                <a:solidFill>
                  <a:srgbClr val="17045C"/>
                </a:solidFill>
              </a:rPr>
              <a:t>– nei seguenti ambiti: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● </a:t>
            </a:r>
            <a:r>
              <a:rPr lang="it-IT" sz="1600" b="1" dirty="0" smtClean="0">
                <a:solidFill>
                  <a:srgbClr val="17045C"/>
                </a:solidFill>
              </a:rPr>
              <a:t>nella </a:t>
            </a:r>
            <a:r>
              <a:rPr lang="it-IT" sz="1600" b="1" dirty="0" smtClean="0">
                <a:solidFill>
                  <a:srgbClr val="FF0000"/>
                </a:solidFill>
              </a:rPr>
              <a:t>diagnostica per immagini; </a:t>
            </a:r>
          </a:p>
          <a:p>
            <a:pPr algn="just"/>
            <a:r>
              <a:rPr lang="it-IT" sz="1600" b="1" dirty="0" smtClean="0">
                <a:solidFill>
                  <a:srgbClr val="17045C"/>
                </a:solidFill>
              </a:rPr>
              <a:t>● nella </a:t>
            </a:r>
            <a:r>
              <a:rPr lang="it-IT" sz="1600" b="1" dirty="0" smtClean="0">
                <a:solidFill>
                  <a:srgbClr val="FF0000"/>
                </a:solidFill>
              </a:rPr>
              <a:t>diagnostica in vitro; </a:t>
            </a:r>
          </a:p>
          <a:p>
            <a:pPr algn="just"/>
            <a:r>
              <a:rPr lang="it-IT" sz="1600" b="1" dirty="0" smtClean="0">
                <a:solidFill>
                  <a:srgbClr val="17045C"/>
                </a:solidFill>
              </a:rPr>
              <a:t>● nello </a:t>
            </a:r>
            <a:r>
              <a:rPr lang="it-IT" sz="1600" b="1" dirty="0" smtClean="0">
                <a:solidFill>
                  <a:srgbClr val="FF0000"/>
                </a:solidFill>
              </a:rPr>
              <a:t>sviluppo di nuovi protocolli clinici; </a:t>
            </a:r>
          </a:p>
          <a:p>
            <a:pPr algn="just"/>
            <a:r>
              <a:rPr lang="it-IT" sz="1600" b="1" dirty="0">
                <a:solidFill>
                  <a:srgbClr val="17045C"/>
                </a:solidFill>
              </a:rPr>
              <a:t>● nello </a:t>
            </a:r>
            <a:r>
              <a:rPr lang="it-IT" sz="1600" b="1" dirty="0">
                <a:solidFill>
                  <a:srgbClr val="FF0000"/>
                </a:solidFill>
              </a:rPr>
              <a:t>sviluppo di nuovi </a:t>
            </a:r>
            <a:r>
              <a:rPr lang="it-IT" sz="1600" b="1" dirty="0" smtClean="0">
                <a:solidFill>
                  <a:srgbClr val="FF0000"/>
                </a:solidFill>
              </a:rPr>
              <a:t>farmaci e nei trial clinici;</a:t>
            </a:r>
            <a:endParaRPr lang="it-IT" sz="1600" b="1" dirty="0">
              <a:solidFill>
                <a:srgbClr val="17045C"/>
              </a:solidFill>
            </a:endParaRPr>
          </a:p>
          <a:p>
            <a:pPr algn="just"/>
            <a:r>
              <a:rPr lang="it-IT" sz="1600" b="1" dirty="0" smtClean="0">
                <a:solidFill>
                  <a:srgbClr val="17045C"/>
                </a:solidFill>
              </a:rPr>
              <a:t>● nello </a:t>
            </a:r>
            <a:r>
              <a:rPr lang="it-IT" sz="1600" b="1" dirty="0" smtClean="0">
                <a:solidFill>
                  <a:srgbClr val="FF0000"/>
                </a:solidFill>
              </a:rPr>
              <a:t>sviluppo di piani terapeutici; </a:t>
            </a:r>
          </a:p>
          <a:p>
            <a:pPr algn="just"/>
            <a:r>
              <a:rPr lang="it-IT" sz="1600" b="1" dirty="0" smtClean="0">
                <a:solidFill>
                  <a:srgbClr val="17045C"/>
                </a:solidFill>
              </a:rPr>
              <a:t>● nella </a:t>
            </a:r>
            <a:r>
              <a:rPr lang="it-IT" sz="1600" b="1" dirty="0" smtClean="0">
                <a:solidFill>
                  <a:srgbClr val="FF0000"/>
                </a:solidFill>
              </a:rPr>
              <a:t>ottimizzazione dei processi amministrativi e assistenziali; </a:t>
            </a:r>
          </a:p>
          <a:p>
            <a:pPr algn="just"/>
            <a:r>
              <a:rPr lang="it-IT" sz="1600" b="1" dirty="0" smtClean="0">
                <a:solidFill>
                  <a:srgbClr val="17045C"/>
                </a:solidFill>
              </a:rPr>
              <a:t>● nello </a:t>
            </a:r>
            <a:r>
              <a:rPr lang="it-IT" sz="1600" b="1" dirty="0" smtClean="0">
                <a:solidFill>
                  <a:srgbClr val="FF0000"/>
                </a:solidFill>
              </a:rPr>
              <a:t>sviluppo di attività predittive (ambientali, sanitarie e sociali).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La tabella accoglie i volumi di prestazioni di S.A. (Fonte: </a:t>
            </a:r>
            <a:r>
              <a:rPr lang="it-IT" dirty="0" err="1" smtClean="0">
                <a:solidFill>
                  <a:srgbClr val="17045C"/>
                </a:solidFill>
              </a:rPr>
              <a:t>Agenas</a:t>
            </a:r>
            <a:r>
              <a:rPr lang="it-IT" dirty="0" smtClean="0">
                <a:solidFill>
                  <a:srgbClr val="17045C"/>
                </a:solidFill>
              </a:rPr>
              <a:t>)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La Diagnostica per immagini è il settore più maturo per l’applicazione di IA poiché è quello in cui si registra la maggiore diffusione di apparecchiature per </a:t>
            </a:r>
            <a:r>
              <a:rPr lang="it-IT" i="1" dirty="0" err="1" smtClean="0">
                <a:solidFill>
                  <a:srgbClr val="17045C"/>
                </a:solidFill>
              </a:rPr>
              <a:t>imaging</a:t>
            </a:r>
            <a:r>
              <a:rPr lang="it-IT" dirty="0" smtClean="0">
                <a:solidFill>
                  <a:srgbClr val="17045C"/>
                </a:solidFill>
              </a:rPr>
              <a:t> basate su algoritmi interpretativi. </a:t>
            </a: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BENEFICI</a:t>
            </a:r>
            <a:r>
              <a:rPr lang="it-IT" b="1" dirty="0" smtClean="0"/>
              <a:t> </a:t>
            </a:r>
            <a:endParaRPr lang="it-IT" dirty="0"/>
          </a:p>
          <a:p>
            <a:pPr lvl="0"/>
            <a:r>
              <a:rPr lang="it-IT" dirty="0">
                <a:solidFill>
                  <a:srgbClr val="17045C"/>
                </a:solidFill>
              </a:rPr>
              <a:t>Aumento dell’accuratezza </a:t>
            </a:r>
            <a:r>
              <a:rPr lang="it-IT" dirty="0" smtClean="0">
                <a:solidFill>
                  <a:srgbClr val="17045C"/>
                </a:solidFill>
              </a:rPr>
              <a:t>diagnostica e della velocità di elaborazione; </a:t>
            </a:r>
            <a:endParaRPr lang="it-IT" dirty="0">
              <a:solidFill>
                <a:srgbClr val="17045C"/>
              </a:solidFill>
            </a:endParaRPr>
          </a:p>
          <a:p>
            <a:pPr lvl="0"/>
            <a:r>
              <a:rPr lang="it-IT" dirty="0">
                <a:solidFill>
                  <a:srgbClr val="17045C"/>
                </a:solidFill>
              </a:rPr>
              <a:t>Riduzione di errori </a:t>
            </a:r>
            <a:r>
              <a:rPr lang="it-IT" dirty="0" smtClean="0">
                <a:solidFill>
                  <a:srgbClr val="17045C"/>
                </a:solidFill>
              </a:rPr>
              <a:t>e di diagnosi dubbie; </a:t>
            </a:r>
            <a:endParaRPr lang="it-IT" dirty="0">
              <a:solidFill>
                <a:srgbClr val="17045C"/>
              </a:solidFill>
            </a:endParaRPr>
          </a:p>
          <a:p>
            <a:pPr lvl="0"/>
            <a:r>
              <a:rPr lang="it-IT" dirty="0">
                <a:solidFill>
                  <a:srgbClr val="17045C"/>
                </a:solidFill>
              </a:rPr>
              <a:t>Potenziamento delle attività di </a:t>
            </a:r>
            <a:r>
              <a:rPr lang="it-IT" dirty="0" smtClean="0">
                <a:solidFill>
                  <a:srgbClr val="17045C"/>
                </a:solidFill>
              </a:rPr>
              <a:t>monitoraggio e personalizzazione </a:t>
            </a:r>
            <a:r>
              <a:rPr lang="it-IT" dirty="0">
                <a:solidFill>
                  <a:srgbClr val="17045C"/>
                </a:solidFill>
              </a:rPr>
              <a:t>del </a:t>
            </a:r>
            <a:r>
              <a:rPr lang="it-IT" dirty="0" smtClean="0">
                <a:solidFill>
                  <a:srgbClr val="17045C"/>
                </a:solidFill>
              </a:rPr>
              <a:t>trattamento;</a:t>
            </a:r>
            <a:endParaRPr lang="it-IT" dirty="0">
              <a:solidFill>
                <a:srgbClr val="17045C"/>
              </a:solidFill>
            </a:endParaRPr>
          </a:p>
          <a:p>
            <a:pPr lvl="0"/>
            <a:r>
              <a:rPr lang="it-IT" dirty="0">
                <a:solidFill>
                  <a:srgbClr val="17045C"/>
                </a:solidFill>
              </a:rPr>
              <a:t>Supporto nelle decisioni cliniche </a:t>
            </a:r>
            <a:r>
              <a:rPr lang="it-IT" dirty="0" smtClean="0">
                <a:solidFill>
                  <a:srgbClr val="17045C"/>
                </a:solidFill>
              </a:rPr>
              <a:t>ed ottimizzazione </a:t>
            </a:r>
            <a:r>
              <a:rPr lang="it-IT" dirty="0">
                <a:solidFill>
                  <a:srgbClr val="17045C"/>
                </a:solidFill>
              </a:rPr>
              <a:t>dei carichi di </a:t>
            </a:r>
            <a:r>
              <a:rPr lang="it-IT" dirty="0" smtClean="0">
                <a:solidFill>
                  <a:srgbClr val="17045C"/>
                </a:solidFill>
              </a:rPr>
              <a:t>lavoro. </a:t>
            </a:r>
            <a:endParaRPr lang="it-IT" dirty="0">
              <a:solidFill>
                <a:srgbClr val="17045C"/>
              </a:solidFill>
            </a:endParaRPr>
          </a:p>
          <a:p>
            <a:pPr lvl="0"/>
            <a:r>
              <a:rPr lang="it-IT" dirty="0" smtClean="0">
                <a:solidFill>
                  <a:srgbClr val="17045C"/>
                </a:solidFill>
              </a:rPr>
              <a:t> </a:t>
            </a:r>
            <a:endParaRPr lang="it-IT" dirty="0">
              <a:solidFill>
                <a:srgbClr val="17045C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PERICOLI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r>
              <a:rPr lang="it-IT" b="1" dirty="0"/>
              <a:t>P</a:t>
            </a:r>
            <a:r>
              <a:rPr lang="it-IT" b="1" dirty="0" smtClean="0"/>
              <a:t>erdita </a:t>
            </a:r>
            <a:r>
              <a:rPr lang="it-IT" b="1" dirty="0"/>
              <a:t>di posti di lavoro </a:t>
            </a:r>
            <a:endParaRPr lang="it-IT" dirty="0"/>
          </a:p>
          <a:p>
            <a:pPr lvl="0"/>
            <a:r>
              <a:rPr lang="it-IT" b="1" dirty="0"/>
              <a:t>Ingiustizia epistemica</a:t>
            </a:r>
            <a:endParaRPr lang="it-IT" dirty="0"/>
          </a:p>
          <a:p>
            <a:pPr lvl="0"/>
            <a:r>
              <a:rPr lang="it-IT" b="1" dirty="0"/>
              <a:t>Degrado – atrofizzazione delle competenze</a:t>
            </a:r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sz="800" dirty="0" smtClean="0">
              <a:solidFill>
                <a:srgbClr val="17045C"/>
              </a:solidFill>
            </a:endParaRPr>
          </a:p>
          <a:p>
            <a:pPr algn="just"/>
            <a:r>
              <a:rPr lang="it-IT" dirty="0" smtClean="0">
                <a:solidFill>
                  <a:srgbClr val="17045C"/>
                </a:solidFill>
              </a:rPr>
              <a:t> </a:t>
            </a: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  <a:p>
            <a:pPr algn="just"/>
            <a:endParaRPr lang="it-IT" dirty="0" smtClean="0">
              <a:solidFill>
                <a:srgbClr val="17045C"/>
              </a:solidFill>
            </a:endParaRPr>
          </a:p>
          <a:p>
            <a:pPr algn="just"/>
            <a:endParaRPr lang="it-IT" dirty="0">
              <a:solidFill>
                <a:srgbClr val="17045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02" y="1055031"/>
            <a:ext cx="961116" cy="7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55" y="5713506"/>
            <a:ext cx="1122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13" y="3926541"/>
            <a:ext cx="2104053" cy="107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54" y="860612"/>
            <a:ext cx="3832412" cy="22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886" y="5244352"/>
            <a:ext cx="3113680" cy="151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79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">
            <a:extLst>
              <a:ext uri="{FF2B5EF4-FFF2-40B4-BE49-F238E27FC236}">
                <a16:creationId xmlns="" xmlns:a16="http://schemas.microsoft.com/office/drawing/2014/main" id="{3A48B5D9-061A-DE4F-AD57-7256FC0E5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9113" y="403413"/>
            <a:ext cx="9861570" cy="9749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defTabSz="676655">
              <a:defRPr sz="4440"/>
            </a:pP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spc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8" y="408125"/>
            <a:ext cx="3496235" cy="159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8" y="2123838"/>
            <a:ext cx="10246658" cy="402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6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">
            <a:extLst>
              <a:ext uri="{FF2B5EF4-FFF2-40B4-BE49-F238E27FC236}">
                <a16:creationId xmlns="" xmlns:a16="http://schemas.microsoft.com/office/drawing/2014/main" id="{3A48B5D9-061A-DE4F-AD57-7256FC0E5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9113" y="403413"/>
            <a:ext cx="9861570" cy="9749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defTabSz="676655">
              <a:defRPr sz="4440"/>
            </a:pP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spc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42246" y="714684"/>
            <a:ext cx="966843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INTELLIGENZA ARTIFICIALE – WORKSTATION </a:t>
            </a:r>
          </a:p>
          <a:p>
            <a:endParaRPr lang="it-IT" b="1" dirty="0" smtClean="0">
              <a:solidFill>
                <a:srgbClr val="7030A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UPGRADE NORMATIVO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 smtClean="0"/>
              <a:t>L’IA E’ UN SOSTEGNO ALLE DECISIONI UMANE NON UNA SOSTITUZIONE.</a:t>
            </a:r>
          </a:p>
          <a:p>
            <a:r>
              <a:rPr lang="it-IT" b="1" dirty="0" smtClean="0"/>
              <a:t>LA SAGGEZZA, IL BUON SENSO, LA CAPACITA’ DI PENSIERO CRITICO DI UN MEDICO ESPERTO NON POSSONO ESSERE SOSTITUITI DA UN ALGORITMO. </a:t>
            </a:r>
            <a:endParaRPr lang="it-IT" b="1" dirty="0" smtClean="0"/>
          </a:p>
          <a:p>
            <a:r>
              <a:rPr lang="it-IT" b="1" dirty="0" smtClean="0"/>
              <a:t>IL LEGISLATORE DEVE QUINDI INTERVENIRE VELOCEMENTE.  </a:t>
            </a:r>
          </a:p>
          <a:p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UPGRADE FORMATIVO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 smtClean="0"/>
              <a:t>ACCANTO ALLE PROFESSIONI CLASSICHE OCCORRE FORMARE PERSONALE </a:t>
            </a:r>
            <a:r>
              <a:rPr lang="it-IT" b="1" dirty="0" smtClean="0"/>
              <a:t>SPECIALIZZATO IN RACCOLTA DATI E SVILUPPO DI ALGORITMI – NUOVI PERCORSI  </a:t>
            </a:r>
            <a:endParaRPr lang="it-IT" b="1" dirty="0" smtClean="0"/>
          </a:p>
          <a:p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sz="2000" b="1" dirty="0" smtClean="0">
                <a:solidFill>
                  <a:srgbClr val="FF0000"/>
                </a:solidFill>
              </a:rPr>
              <a:t>UPGRADE COMUNICATIVO 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 smtClean="0"/>
              <a:t>E’ NECESSARIO CHE SI CREI UN «</a:t>
            </a:r>
            <a:r>
              <a:rPr lang="it-IT" b="1" dirty="0" smtClean="0">
                <a:solidFill>
                  <a:srgbClr val="FF0000"/>
                </a:solidFill>
              </a:rPr>
              <a:t>ECOSISTEMA DI FIDUCIA</a:t>
            </a:r>
            <a:r>
              <a:rPr lang="it-IT" b="1" dirty="0" smtClean="0"/>
              <a:t>» BASATO SU UN QUADRO GIURIDICO INCENTRATO SULLA PERSONA. 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sz="2000" b="1" dirty="0" smtClean="0">
              <a:solidFill>
                <a:srgbClr val="FF0000"/>
              </a:solidFill>
            </a:endParaRPr>
          </a:p>
          <a:p>
            <a:endParaRPr lang="it-IT" sz="2000" b="1" dirty="0">
              <a:solidFill>
                <a:srgbClr val="FF0000"/>
              </a:solidFill>
            </a:endParaRPr>
          </a:p>
          <a:p>
            <a:pPr lvl="0"/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78" y="1028703"/>
            <a:ext cx="12795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12" y="2554944"/>
            <a:ext cx="1231900" cy="9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02" y="4522129"/>
            <a:ext cx="1231901" cy="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00" y="5248642"/>
            <a:ext cx="2669178" cy="16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24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10412</TotalTime>
  <Words>903</Words>
  <Application>Microsoft Office PowerPoint</Application>
  <PresentationFormat>Personalizzato</PresentationFormat>
  <Paragraphs>131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Salvatore</dc:creator>
  <cp:lastModifiedBy>Utente</cp:lastModifiedBy>
  <cp:revision>724</cp:revision>
  <cp:lastPrinted>2024-05-15T19:16:57Z</cp:lastPrinted>
  <dcterms:modified xsi:type="dcterms:W3CDTF">2024-05-15T21:19:35Z</dcterms:modified>
</cp:coreProperties>
</file>