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42" r:id="rId5"/>
    <p:sldId id="1049" r:id="rId6"/>
    <p:sldId id="1028" r:id="rId7"/>
    <p:sldId id="2488" r:id="rId8"/>
    <p:sldId id="2462" r:id="rId9"/>
    <p:sldId id="2490" r:id="rId10"/>
    <p:sldId id="2493" r:id="rId11"/>
    <p:sldId id="2494" r:id="rId12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9C08E-9ECC-44FC-95C7-837E37457455}" v="7" dt="2024-05-13T13:36:08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i Elettra" userId="b6a997de-60fd-4714-8e1f-86891b45dde3" providerId="ADAL" clId="{A179C08E-9ECC-44FC-95C7-837E37457455}"/>
    <pc:docChg chg="undo custSel modSld">
      <pc:chgData name="Carini Elettra" userId="b6a997de-60fd-4714-8e1f-86891b45dde3" providerId="ADAL" clId="{A179C08E-9ECC-44FC-95C7-837E37457455}" dt="2024-05-13T13:36:59.078" v="62" actId="14100"/>
      <pc:docMkLst>
        <pc:docMk/>
      </pc:docMkLst>
      <pc:sldChg chg="modSp mod">
        <pc:chgData name="Carini Elettra" userId="b6a997de-60fd-4714-8e1f-86891b45dde3" providerId="ADAL" clId="{A179C08E-9ECC-44FC-95C7-837E37457455}" dt="2024-05-13T13:26:31.997" v="45" actId="20577"/>
        <pc:sldMkLst>
          <pc:docMk/>
          <pc:sldMk cId="592493981" sldId="342"/>
        </pc:sldMkLst>
        <pc:spChg chg="mod">
          <ac:chgData name="Carini Elettra" userId="b6a997de-60fd-4714-8e1f-86891b45dde3" providerId="ADAL" clId="{A179C08E-9ECC-44FC-95C7-837E37457455}" dt="2024-05-13T13:26:31.997" v="45" actId="20577"/>
          <ac:spMkLst>
            <pc:docMk/>
            <pc:sldMk cId="592493981" sldId="342"/>
            <ac:spMk id="4" creationId="{6AB0A10D-B992-FF42-B7C1-8FF4E09F94EE}"/>
          </ac:spMkLst>
        </pc:spChg>
      </pc:sldChg>
      <pc:sldChg chg="modSp mod">
        <pc:chgData name="Carini Elettra" userId="b6a997de-60fd-4714-8e1f-86891b45dde3" providerId="ADAL" clId="{A179C08E-9ECC-44FC-95C7-837E37457455}" dt="2024-05-13T13:36:59.078" v="62" actId="14100"/>
        <pc:sldMkLst>
          <pc:docMk/>
          <pc:sldMk cId="3532391289" sldId="2493"/>
        </pc:sldMkLst>
        <pc:spChg chg="mod">
          <ac:chgData name="Carini Elettra" userId="b6a997de-60fd-4714-8e1f-86891b45dde3" providerId="ADAL" clId="{A179C08E-9ECC-44FC-95C7-837E37457455}" dt="2024-05-13T13:36:59.078" v="62" actId="14100"/>
          <ac:spMkLst>
            <pc:docMk/>
            <pc:sldMk cId="3532391289" sldId="2493"/>
            <ac:spMk id="5" creationId="{DD6911E2-EF1D-4E5D-93A3-2E2875B162F3}"/>
          </ac:spMkLst>
        </pc:spChg>
        <pc:spChg chg="mod">
          <ac:chgData name="Carini Elettra" userId="b6a997de-60fd-4714-8e1f-86891b45dde3" providerId="ADAL" clId="{A179C08E-9ECC-44FC-95C7-837E37457455}" dt="2024-05-13T13:36:24.524" v="57" actId="6549"/>
          <ac:spMkLst>
            <pc:docMk/>
            <pc:sldMk cId="3532391289" sldId="2493"/>
            <ac:spMk id="10" creationId="{F6C28D15-07C1-3183-C1A9-1357E09334EA}"/>
          </ac:spMkLst>
        </pc:spChg>
        <pc:graphicFrameChg chg="mod modGraphic">
          <ac:chgData name="Carini Elettra" userId="b6a997de-60fd-4714-8e1f-86891b45dde3" providerId="ADAL" clId="{A179C08E-9ECC-44FC-95C7-837E37457455}" dt="2024-05-13T13:36:48.686" v="61" actId="14734"/>
          <ac:graphicFrameMkLst>
            <pc:docMk/>
            <pc:sldMk cId="3532391289" sldId="2493"/>
            <ac:graphicFrameMk id="11" creationId="{0E8A4CE0-FB8D-790E-AD55-A1DE9AADD319}"/>
          </ac:graphicFrameMkLst>
        </pc:graphicFrameChg>
      </pc:sldChg>
    </pc:docChg>
  </pc:docChgLst>
  <pc:docChgLst>
    <pc:chgData name="Carini Elettra" userId="b6a997de-60fd-4714-8e1f-86891b45dde3" providerId="ADAL" clId="{8205A770-EA4B-42D1-B956-1A00920D4892}"/>
    <pc:docChg chg="undo redo custSel addSld modSld sldOrd">
      <pc:chgData name="Carini Elettra" userId="b6a997de-60fd-4714-8e1f-86891b45dde3" providerId="ADAL" clId="{8205A770-EA4B-42D1-B956-1A00920D4892}" dt="2024-03-27T15:24:27.281" v="1190" actId="20577"/>
      <pc:docMkLst>
        <pc:docMk/>
      </pc:docMkLst>
      <pc:sldChg chg="modSp mod">
        <pc:chgData name="Carini Elettra" userId="b6a997de-60fd-4714-8e1f-86891b45dde3" providerId="ADAL" clId="{8205A770-EA4B-42D1-B956-1A00920D4892}" dt="2024-03-20T15:10:47.088" v="832" actId="404"/>
        <pc:sldMkLst>
          <pc:docMk/>
          <pc:sldMk cId="592493981" sldId="342"/>
        </pc:sldMkLst>
        <pc:spChg chg="mod">
          <ac:chgData name="Carini Elettra" userId="b6a997de-60fd-4714-8e1f-86891b45dde3" providerId="ADAL" clId="{8205A770-EA4B-42D1-B956-1A00920D4892}" dt="2024-03-20T14:09:28.461" v="78" actId="948"/>
          <ac:spMkLst>
            <pc:docMk/>
            <pc:sldMk cId="592493981" sldId="342"/>
            <ac:spMk id="4" creationId="{6AB0A10D-B992-FF42-B7C1-8FF4E09F94EE}"/>
          </ac:spMkLst>
        </pc:spChg>
        <pc:spChg chg="mod">
          <ac:chgData name="Carini Elettra" userId="b6a997de-60fd-4714-8e1f-86891b45dde3" providerId="ADAL" clId="{8205A770-EA4B-42D1-B956-1A00920D4892}" dt="2024-03-20T15:10:47.088" v="832" actId="404"/>
          <ac:spMkLst>
            <pc:docMk/>
            <pc:sldMk cId="592493981" sldId="342"/>
            <ac:spMk id="6" creationId="{3334B072-3240-7C41-2D7B-812B2F91F6E6}"/>
          </ac:spMkLst>
        </pc:spChg>
      </pc:sldChg>
      <pc:sldChg chg="modSp mod">
        <pc:chgData name="Carini Elettra" userId="b6a997de-60fd-4714-8e1f-86891b45dde3" providerId="ADAL" clId="{8205A770-EA4B-42D1-B956-1A00920D4892}" dt="2024-03-20T14:09:46.755" v="80" actId="20577"/>
        <pc:sldMkLst>
          <pc:docMk/>
          <pc:sldMk cId="3577915434" sldId="1028"/>
        </pc:sldMkLst>
        <pc:spChg chg="mod">
          <ac:chgData name="Carini Elettra" userId="b6a997de-60fd-4714-8e1f-86891b45dde3" providerId="ADAL" clId="{8205A770-EA4B-42D1-B956-1A00920D4892}" dt="2024-03-20T14:09:46.755" v="80" actId="20577"/>
          <ac:spMkLst>
            <pc:docMk/>
            <pc:sldMk cId="3577915434" sldId="1028"/>
            <ac:spMk id="36" creationId="{0ED0C697-1D51-CE48-803B-D5EC62DAA031}"/>
          </ac:spMkLst>
        </pc:spChg>
      </pc:sldChg>
      <pc:sldChg chg="addSp delSp modSp mod">
        <pc:chgData name="Carini Elettra" userId="b6a997de-60fd-4714-8e1f-86891b45dde3" providerId="ADAL" clId="{8205A770-EA4B-42D1-B956-1A00920D4892}" dt="2024-03-20T14:59:15.243" v="806" actId="20577"/>
        <pc:sldMkLst>
          <pc:docMk/>
          <pc:sldMk cId="2311251229" sldId="2462"/>
        </pc:sldMkLst>
        <pc:spChg chg="add del mod">
          <ac:chgData name="Carini Elettra" userId="b6a997de-60fd-4714-8e1f-86891b45dde3" providerId="ADAL" clId="{8205A770-EA4B-42D1-B956-1A00920D4892}" dt="2024-03-20T14:33:31.141" v="494" actId="478"/>
          <ac:spMkLst>
            <pc:docMk/>
            <pc:sldMk cId="2311251229" sldId="2462"/>
            <ac:spMk id="8" creationId="{2A43F223-0AEB-23CF-9E39-069000CB2DC0}"/>
          </ac:spMkLst>
        </pc:spChg>
        <pc:spChg chg="add del mod">
          <ac:chgData name="Carini Elettra" userId="b6a997de-60fd-4714-8e1f-86891b45dde3" providerId="ADAL" clId="{8205A770-EA4B-42D1-B956-1A00920D4892}" dt="2024-03-20T14:33:29.158" v="493" actId="478"/>
          <ac:spMkLst>
            <pc:docMk/>
            <pc:sldMk cId="2311251229" sldId="2462"/>
            <ac:spMk id="9" creationId="{DEF1FE3B-F04A-0301-D279-7A1141776DD2}"/>
          </ac:spMkLst>
        </pc:spChg>
        <pc:spChg chg="add del mod">
          <ac:chgData name="Carini Elettra" userId="b6a997de-60fd-4714-8e1f-86891b45dde3" providerId="ADAL" clId="{8205A770-EA4B-42D1-B956-1A00920D4892}" dt="2024-03-20T14:33:27.501" v="492" actId="478"/>
          <ac:spMkLst>
            <pc:docMk/>
            <pc:sldMk cId="2311251229" sldId="2462"/>
            <ac:spMk id="10" creationId="{11A4E38F-EDC4-F468-CB1C-4D0C3AA6AD72}"/>
          </ac:spMkLst>
        </pc:spChg>
        <pc:spChg chg="mod">
          <ac:chgData name="Carini Elettra" userId="b6a997de-60fd-4714-8e1f-86891b45dde3" providerId="ADAL" clId="{8205A770-EA4B-42D1-B956-1A00920D4892}" dt="2024-03-20T14:59:15.243" v="806" actId="20577"/>
          <ac:spMkLst>
            <pc:docMk/>
            <pc:sldMk cId="2311251229" sldId="2462"/>
            <ac:spMk id="26" creationId="{67B1757A-E514-2354-A551-C9A24B7013AA}"/>
          </ac:spMkLst>
        </pc:spChg>
        <pc:picChg chg="mod">
          <ac:chgData name="Carini Elettra" userId="b6a997de-60fd-4714-8e1f-86891b45dde3" providerId="ADAL" clId="{8205A770-EA4B-42D1-B956-1A00920D4892}" dt="2024-03-20T14:34:22.069" v="502" actId="1036"/>
          <ac:picMkLst>
            <pc:docMk/>
            <pc:sldMk cId="2311251229" sldId="2462"/>
            <ac:picMk id="1026" creationId="{F6A088EB-3C40-AB12-8033-93873747B7A3}"/>
          </ac:picMkLst>
        </pc:picChg>
      </pc:sldChg>
      <pc:sldChg chg="modSp mod">
        <pc:chgData name="Carini Elettra" userId="b6a997de-60fd-4714-8e1f-86891b45dde3" providerId="ADAL" clId="{8205A770-EA4B-42D1-B956-1A00920D4892}" dt="2024-03-27T15:24:27.281" v="1190" actId="20577"/>
        <pc:sldMkLst>
          <pc:docMk/>
          <pc:sldMk cId="2935293029" sldId="2465"/>
        </pc:sldMkLst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6" creationId="{C50E7A64-BCE4-1217-5933-731E978F8101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7" creationId="{4B32786B-D73F-6230-5609-B0FD005CDB6B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12" creationId="{E965B9C8-6D3B-4410-5F03-D611556C6F10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18" creationId="{694B1B18-78A9-49BA-4A15-222A6AA7B6DE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22" creationId="{128DF74C-0908-38D2-AF5B-58DC059298E4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24" creationId="{FB20E537-9B0E-A15D-B05B-A9C64D1A1A8C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25" creationId="{649ED7C4-1012-D42C-C972-E1920093F88C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26" creationId="{4182D80F-941B-7691-B82C-9F7B3A182646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27" creationId="{3A7A5BDC-1D77-F174-7B5D-995D35BB50A9}"/>
          </ac:spMkLst>
        </pc:spChg>
        <pc:spChg chg="mod">
          <ac:chgData name="Carini Elettra" userId="b6a997de-60fd-4714-8e1f-86891b45dde3" providerId="ADAL" clId="{8205A770-EA4B-42D1-B956-1A00920D4892}" dt="2024-03-20T15:02:03.672" v="830" actId="1036"/>
          <ac:spMkLst>
            <pc:docMk/>
            <pc:sldMk cId="2935293029" sldId="2465"/>
            <ac:spMk id="31" creationId="{967079C8-125D-2A42-1C01-1EC2492A5C1D}"/>
          </ac:spMkLst>
        </pc:spChg>
        <pc:spChg chg="mod">
          <ac:chgData name="Carini Elettra" userId="b6a997de-60fd-4714-8e1f-86891b45dde3" providerId="ADAL" clId="{8205A770-EA4B-42D1-B956-1A00920D4892}" dt="2024-03-27T15:24:27.281" v="1190" actId="20577"/>
          <ac:spMkLst>
            <pc:docMk/>
            <pc:sldMk cId="2935293029" sldId="2465"/>
            <ac:spMk id="37" creationId="{6F9292CE-82F3-E557-5A71-F1605D1FBEDA}"/>
          </ac:spMkLst>
        </pc:spChg>
        <pc:picChg chg="mod">
          <ac:chgData name="Carini Elettra" userId="b6a997de-60fd-4714-8e1f-86891b45dde3" providerId="ADAL" clId="{8205A770-EA4B-42D1-B956-1A00920D4892}" dt="2024-03-20T15:02:03.672" v="830" actId="1036"/>
          <ac:picMkLst>
            <pc:docMk/>
            <pc:sldMk cId="2935293029" sldId="2465"/>
            <ac:picMk id="23" creationId="{072948C4-1659-ECCC-ADAB-24D687A1AEFB}"/>
          </ac:picMkLst>
        </pc:picChg>
      </pc:sldChg>
      <pc:sldChg chg="addSp modSp mod">
        <pc:chgData name="Carini Elettra" userId="b6a997de-60fd-4714-8e1f-86891b45dde3" providerId="ADAL" clId="{8205A770-EA4B-42D1-B956-1A00920D4892}" dt="2024-03-27T15:22:28.465" v="1033" actId="1036"/>
        <pc:sldMkLst>
          <pc:docMk/>
          <pc:sldMk cId="3734690646" sldId="2488"/>
        </pc:sldMkLst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8" creationId="{043E0372-A135-8540-C0D3-CEF145A78619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9" creationId="{128D3B8C-9558-A870-D91D-52FE02447605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10" creationId="{9D2B46DA-1ED6-CD22-7006-5FAC1581A18A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11" creationId="{BE2728B1-4B1F-29E8-FADC-116436C40D58}"/>
          </ac:spMkLst>
        </pc:spChg>
        <pc:spChg chg="add 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12" creationId="{ED54D184-A47E-8AE4-E805-D10C111501BA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42" creationId="{C71BE1B9-8623-076D-52DE-F3FD358A09F4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44" creationId="{F2FBCA0F-E3C1-1000-8C4E-0A48B4885632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49" creationId="{4BE27816-9701-1398-23B9-AB135A667E70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51" creationId="{D4D4AF98-9112-4D5F-54CF-07B364DD4916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67" creationId="{D285467D-BB40-A374-2082-07660CA9FF31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68" creationId="{2B20835F-F086-1656-D157-A73E411141F9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70" creationId="{25ABC4BE-5852-9642-E678-F99C20A1D0A0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71" creationId="{E0F136D0-57A6-AFD0-779B-BFA49F067712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87" creationId="{F2B7550A-2959-1C82-5CF5-87DADAE8A0B8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88" creationId="{6339C8EA-6C9F-B88F-7A12-6CF368576162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90" creationId="{E6BE2AE4-C278-F8BF-BA30-4562ECE42A98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91" creationId="{44DB70D8-14DA-DD85-9717-69D71D80140B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93" creationId="{EE24C8C6-69FB-F78F-677F-376A9E4C6BA1}"/>
          </ac:spMkLst>
        </pc:spChg>
        <pc:spChg chg="mod">
          <ac:chgData name="Carini Elettra" userId="b6a997de-60fd-4714-8e1f-86891b45dde3" providerId="ADAL" clId="{8205A770-EA4B-42D1-B956-1A00920D4892}" dt="2024-03-27T15:22:28.465" v="1033" actId="1036"/>
          <ac:spMkLst>
            <pc:docMk/>
            <pc:sldMk cId="3734690646" sldId="2488"/>
            <ac:spMk id="94" creationId="{3A09B0D8-7C73-EA3E-A1A5-5435C1604611}"/>
          </ac:spMkLst>
        </pc:s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5" creationId="{08FE940F-5795-103A-E394-40AB2319E91C}"/>
          </ac:grpSpMkLst>
        </pc:gr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41" creationId="{3092F763-6D73-9842-16BC-31E484CE5AAC}"/>
          </ac:grpSpMkLst>
        </pc:gr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48" creationId="{A7471C54-9560-11AF-491A-41F354A35CB9}"/>
          </ac:grpSpMkLst>
        </pc:gr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69" creationId="{324D9266-E0C8-3AC0-AB53-1B62176FA64D}"/>
          </ac:grpSpMkLst>
        </pc:gr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86" creationId="{FE6A2724-C10F-047E-348D-73C654F8310A}"/>
          </ac:grpSpMkLst>
        </pc:gr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89" creationId="{23EC93F6-2C85-3403-A554-C5ECDDB2ADCB}"/>
          </ac:grpSpMkLst>
        </pc:gr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92" creationId="{758F63FA-85F5-1432-A8DA-3A45F7CEF05C}"/>
          </ac:grpSpMkLst>
        </pc:grpChg>
        <pc:grpChg chg="mod">
          <ac:chgData name="Carini Elettra" userId="b6a997de-60fd-4714-8e1f-86891b45dde3" providerId="ADAL" clId="{8205A770-EA4B-42D1-B956-1A00920D4892}" dt="2024-03-27T15:22:28.465" v="1033" actId="1036"/>
          <ac:grpSpMkLst>
            <pc:docMk/>
            <pc:sldMk cId="3734690646" sldId="2488"/>
            <ac:grpSpMk id="107" creationId="{CC268074-BCC3-B9B9-875E-FCD50F73D470}"/>
          </ac:grpSpMkLst>
        </pc:grp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64" creationId="{9EC7E825-5C25-8046-EFE4-000188554025}"/>
          </ac:picMkLst>
        </pc:pic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66" creationId="{E0C9882E-ED7A-E4BD-9C1A-4AA45CDC927C}"/>
          </ac:picMkLst>
        </pc:pic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73" creationId="{E3A4AC02-ADB5-2B57-39AD-2461CAB2FBD0}"/>
          </ac:picMkLst>
        </pc:pic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99" creationId="{B7A12D1B-0112-1D4F-52E7-156FB5B408EE}"/>
          </ac:picMkLst>
        </pc:pic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101" creationId="{84EF2C86-8140-CC36-1967-283D33CA10CA}"/>
          </ac:picMkLst>
        </pc:pic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105" creationId="{942AE77A-EE87-80CB-8771-42618B80FCF1}"/>
          </ac:picMkLst>
        </pc:pic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106" creationId="{D491823C-4515-1328-469F-244E8E83DAF3}"/>
          </ac:picMkLst>
        </pc:picChg>
        <pc:picChg chg="mod">
          <ac:chgData name="Carini Elettra" userId="b6a997de-60fd-4714-8e1f-86891b45dde3" providerId="ADAL" clId="{8205A770-EA4B-42D1-B956-1A00920D4892}" dt="2024-03-27T15:22:28.465" v="1033" actId="1036"/>
          <ac:picMkLst>
            <pc:docMk/>
            <pc:sldMk cId="3734690646" sldId="2488"/>
            <ac:picMk id="1026" creationId="{AD3B1448-791B-A352-CFAE-7BED8F871D17}"/>
          </ac:picMkLst>
        </pc:picChg>
      </pc:sldChg>
      <pc:sldChg chg="addSp delSp modSp add mod ord">
        <pc:chgData name="Carini Elettra" userId="b6a997de-60fd-4714-8e1f-86891b45dde3" providerId="ADAL" clId="{8205A770-EA4B-42D1-B956-1A00920D4892}" dt="2024-03-20T15:15:38.502" v="839" actId="14100"/>
        <pc:sldMkLst>
          <pc:docMk/>
          <pc:sldMk cId="624518929" sldId="2492"/>
        </pc:sldMkLst>
        <pc:spChg chg="mod">
          <ac:chgData name="Carini Elettra" userId="b6a997de-60fd-4714-8e1f-86891b45dde3" providerId="ADAL" clId="{8205A770-EA4B-42D1-B956-1A00920D4892}" dt="2024-03-20T14:44:21.730" v="747" actId="20577"/>
          <ac:spMkLst>
            <pc:docMk/>
            <pc:sldMk cId="624518929" sldId="2492"/>
            <ac:spMk id="2" creationId="{0CA1CD08-5B22-AEB9-EF4B-CEBA8F57E05A}"/>
          </ac:spMkLst>
        </pc:spChg>
        <pc:spChg chg="del">
          <ac:chgData name="Carini Elettra" userId="b6a997de-60fd-4714-8e1f-86891b45dde3" providerId="ADAL" clId="{8205A770-EA4B-42D1-B956-1A00920D4892}" dt="2024-03-20T14:27:29.024" v="424" actId="478"/>
          <ac:spMkLst>
            <pc:docMk/>
            <pc:sldMk cId="624518929" sldId="2492"/>
            <ac:spMk id="6" creationId="{C50E7A64-BCE4-1217-5933-731E978F8101}"/>
          </ac:spMkLst>
        </pc:spChg>
        <pc:spChg chg="del">
          <ac:chgData name="Carini Elettra" userId="b6a997de-60fd-4714-8e1f-86891b45dde3" providerId="ADAL" clId="{8205A770-EA4B-42D1-B956-1A00920D4892}" dt="2024-03-20T14:27:29.024" v="424" actId="478"/>
          <ac:spMkLst>
            <pc:docMk/>
            <pc:sldMk cId="624518929" sldId="2492"/>
            <ac:spMk id="7" creationId="{4B32786B-D73F-6230-5609-B0FD005CDB6B}"/>
          </ac:spMkLst>
        </pc:spChg>
        <pc:spChg chg="add mod">
          <ac:chgData name="Carini Elettra" userId="b6a997de-60fd-4714-8e1f-86891b45dde3" providerId="ADAL" clId="{8205A770-EA4B-42D1-B956-1A00920D4892}" dt="2024-03-20T14:44:32.906" v="753" actId="1036"/>
          <ac:spMkLst>
            <pc:docMk/>
            <pc:sldMk cId="624518929" sldId="2492"/>
            <ac:spMk id="9" creationId="{5484A6FA-8BE7-A65A-3A97-BDF8008046A0}"/>
          </ac:spMkLst>
        </pc:spChg>
        <pc:spChg chg="add mod">
          <ac:chgData name="Carini Elettra" userId="b6a997de-60fd-4714-8e1f-86891b45dde3" providerId="ADAL" clId="{8205A770-EA4B-42D1-B956-1A00920D4892}" dt="2024-03-20T15:15:15.340" v="834" actId="14100"/>
          <ac:spMkLst>
            <pc:docMk/>
            <pc:sldMk cId="624518929" sldId="2492"/>
            <ac:spMk id="10" creationId="{14E34BF5-D95A-95B8-CB07-C3E9A7199813}"/>
          </ac:spMkLst>
        </pc:spChg>
        <pc:spChg chg="add mod">
          <ac:chgData name="Carini Elettra" userId="b6a997de-60fd-4714-8e1f-86891b45dde3" providerId="ADAL" clId="{8205A770-EA4B-42D1-B956-1A00920D4892}" dt="2024-03-20T15:15:11.239" v="833" actId="14100"/>
          <ac:spMkLst>
            <pc:docMk/>
            <pc:sldMk cId="624518929" sldId="2492"/>
            <ac:spMk id="11" creationId="{AE3A0D47-466F-1181-AA05-3988661ACB43}"/>
          </ac:spMkLst>
        </pc:spChg>
        <pc:spChg chg="del">
          <ac:chgData name="Carini Elettra" userId="b6a997de-60fd-4714-8e1f-86891b45dde3" providerId="ADAL" clId="{8205A770-EA4B-42D1-B956-1A00920D4892}" dt="2024-03-20T14:27:29.024" v="424" actId="478"/>
          <ac:spMkLst>
            <pc:docMk/>
            <pc:sldMk cId="624518929" sldId="2492"/>
            <ac:spMk id="12" creationId="{E965B9C8-6D3B-4410-5F03-D611556C6F10}"/>
          </ac:spMkLst>
        </pc:spChg>
        <pc:spChg chg="add mod">
          <ac:chgData name="Carini Elettra" userId="b6a997de-60fd-4714-8e1f-86891b45dde3" providerId="ADAL" clId="{8205A770-EA4B-42D1-B956-1A00920D4892}" dt="2024-03-20T15:15:11.239" v="833" actId="14100"/>
          <ac:spMkLst>
            <pc:docMk/>
            <pc:sldMk cId="624518929" sldId="2492"/>
            <ac:spMk id="13" creationId="{6E9AF570-EAD5-D00C-D767-0E3FBC9B0B59}"/>
          </ac:spMkLst>
        </pc:spChg>
        <pc:spChg chg="mod">
          <ac:chgData name="Carini Elettra" userId="b6a997de-60fd-4714-8e1f-86891b45dde3" providerId="ADAL" clId="{8205A770-EA4B-42D1-B956-1A00920D4892}" dt="2024-03-20T15:15:38.502" v="839" actId="14100"/>
          <ac:spMkLst>
            <pc:docMk/>
            <pc:sldMk cId="624518929" sldId="2492"/>
            <ac:spMk id="17" creationId="{40DF7107-E077-0641-83F5-D092D3D7845C}"/>
          </ac:spMkLst>
        </pc:spChg>
        <pc:spChg chg="del">
          <ac:chgData name="Carini Elettra" userId="b6a997de-60fd-4714-8e1f-86891b45dde3" providerId="ADAL" clId="{8205A770-EA4B-42D1-B956-1A00920D4892}" dt="2024-03-20T14:27:29.024" v="424" actId="478"/>
          <ac:spMkLst>
            <pc:docMk/>
            <pc:sldMk cId="624518929" sldId="2492"/>
            <ac:spMk id="18" creationId="{694B1B18-78A9-49BA-4A15-222A6AA7B6DE}"/>
          </ac:spMkLst>
        </pc:spChg>
        <pc:spChg chg="del">
          <ac:chgData name="Carini Elettra" userId="b6a997de-60fd-4714-8e1f-86891b45dde3" providerId="ADAL" clId="{8205A770-EA4B-42D1-B956-1A00920D4892}" dt="2024-03-20T14:27:35.282" v="426" actId="478"/>
          <ac:spMkLst>
            <pc:docMk/>
            <pc:sldMk cId="624518929" sldId="2492"/>
            <ac:spMk id="22" creationId="{128DF74C-0908-38D2-AF5B-58DC059298E4}"/>
          </ac:spMkLst>
        </pc:spChg>
        <pc:spChg chg="del">
          <ac:chgData name="Carini Elettra" userId="b6a997de-60fd-4714-8e1f-86891b45dde3" providerId="ADAL" clId="{8205A770-EA4B-42D1-B956-1A00920D4892}" dt="2024-03-20T14:27:29.024" v="424" actId="478"/>
          <ac:spMkLst>
            <pc:docMk/>
            <pc:sldMk cId="624518929" sldId="2492"/>
            <ac:spMk id="24" creationId="{FB20E537-9B0E-A15D-B05B-A9C64D1A1A8C}"/>
          </ac:spMkLst>
        </pc:spChg>
        <pc:spChg chg="del">
          <ac:chgData name="Carini Elettra" userId="b6a997de-60fd-4714-8e1f-86891b45dde3" providerId="ADAL" clId="{8205A770-EA4B-42D1-B956-1A00920D4892}" dt="2024-03-20T14:27:31.953" v="425" actId="478"/>
          <ac:spMkLst>
            <pc:docMk/>
            <pc:sldMk cId="624518929" sldId="2492"/>
            <ac:spMk id="25" creationId="{649ED7C4-1012-D42C-C972-E1920093F88C}"/>
          </ac:spMkLst>
        </pc:spChg>
        <pc:spChg chg="del">
          <ac:chgData name="Carini Elettra" userId="b6a997de-60fd-4714-8e1f-86891b45dde3" providerId="ADAL" clId="{8205A770-EA4B-42D1-B956-1A00920D4892}" dt="2024-03-20T14:27:31.953" v="425" actId="478"/>
          <ac:spMkLst>
            <pc:docMk/>
            <pc:sldMk cId="624518929" sldId="2492"/>
            <ac:spMk id="26" creationId="{4182D80F-941B-7691-B82C-9F7B3A182646}"/>
          </ac:spMkLst>
        </pc:spChg>
        <pc:spChg chg="del">
          <ac:chgData name="Carini Elettra" userId="b6a997de-60fd-4714-8e1f-86891b45dde3" providerId="ADAL" clId="{8205A770-EA4B-42D1-B956-1A00920D4892}" dt="2024-03-20T14:27:31.953" v="425" actId="478"/>
          <ac:spMkLst>
            <pc:docMk/>
            <pc:sldMk cId="624518929" sldId="2492"/>
            <ac:spMk id="27" creationId="{3A7A5BDC-1D77-F174-7B5D-995D35BB50A9}"/>
          </ac:spMkLst>
        </pc:spChg>
        <pc:spChg chg="del">
          <ac:chgData name="Carini Elettra" userId="b6a997de-60fd-4714-8e1f-86891b45dde3" providerId="ADAL" clId="{8205A770-EA4B-42D1-B956-1A00920D4892}" dt="2024-03-20T14:27:29.024" v="424" actId="478"/>
          <ac:spMkLst>
            <pc:docMk/>
            <pc:sldMk cId="624518929" sldId="2492"/>
            <ac:spMk id="31" creationId="{967079C8-125D-2A42-1C01-1EC2492A5C1D}"/>
          </ac:spMkLst>
        </pc:spChg>
        <pc:spChg chg="del">
          <ac:chgData name="Carini Elettra" userId="b6a997de-60fd-4714-8e1f-86891b45dde3" providerId="ADAL" clId="{8205A770-EA4B-42D1-B956-1A00920D4892}" dt="2024-03-20T14:27:29.024" v="424" actId="478"/>
          <ac:spMkLst>
            <pc:docMk/>
            <pc:sldMk cId="624518929" sldId="2492"/>
            <ac:spMk id="37" creationId="{6F9292CE-82F3-E557-5A71-F1605D1FBEDA}"/>
          </ac:spMkLst>
        </pc:spChg>
        <pc:picChg chg="del">
          <ac:chgData name="Carini Elettra" userId="b6a997de-60fd-4714-8e1f-86891b45dde3" providerId="ADAL" clId="{8205A770-EA4B-42D1-B956-1A00920D4892}" dt="2024-03-20T14:27:37.810" v="427" actId="478"/>
          <ac:picMkLst>
            <pc:docMk/>
            <pc:sldMk cId="624518929" sldId="2492"/>
            <ac:picMk id="23" creationId="{072948C4-1659-ECCC-ADAB-24D687A1AEFB}"/>
          </ac:picMkLst>
        </pc:picChg>
        <pc:picChg chg="add del mod">
          <ac:chgData name="Carini Elettra" userId="b6a997de-60fd-4714-8e1f-86891b45dde3" providerId="ADAL" clId="{8205A770-EA4B-42D1-B956-1A00920D4892}" dt="2024-03-20T14:32:06.067" v="470" actId="478"/>
          <ac:picMkLst>
            <pc:docMk/>
            <pc:sldMk cId="624518929" sldId="2492"/>
            <ac:picMk id="1026" creationId="{B4648AE3-51EA-23E3-79C6-922021AB69F3}"/>
          </ac:picMkLst>
        </pc:picChg>
        <pc:picChg chg="add mod">
          <ac:chgData name="Carini Elettra" userId="b6a997de-60fd-4714-8e1f-86891b45dde3" providerId="ADAL" clId="{8205A770-EA4B-42D1-B956-1A00920D4892}" dt="2024-03-20T14:44:32.906" v="753" actId="1036"/>
          <ac:picMkLst>
            <pc:docMk/>
            <pc:sldMk cId="624518929" sldId="2492"/>
            <ac:picMk id="1028" creationId="{9749AA53-674F-FEEB-B49D-651A3CD11D71}"/>
          </ac:picMkLst>
        </pc:picChg>
        <pc:picChg chg="add mod">
          <ac:chgData name="Carini Elettra" userId="b6a997de-60fd-4714-8e1f-86891b45dde3" providerId="ADAL" clId="{8205A770-EA4B-42D1-B956-1A00920D4892}" dt="2024-03-20T14:44:47.138" v="766" actId="1038"/>
          <ac:picMkLst>
            <pc:docMk/>
            <pc:sldMk cId="624518929" sldId="2492"/>
            <ac:picMk id="1030" creationId="{B2D28C7E-2955-C4A8-5824-980C5EE670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2CB276-875B-41D7-B2FF-79D4560ECAF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7B508-1D52-420D-B826-DFF5968F0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3" y="769938"/>
            <a:ext cx="6840537" cy="3848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E7571-3982-4793-A8E3-161CD838A89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05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EF6-7741-4C75-8E7D-2EAD8F244E6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4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Decalogo declina le disposizione del GDPR per la realizzazione dei sistemi di intelligenza artificiali dedicati all’assistenza sanitari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EF6-7741-4C75-8E7D-2EAD8F244E6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2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EF6-7741-4C75-8E7D-2EAD8F244E6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9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EF6-7741-4C75-8E7D-2EAD8F244E6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4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EF6-7741-4C75-8E7D-2EAD8F244E6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11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00DEF-FAF0-515E-44B4-26AE56D0A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B4B0DA-71C2-4EE1-3803-75250588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53C527-BBC9-64E7-4D06-60DE7FDA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21E850-5D6F-EF4D-2FD5-42307FE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7B974A-43FC-2ED1-5CAD-A917D55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29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291C1-05B3-9626-3EF7-33BFF407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B6C888-D351-9BC5-6EFD-E4D57C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82B64C-1597-3221-0523-3EDDBF6E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09C3FA-D4C8-853B-7806-4B93F411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82366A-86DE-160C-191C-A75E9CC3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7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76CA91-C3D6-8AFB-3147-F42D2CBBF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A7CEFC-76C6-6EF1-F478-7517A1EE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D0DCA-1C12-FA26-0601-35AF256D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B321D1-0249-6021-2D73-92C8ACF9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9414FB-F33E-AF69-39A8-431BBB7C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37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D0D1DF-14AB-4A6A-BBCE-B09A39F42C8D}" type="datetime1">
              <a:rPr lang="it-IT" smtClean="0"/>
              <a:pPr>
                <a:defRPr/>
              </a:pPr>
              <a:t>13/05/2024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94A6-B24C-48B2-AE95-4E44BBCCA7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74A546-41C5-164D-9C90-7BB077F7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42019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it-IT" smtClean="0"/>
              <a:pPr marL="38100">
                <a:spcBef>
                  <a:spcPts val="40"/>
                </a:spcBef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65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E26EB-EE1D-1639-B1F7-D6CBFA13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35E42-FA21-4FD7-B247-19ADE9B4C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4D4A4-68A1-B467-D551-18F6B69A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1FCA5B-0E5F-824B-11C7-BDE1E5E9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C434E5-6E40-DCD0-C93D-168A44B9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9DE06-26D8-FC90-A149-BA960243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2ECD3B-FD80-B8DB-1AA8-19A50F44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D8733A-0107-1E0E-AADA-AD5589B5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EF64FB-05D7-EF78-9C11-8E5A9C5A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C5CCA-E1D1-E4D5-6072-3E967CF6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8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CD8C47-6C62-D105-A79E-D9D2D4C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A397B-3316-0879-5B4C-26E9EAA6D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5C0D05-DF52-33C7-9B24-EF9B6680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3D31C4-3E21-7FFA-A683-8D462B3F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C2A2D1-146F-ADA0-3223-3F9B77BB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50D1A-2514-F104-EA2F-D03DC30E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73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7C281-5F41-F0AD-0D7A-A428474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DD45AB-960F-E751-7D82-E04DF3B1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BF316A-4E05-2308-C348-B2A1220E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71A5A1-AFDE-E2E8-31DD-751A3B637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148A16-33BA-45B5-83C7-FA1A0909B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586D81-77F2-716A-C924-041BC5B1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867BF9-9F21-55C0-7CA2-FD17B120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05D3C4-B443-6DEB-7F9B-6AFEF553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9312C-46B0-EC5D-B40E-0CD6D145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07989D-DE8E-F14F-B233-7790E5B3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4A5064-ECBD-0EB5-A352-75A9AE68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7EDA53-B957-7E42-3973-F9F790EE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0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15791E-30DE-D668-5E08-35F1600E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A349C5-A0CF-B5BC-7CB0-7917FFAA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B89F62-B975-B17B-8145-93663C96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0C361-E391-B82C-B2FA-A78E2065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6673B-E201-27C5-AA47-BDC049EB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4F0C14-E22A-A9FF-E13D-BF94BFD7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EA9A0C-077B-3034-FA47-2CC3A72F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190442-5FB8-8754-2F67-3FAAAC33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3C0A7-1C31-D404-D216-F67B74E7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B874F-40AB-35F8-9D27-DEA418FD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425D34-FA15-D686-D71C-E904C820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B36B16-D17D-75B6-8377-8B331B3E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B519B4-4207-165D-30FD-1DFA6F2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24A0F6-3498-5DD1-88AC-7B8B147C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633EAB-E99A-26B4-1DF8-8145A3E1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7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D2ADF5-E9B5-DF7E-4A7B-0229D0E5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172D44-41EF-EB77-FE07-24993514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B91952-5C7A-EFF8-733E-99B8376A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A8E5-5BB6-4701-968A-4BDEDB527F99}" type="datetimeFigureOut">
              <a:rPr lang="it-IT" smtClean="0"/>
              <a:t>13/05/2024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BB81D2-A833-CC43-64BC-0ABF4B8EC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265103-530D-6A4D-4B19-7DC5E986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em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592E5E-46E0-1F41-BECC-60427B59A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8" y="-171400"/>
            <a:ext cx="12205388" cy="40723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B0A10D-B992-FF42-B7C1-8FF4E09F94EE}"/>
              </a:ext>
            </a:extLst>
          </p:cNvPr>
          <p:cNvSpPr txBox="1"/>
          <p:nvPr/>
        </p:nvSpPr>
        <p:spPr>
          <a:xfrm>
            <a:off x="1095333" y="3030154"/>
            <a:ext cx="9987946" cy="22929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4000" b="1" dirty="0">
                <a:solidFill>
                  <a:srgbClr val="00488C"/>
                </a:solidFill>
                <a:latin typeface="Oswald"/>
                <a:ea typeface="Arial Unicode MS"/>
                <a:cs typeface="Arial Unicode MS"/>
              </a:rPr>
              <a:t>La Piattaforma nazionale di Intelligenza Artificiale</a:t>
            </a:r>
          </a:p>
          <a:p>
            <a:pPr algn="ctr">
              <a:spcAft>
                <a:spcPts val="600"/>
              </a:spcAft>
            </a:pPr>
            <a:r>
              <a:rPr lang="it-IT" sz="2400" b="1" i="1" dirty="0">
                <a:solidFill>
                  <a:srgbClr val="00488C"/>
                </a:solidFill>
                <a:latin typeface="Oswald"/>
                <a:cs typeface="Calibri" panose="020F0502020204030204"/>
              </a:rPr>
              <a:t>Intelligenza Artificiale ed ecosistema umano. Quali scenari per la sanità</a:t>
            </a:r>
          </a:p>
          <a:p>
            <a:pPr algn="ctr">
              <a:spcAft>
                <a:spcPts val="600"/>
              </a:spcAft>
            </a:pPr>
            <a:r>
              <a:rPr lang="it-IT" sz="2400" b="1" dirty="0">
                <a:solidFill>
                  <a:srgbClr val="00488C"/>
                </a:solidFill>
                <a:latin typeface="Oswald"/>
                <a:cs typeface="Calibri" panose="020F0502020204030204"/>
              </a:rPr>
              <a:t>16 maggio 2024</a:t>
            </a:r>
            <a:endParaRPr lang="it-IT" sz="2400" dirty="0">
              <a:cs typeface="Calibri" panose="020F0502020204030204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5DD0764-9BC3-9048-AB64-F8D54A53D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487" y="4225688"/>
            <a:ext cx="2586622" cy="2667454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863D5FF-2337-F3C0-962C-210A39F7B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57" y="6131613"/>
            <a:ext cx="596239" cy="5962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A8B2CE-3B9A-E9B7-A2CA-B26D40CB9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7210250" y="6225669"/>
            <a:ext cx="1872208" cy="398342"/>
          </a:xfrm>
          <a:prstGeom prst="rect">
            <a:avLst/>
          </a:prstGeom>
        </p:spPr>
      </p:pic>
      <p:pic>
        <p:nvPicPr>
          <p:cNvPr id="7" name="immagini2">
            <a:extLst>
              <a:ext uri="{FF2B5EF4-FFF2-40B4-BE49-F238E27FC236}">
                <a16:creationId xmlns:a16="http://schemas.microsoft.com/office/drawing/2014/main" id="{600AD22E-ECFA-C4FB-BAB0-7DD85849046F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77738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immagini3">
            <a:extLst>
              <a:ext uri="{FF2B5EF4-FFF2-40B4-BE49-F238E27FC236}">
                <a16:creationId xmlns:a16="http://schemas.microsoft.com/office/drawing/2014/main" id="{7776AEB4-F549-D96A-5E09-7ABC7B6322FA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 r="39914"/>
          <a:stretch>
            <a:fillRect/>
          </a:stretch>
        </p:blipFill>
        <p:spPr>
          <a:xfrm>
            <a:off x="3638495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34B072-3240-7C41-2D7B-812B2F91F6E6}"/>
              </a:ext>
            </a:extLst>
          </p:cNvPr>
          <p:cNvSpPr txBox="1"/>
          <p:nvPr/>
        </p:nvSpPr>
        <p:spPr>
          <a:xfrm>
            <a:off x="2713095" y="5481163"/>
            <a:ext cx="678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Dott.ssa Elettra Carini</a:t>
            </a:r>
          </a:p>
          <a:p>
            <a:pPr algn="ctr"/>
            <a:r>
              <a:rPr lang="it-IT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Unità di Progetto PNRR</a:t>
            </a:r>
          </a:p>
        </p:txBody>
      </p:sp>
    </p:spTree>
    <p:extLst>
      <p:ext uri="{BB962C8B-B14F-4D97-AF65-F5344CB8AC3E}">
        <p14:creationId xmlns:p14="http://schemas.microsoft.com/office/powerpoint/2010/main" val="59249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75D525A-41BA-8637-4D1C-DA2700B263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601596-7DC4-ED87-138A-C2EFD5E7289A}"/>
              </a:ext>
            </a:extLst>
          </p:cNvPr>
          <p:cNvSpPr txBox="1"/>
          <p:nvPr/>
        </p:nvSpPr>
        <p:spPr>
          <a:xfrm>
            <a:off x="387107" y="1598850"/>
            <a:ext cx="35387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5390" hangingPunct="1"/>
            <a:r>
              <a:rPr lang="it-IT" sz="1707" b="1" kern="1200" dirty="0">
                <a:solidFill>
                  <a:srgbClr val="00498B"/>
                </a:solidFill>
                <a:latin typeface="Raleway" panose="020B0503030101060003" pitchFamily="34" charset="77"/>
                <a:ea typeface="+mn-ea"/>
                <a:cs typeface="+mn-cs"/>
              </a:rPr>
              <a:t>Soggetto Attuatore investimenti PNRR*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BDD2A2-D6FD-6FCF-C7A7-6F031DBE88BF}"/>
              </a:ext>
            </a:extLst>
          </p:cNvPr>
          <p:cNvSpPr txBox="1"/>
          <p:nvPr/>
        </p:nvSpPr>
        <p:spPr>
          <a:xfrm>
            <a:off x="4336355" y="1598850"/>
            <a:ext cx="35387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75390">
              <a:defRPr sz="1707" b="1">
                <a:solidFill>
                  <a:srgbClr val="FF0000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>
                <a:solidFill>
                  <a:srgbClr val="00498B"/>
                </a:solidFill>
              </a:rPr>
              <a:t>Agenzia Nazionale per la Sanità Digitale – ASD**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8E2934-DF2B-1FDC-B4C9-7B684F971644}"/>
              </a:ext>
            </a:extLst>
          </p:cNvPr>
          <p:cNvSpPr txBox="1"/>
          <p:nvPr/>
        </p:nvSpPr>
        <p:spPr>
          <a:xfrm>
            <a:off x="8179328" y="1598850"/>
            <a:ext cx="342984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75390">
              <a:defRPr sz="1707" b="1">
                <a:solidFill>
                  <a:srgbClr val="FF0000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>
                <a:solidFill>
                  <a:srgbClr val="00498B"/>
                </a:solidFill>
              </a:rPr>
              <a:t>Programma nazionale di HTA dei dispositivi medici***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F1A8B6-A968-79EC-3A53-5634263407FD}"/>
              </a:ext>
            </a:extLst>
          </p:cNvPr>
          <p:cNvSpPr txBox="1"/>
          <p:nvPr/>
        </p:nvSpPr>
        <p:spPr>
          <a:xfrm>
            <a:off x="532035" y="2579307"/>
            <a:ext cx="306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Raleway" pitchFamily="2" charset="0"/>
              </a:rPr>
              <a:t>AGENAS in riferimento alla Missione 6 Componente 1 è stato nominato soggetto attuatore in riferimento agli investimenti </a:t>
            </a:r>
          </a:p>
          <a:p>
            <a:pPr algn="just"/>
            <a:endParaRPr lang="it-IT" sz="1200" b="1" dirty="0">
              <a:solidFill>
                <a:srgbClr val="838383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Intelligenza Artificiale 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Portale Trasparenza 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Telemedicina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Organismo intermedio erogazione corso di formazione manageriale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630093-F18F-7995-CA2A-A2333144574E}"/>
              </a:ext>
            </a:extLst>
          </p:cNvPr>
          <p:cNvSpPr txBox="1"/>
          <p:nvPr/>
        </p:nvSpPr>
        <p:spPr>
          <a:xfrm>
            <a:off x="404612" y="5014089"/>
            <a:ext cx="33164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100" i="0" dirty="0">
              <a:effectLst/>
              <a:latin typeface="Raleway" pitchFamily="2" charset="0"/>
              <a:cs typeface="Arial" panose="020B0604020202020204" pitchFamily="34" charset="0"/>
            </a:endParaRPr>
          </a:p>
          <a:p>
            <a:pPr algn="ctr"/>
            <a:endParaRPr lang="it-IT" sz="1100" dirty="0">
              <a:latin typeface="Raleway" pitchFamily="2" charset="0"/>
              <a:cs typeface="Arial" panose="020B0604020202020204" pitchFamily="34" charset="0"/>
            </a:endParaRPr>
          </a:p>
          <a:p>
            <a:pPr algn="ctr"/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*Accordo Agenas, </a:t>
            </a:r>
            <a:r>
              <a:rPr lang="it-IT" sz="1100" i="0" dirty="0" err="1">
                <a:effectLst/>
                <a:latin typeface="Raleway" pitchFamily="2" charset="0"/>
                <a:cs typeface="Arial" panose="020B0604020202020204" pitchFamily="34" charset="0"/>
              </a:rPr>
              <a:t>MdS</a:t>
            </a:r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 e DTD del 31.12.2021</a:t>
            </a:r>
            <a:endParaRPr lang="it-IT" sz="1100" dirty="0"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8A307C-1C39-02F0-3CC6-E8C9F3480B84}"/>
              </a:ext>
            </a:extLst>
          </p:cNvPr>
          <p:cNvSpPr txBox="1"/>
          <p:nvPr/>
        </p:nvSpPr>
        <p:spPr>
          <a:xfrm>
            <a:off x="4160835" y="5357081"/>
            <a:ext cx="3316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* * L. 28 marzo 2022 n. 25 (G.U. 28/03/2022 n. 73)</a:t>
            </a:r>
            <a:endParaRPr lang="it-IT" sz="1100" dirty="0"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9CE528-B499-69AF-C2DE-685C86D8E03D}"/>
              </a:ext>
            </a:extLst>
          </p:cNvPr>
          <p:cNvSpPr txBox="1"/>
          <p:nvPr/>
        </p:nvSpPr>
        <p:spPr>
          <a:xfrm>
            <a:off x="4359922" y="2579307"/>
            <a:ext cx="331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Raleway" pitchFamily="2" charset="0"/>
              </a:rPr>
              <a:t>Garantire omogeneità a livello nazionale e efficienza nell’attuazione delle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politiche di digitalizzazione </a:t>
            </a:r>
          </a:p>
          <a:p>
            <a:pPr algn="just"/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algn="just"/>
            <a:r>
              <a:rPr lang="it-IT" sz="1200" dirty="0">
                <a:latin typeface="Raleway" pitchFamily="2" charset="0"/>
              </a:rPr>
              <a:t>Garantire omogeneità a livello nazionale e efficienza nell’attuazione delle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politiche di implementazione</a:t>
            </a:r>
          </a:p>
          <a:p>
            <a:pPr algn="just"/>
            <a:endParaRPr lang="it-IT" sz="1200" b="1" dirty="0">
              <a:latin typeface="Raleway" pitchFamily="2" charset="0"/>
            </a:endParaRPr>
          </a:p>
          <a:p>
            <a:pPr algn="just"/>
            <a:r>
              <a:rPr lang="it-IT" sz="1200" dirty="0">
                <a:latin typeface="Raleway" pitchFamily="2" charset="0"/>
              </a:rPr>
              <a:t>Garantire omogeneità a livello nazionale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nell’erogazione dei servizi sanitari </a:t>
            </a:r>
            <a:r>
              <a:rPr lang="it-IT" sz="1200" dirty="0">
                <a:latin typeface="Raleway" pitchFamily="2" charset="0"/>
              </a:rPr>
              <a:t>anche attraverso le soluzioni di telemedicina.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D00847-050A-A387-180B-9B295D266C74}"/>
              </a:ext>
            </a:extLst>
          </p:cNvPr>
          <p:cNvSpPr txBox="1"/>
          <p:nvPr/>
        </p:nvSpPr>
        <p:spPr>
          <a:xfrm>
            <a:off x="8226037" y="5293289"/>
            <a:ext cx="33163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0" dirty="0">
                <a:effectLst/>
                <a:latin typeface="Raleway" pitchFamily="2" charset="0"/>
              </a:rPr>
              <a:t>**</a:t>
            </a:r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*</a:t>
            </a:r>
            <a:r>
              <a:rPr lang="it-IT" sz="1100" i="0" dirty="0" err="1">
                <a:effectLst/>
                <a:latin typeface="Raleway" pitchFamily="2" charset="0"/>
              </a:rPr>
              <a:t>D.lsg</a:t>
            </a:r>
            <a:r>
              <a:rPr lang="it-IT" sz="1100" i="0" dirty="0">
                <a:effectLst/>
                <a:latin typeface="Raleway" pitchFamily="2" charset="0"/>
              </a:rPr>
              <a:t> 5 agosto 2022 n. 137 Art. 22 </a:t>
            </a:r>
          </a:p>
          <a:p>
            <a:pPr algn="ctr"/>
            <a:r>
              <a:rPr lang="it-IT" sz="1100" i="0" dirty="0">
                <a:effectLst/>
                <a:latin typeface="Raleway" pitchFamily="2" charset="0"/>
              </a:rPr>
              <a:t>(G.U. </a:t>
            </a:r>
            <a:r>
              <a:rPr lang="it-IT" sz="1100" dirty="0">
                <a:latin typeface="Raleway" pitchFamily="2" charset="0"/>
              </a:rPr>
              <a:t>13</a:t>
            </a:r>
            <a:r>
              <a:rPr lang="it-IT" sz="1100" i="0" dirty="0">
                <a:effectLst/>
                <a:latin typeface="Raleway" pitchFamily="2" charset="0"/>
              </a:rPr>
              <a:t>/09/2022 n. </a:t>
            </a:r>
            <a:r>
              <a:rPr lang="it-IT" sz="1100" dirty="0">
                <a:latin typeface="Raleway" pitchFamily="2" charset="0"/>
              </a:rPr>
              <a:t>214</a:t>
            </a:r>
            <a:r>
              <a:rPr lang="it-IT" sz="1100" i="0" dirty="0">
                <a:effectLst/>
                <a:latin typeface="Raleway" pitchFamily="2" charset="0"/>
              </a:rPr>
              <a:t>)</a:t>
            </a:r>
            <a:endParaRPr lang="it-IT" sz="1100" dirty="0">
              <a:latin typeface="Raleway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3796F1-9D1B-72B1-CD90-5EFE19CDC97E}"/>
              </a:ext>
            </a:extLst>
          </p:cNvPr>
          <p:cNvSpPr txBox="1"/>
          <p:nvPr/>
        </p:nvSpPr>
        <p:spPr>
          <a:xfrm>
            <a:off x="8292791" y="2579307"/>
            <a:ext cx="324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Elaborazione degli indirizzi metodologici </a:t>
            </a:r>
            <a:r>
              <a:rPr lang="it-IT" sz="1200" dirty="0">
                <a:latin typeface="Raleway" pitchFamily="2" charset="0"/>
              </a:rPr>
              <a:t>che verranno applicati per la produzione dei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rapporti di valutazione tecnica multidimensionale nel Programma Nazionale HTA dei dispositivi medici</a:t>
            </a:r>
          </a:p>
          <a:p>
            <a:pPr algn="just"/>
            <a:r>
              <a:rPr lang="it-IT" sz="1200" dirty="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DA4B46E-D779-0960-43EC-B4F86EE18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D477EA6-0A58-76AA-D602-3F95D8604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5" name="immagini2">
            <a:extLst>
              <a:ext uri="{FF2B5EF4-FFF2-40B4-BE49-F238E27FC236}">
                <a16:creationId xmlns:a16="http://schemas.microsoft.com/office/drawing/2014/main" id="{F8D5C305-DEAF-57A2-B085-BF269487C4F3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1" name="immagini3">
            <a:extLst>
              <a:ext uri="{FF2B5EF4-FFF2-40B4-BE49-F238E27FC236}">
                <a16:creationId xmlns:a16="http://schemas.microsoft.com/office/drawing/2014/main" id="{430398A4-D915-CB3F-3535-9599E51D859A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0D2C6E-3C75-FAA6-E2A6-37E3D1957C02}"/>
              </a:ext>
            </a:extLst>
          </p:cNvPr>
          <p:cNvSpPr txBox="1"/>
          <p:nvPr/>
        </p:nvSpPr>
        <p:spPr>
          <a:xfrm>
            <a:off x="230974" y="189079"/>
            <a:ext cx="107024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spc="-60" dirty="0">
                <a:solidFill>
                  <a:srgbClr val="00498B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Il ruolo di AGENAS nella sanità digitale</a:t>
            </a:r>
          </a:p>
          <a:p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Organo tecnico scientifico del Servizio Sanitario Nazionale, istituito con decreto legislativo del 30 giugno 1993 n. 266 e </a:t>
            </a:r>
            <a:r>
              <a:rPr lang="it-IT" b="1" spc="-60" dirty="0" err="1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s.m.i.</a:t>
            </a:r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37045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CDD33D65-77B3-4640-B27B-FA5002B81EA2}"/>
              </a:ext>
            </a:extLst>
          </p:cNvPr>
          <p:cNvGrpSpPr/>
          <p:nvPr/>
        </p:nvGrpSpPr>
        <p:grpSpPr>
          <a:xfrm>
            <a:off x="459642" y="1117299"/>
            <a:ext cx="10992208" cy="4794145"/>
            <a:chOff x="1287463" y="1704975"/>
            <a:chExt cx="6604000" cy="3962400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D2ABD995-2390-194F-950A-85B30843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1704975"/>
              <a:ext cx="3876796" cy="3962400"/>
            </a:xfrm>
            <a:custGeom>
              <a:avLst/>
              <a:gdLst>
                <a:gd name="T0" fmla="*/ 251 w 317"/>
                <a:gd name="T1" fmla="*/ 324 h 324"/>
                <a:gd name="T2" fmla="*/ 0 w 317"/>
                <a:gd name="T3" fmla="*/ 324 h 324"/>
                <a:gd name="T4" fmla="*/ 0 w 317"/>
                <a:gd name="T5" fmla="*/ 0 h 324"/>
                <a:gd name="T6" fmla="*/ 279 w 317"/>
                <a:gd name="T7" fmla="*/ 0 h 324"/>
                <a:gd name="T8" fmla="*/ 272 w 317"/>
                <a:gd name="T9" fmla="*/ 88 h 324"/>
                <a:gd name="T10" fmla="*/ 282 w 317"/>
                <a:gd name="T11" fmla="*/ 88 h 324"/>
                <a:gd name="T12" fmla="*/ 285 w 317"/>
                <a:gd name="T13" fmla="*/ 50 h 324"/>
                <a:gd name="T14" fmla="*/ 317 w 317"/>
                <a:gd name="T15" fmla="*/ 115 h 324"/>
                <a:gd name="T16" fmla="*/ 274 w 317"/>
                <a:gd name="T17" fmla="*/ 175 h 324"/>
                <a:gd name="T18" fmla="*/ 278 w 317"/>
                <a:gd name="T19" fmla="*/ 141 h 324"/>
                <a:gd name="T20" fmla="*/ 267 w 317"/>
                <a:gd name="T21" fmla="*/ 141 h 324"/>
                <a:gd name="T22" fmla="*/ 251 w 317"/>
                <a:gd name="T2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324">
                  <a:moveTo>
                    <a:pt x="25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88"/>
                  </a:lnTo>
                  <a:lnTo>
                    <a:pt x="282" y="88"/>
                  </a:lnTo>
                  <a:lnTo>
                    <a:pt x="285" y="50"/>
                  </a:lnTo>
                  <a:lnTo>
                    <a:pt x="317" y="115"/>
                  </a:lnTo>
                  <a:lnTo>
                    <a:pt x="274" y="175"/>
                  </a:lnTo>
                  <a:lnTo>
                    <a:pt x="278" y="141"/>
                  </a:lnTo>
                  <a:lnTo>
                    <a:pt x="267" y="141"/>
                  </a:lnTo>
                  <a:lnTo>
                    <a:pt x="251" y="324"/>
                  </a:lnTo>
                  <a:close/>
                </a:path>
              </a:pathLst>
            </a:custGeom>
            <a:solidFill>
              <a:srgbClr val="2160AD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8544DCF1-55FB-1741-BE9B-3707E9A98487}"/>
                </a:ext>
              </a:extLst>
            </p:cNvPr>
            <p:cNvGrpSpPr/>
            <p:nvPr/>
          </p:nvGrpSpPr>
          <p:grpSpPr>
            <a:xfrm>
              <a:off x="4002441" y="1704975"/>
              <a:ext cx="3889022" cy="3962400"/>
              <a:chOff x="4002441" y="1704975"/>
              <a:chExt cx="3889022" cy="3962400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C4A45CFC-E5A4-034A-8300-9C4C00896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441" y="1704975"/>
                <a:ext cx="3889022" cy="3962400"/>
              </a:xfrm>
              <a:custGeom>
                <a:avLst/>
                <a:gdLst>
                  <a:gd name="T0" fmla="*/ 68 w 318"/>
                  <a:gd name="T1" fmla="*/ 0 h 324"/>
                  <a:gd name="T2" fmla="*/ 318 w 318"/>
                  <a:gd name="T3" fmla="*/ 0 h 324"/>
                  <a:gd name="T4" fmla="*/ 318 w 318"/>
                  <a:gd name="T5" fmla="*/ 324 h 324"/>
                  <a:gd name="T6" fmla="*/ 39 w 318"/>
                  <a:gd name="T7" fmla="*/ 324 h 324"/>
                  <a:gd name="T8" fmla="*/ 46 w 318"/>
                  <a:gd name="T9" fmla="*/ 236 h 324"/>
                  <a:gd name="T10" fmla="*/ 36 w 318"/>
                  <a:gd name="T11" fmla="*/ 236 h 324"/>
                  <a:gd name="T12" fmla="*/ 32 w 318"/>
                  <a:gd name="T13" fmla="*/ 274 h 324"/>
                  <a:gd name="T14" fmla="*/ 0 w 318"/>
                  <a:gd name="T15" fmla="*/ 210 h 324"/>
                  <a:gd name="T16" fmla="*/ 44 w 318"/>
                  <a:gd name="T17" fmla="*/ 150 h 324"/>
                  <a:gd name="T18" fmla="*/ 40 w 318"/>
                  <a:gd name="T19" fmla="*/ 184 h 324"/>
                  <a:gd name="T20" fmla="*/ 51 w 318"/>
                  <a:gd name="T21" fmla="*/ 184 h 324"/>
                  <a:gd name="T22" fmla="*/ 68 w 318"/>
                  <a:gd name="T23" fmla="*/ 0 h 324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06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8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00">
                    <a:moveTo>
                      <a:pt x="2138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1226" y="10000"/>
                    </a:lnTo>
                    <a:cubicBezTo>
                      <a:pt x="1300" y="9095"/>
                      <a:pt x="1373" y="8189"/>
                      <a:pt x="1447" y="7284"/>
                    </a:cubicBezTo>
                    <a:lnTo>
                      <a:pt x="1144" y="7302"/>
                    </a:lnTo>
                    <a:cubicBezTo>
                      <a:pt x="1112" y="7693"/>
                      <a:pt x="1069" y="8096"/>
                      <a:pt x="1037" y="8487"/>
                    </a:cubicBezTo>
                    <a:lnTo>
                      <a:pt x="0" y="6481"/>
                    </a:lnTo>
                    <a:lnTo>
                      <a:pt x="1384" y="4630"/>
                    </a:lnTo>
                    <a:cubicBezTo>
                      <a:pt x="1352" y="4976"/>
                      <a:pt x="1321" y="5321"/>
                      <a:pt x="1289" y="5667"/>
                    </a:cubicBezTo>
                    <a:lnTo>
                      <a:pt x="1604" y="5679"/>
                    </a:lnTo>
                    <a:lnTo>
                      <a:pt x="2138" y="0"/>
                    </a:lnTo>
                    <a:close/>
                  </a:path>
                </a:pathLst>
              </a:custGeom>
              <a:solidFill>
                <a:srgbClr val="2290CF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BC498573-D5B1-8540-AB89-D61EFBC52927}"/>
                  </a:ext>
                </a:extLst>
              </p:cNvPr>
              <p:cNvSpPr/>
              <p:nvPr/>
            </p:nvSpPr>
            <p:spPr>
              <a:xfrm rot="250782">
                <a:off x="4438578" y="3935740"/>
                <a:ext cx="301865" cy="674068"/>
              </a:xfrm>
              <a:prstGeom prst="rect">
                <a:avLst/>
              </a:prstGeom>
              <a:solidFill>
                <a:srgbClr val="229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CB52DA44-EEC7-5B47-BFC3-F9D69EBE8790}"/>
                </a:ext>
              </a:extLst>
            </p:cNvPr>
            <p:cNvGrpSpPr/>
            <p:nvPr/>
          </p:nvGrpSpPr>
          <p:grpSpPr>
            <a:xfrm>
              <a:off x="4461440" y="2316456"/>
              <a:ext cx="702811" cy="1528708"/>
              <a:chOff x="4461440" y="2316456"/>
              <a:chExt cx="702811" cy="1528708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11EA20CA-F049-0C40-BEF3-5DC1F4EE9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770" y="2316456"/>
                <a:ext cx="611481" cy="1528708"/>
              </a:xfrm>
              <a:custGeom>
                <a:avLst/>
                <a:gdLst>
                  <a:gd name="T0" fmla="*/ 5 w 50"/>
                  <a:gd name="T1" fmla="*/ 38 h 125"/>
                  <a:gd name="T2" fmla="*/ 15 w 50"/>
                  <a:gd name="T3" fmla="*/ 38 h 125"/>
                  <a:gd name="T4" fmla="*/ 18 w 50"/>
                  <a:gd name="T5" fmla="*/ 0 h 125"/>
                  <a:gd name="T6" fmla="*/ 50 w 50"/>
                  <a:gd name="T7" fmla="*/ 65 h 125"/>
                  <a:gd name="T8" fmla="*/ 7 w 50"/>
                  <a:gd name="T9" fmla="*/ 125 h 125"/>
                  <a:gd name="T10" fmla="*/ 11 w 50"/>
                  <a:gd name="T11" fmla="*/ 91 h 125"/>
                  <a:gd name="T12" fmla="*/ 0 w 50"/>
                  <a:gd name="T13" fmla="*/ 91 h 125"/>
                  <a:gd name="T14" fmla="*/ 5 w 50"/>
                  <a:gd name="T15" fmla="*/ 38 h 125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05 w 10000"/>
                  <a:gd name="connsiteY5" fmla="*/ 7311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239 w 10000"/>
                  <a:gd name="connsiteY5" fmla="*/ 7295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44 w 10000"/>
                  <a:gd name="connsiteY5" fmla="*/ 7248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1000" y="3040"/>
                    </a:moveTo>
                    <a:lnTo>
                      <a:pt x="3000" y="3040"/>
                    </a:lnTo>
                    <a:lnTo>
                      <a:pt x="3600" y="0"/>
                    </a:lnTo>
                    <a:lnTo>
                      <a:pt x="10000" y="5200"/>
                    </a:lnTo>
                    <a:lnTo>
                      <a:pt x="1400" y="10000"/>
                    </a:lnTo>
                    <a:lnTo>
                      <a:pt x="2044" y="7248"/>
                    </a:lnTo>
                    <a:lnTo>
                      <a:pt x="0" y="7280"/>
                    </a:lnTo>
                    <a:lnTo>
                      <a:pt x="1000" y="3040"/>
                    </a:lnTo>
                    <a:close/>
                  </a:path>
                </a:pathLst>
              </a:custGeom>
              <a:solidFill>
                <a:srgbClr val="2160AD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id="{2CF0C5E0-73FF-E647-8531-DBABA49BBC03}"/>
                  </a:ext>
                </a:extLst>
              </p:cNvPr>
              <p:cNvSpPr/>
              <p:nvPr/>
            </p:nvSpPr>
            <p:spPr>
              <a:xfrm rot="250782">
                <a:off x="4461440" y="2769879"/>
                <a:ext cx="301865" cy="674068"/>
              </a:xfrm>
              <a:prstGeom prst="rect">
                <a:avLst/>
              </a:prstGeom>
              <a:solidFill>
                <a:srgbClr val="2160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DA1224A-7C64-400A-F088-1310438075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1A2F676-4369-7CBD-0373-6B0D0C679806}"/>
              </a:ext>
            </a:extLst>
          </p:cNvPr>
          <p:cNvSpPr txBox="1"/>
          <p:nvPr/>
        </p:nvSpPr>
        <p:spPr>
          <a:xfrm>
            <a:off x="9035607" y="3050313"/>
            <a:ext cx="21499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Analisi, progettazione e realizzazione </a:t>
            </a:r>
            <a:r>
              <a:rPr lang="it-IT" sz="11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(documento progettuale di dettaglio)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D5F2339-A668-78D1-2562-7D00BA21338B}"/>
              </a:ext>
            </a:extLst>
          </p:cNvPr>
          <p:cNvSpPr txBox="1"/>
          <p:nvPr/>
        </p:nvSpPr>
        <p:spPr>
          <a:xfrm>
            <a:off x="8270079" y="3732414"/>
            <a:ext cx="69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FACC48"/>
                </a:solidFill>
                <a:latin typeface="Raleway"/>
              </a:rPr>
              <a:t>Fase 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4EA9227-D6DF-E3FF-9015-201C0575A80E}"/>
              </a:ext>
            </a:extLst>
          </p:cNvPr>
          <p:cNvSpPr txBox="1"/>
          <p:nvPr/>
        </p:nvSpPr>
        <p:spPr>
          <a:xfrm>
            <a:off x="9036912" y="3744689"/>
            <a:ext cx="21486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Sperimentazione </a:t>
            </a:r>
            <a:r>
              <a:rPr lang="it-IT" sz="11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(con implementazione di almeno 3 casi d’uso)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9587D96-6B72-2D3E-8533-7F0D1B829CF9}"/>
              </a:ext>
            </a:extLst>
          </p:cNvPr>
          <p:cNvSpPr txBox="1"/>
          <p:nvPr/>
        </p:nvSpPr>
        <p:spPr>
          <a:xfrm>
            <a:off x="8271384" y="4434050"/>
            <a:ext cx="66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FACC48"/>
                </a:solidFill>
                <a:latin typeface="Raleway"/>
              </a:rPr>
              <a:t>Fase 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09CBE9D-D857-6B7A-5E8D-4B09B25B209B}"/>
              </a:ext>
            </a:extLst>
          </p:cNvPr>
          <p:cNvSpPr txBox="1"/>
          <p:nvPr/>
        </p:nvSpPr>
        <p:spPr>
          <a:xfrm>
            <a:off x="8273514" y="3050313"/>
            <a:ext cx="69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ACC48"/>
                </a:solidFill>
                <a:latin typeface="Raleway"/>
              </a:rPr>
              <a:t>Fase 1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4D5A9EA-E2C0-A2E1-C643-625D4B7AFC66}"/>
              </a:ext>
            </a:extLst>
          </p:cNvPr>
          <p:cNvSpPr txBox="1"/>
          <p:nvPr/>
        </p:nvSpPr>
        <p:spPr>
          <a:xfrm>
            <a:off x="9036912" y="4434050"/>
            <a:ext cx="21486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 b="1">
                <a:solidFill>
                  <a:schemeClr val="bg1">
                    <a:lumMod val="50000"/>
                  </a:schemeClr>
                </a:solidFill>
                <a:latin typeface="Raleway" pitchFamily="2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it-IT" dirty="0">
                <a:solidFill>
                  <a:schemeClr val="bg1"/>
                </a:solidFill>
              </a:rPr>
              <a:t>Messa in esercizio e gestione </a:t>
            </a:r>
            <a:r>
              <a:rPr lang="it-IT" b="0" dirty="0">
                <a:solidFill>
                  <a:schemeClr val="bg1"/>
                </a:solidFill>
              </a:rPr>
              <a:t>(piena operatività, progressivo incremento utilizzatori, manutenzione correttiva ed evolutiva)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6CCB82-BA90-BD85-45E1-7B54370D7338}"/>
              </a:ext>
            </a:extLst>
          </p:cNvPr>
          <p:cNvSpPr txBox="1"/>
          <p:nvPr/>
        </p:nvSpPr>
        <p:spPr>
          <a:xfrm>
            <a:off x="230974" y="189079"/>
            <a:ext cx="10702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spc="-60" dirty="0">
                <a:solidFill>
                  <a:srgbClr val="00498B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Sub-investimento 1.2.2.4 Intelligenza Artificiale</a:t>
            </a:r>
          </a:p>
          <a:p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AGENAS soggetto attuatore – 50 Mln di €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E564CF-FFD8-CABE-48D2-3220FD987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64"/>
          <a:stretch/>
        </p:blipFill>
        <p:spPr>
          <a:xfrm>
            <a:off x="3685272" y="2117072"/>
            <a:ext cx="4364255" cy="26567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D4B1015-2CDD-16B9-0E6D-49F56438FB0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8" b="89969" l="6579" r="89803">
                        <a14:foregroundMark x1="40461" y1="53292" x2="40461" y2="53292"/>
                        <a14:foregroundMark x1="38158" y1="52978" x2="59211" y2="51411"/>
                        <a14:foregroundMark x1="59211" y1="51411" x2="41776" y2="44828"/>
                        <a14:foregroundMark x1="41776" y1="44828" x2="41118" y2="55799"/>
                        <a14:foregroundMark x1="41118" y1="55799" x2="52632" y2="57367"/>
                        <a14:foregroundMark x1="52632" y1="57367" x2="55263" y2="56426"/>
                        <a14:foregroundMark x1="51316" y1="43260" x2="61513" y2="45455"/>
                        <a14:foregroundMark x1="8224" y1="41379" x2="8553" y2="44201"/>
                        <a14:foregroundMark x1="6579" y1="58934" x2="7566" y2="60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674" y="2146689"/>
            <a:ext cx="2275668" cy="2387954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80EB53D-EDFB-E34D-8099-6DED2668670B}"/>
              </a:ext>
            </a:extLst>
          </p:cNvPr>
          <p:cNvSpPr txBox="1"/>
          <p:nvPr/>
        </p:nvSpPr>
        <p:spPr>
          <a:xfrm>
            <a:off x="634132" y="2394165"/>
            <a:ext cx="27090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Facilitare l’</a:t>
            </a:r>
            <a:r>
              <a:rPr lang="it-IT" sz="1200" b="1" dirty="0">
                <a:solidFill>
                  <a:schemeClr val="bg1"/>
                </a:solidFill>
                <a:latin typeface="Raleway"/>
              </a:rPr>
              <a:t>attività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chemeClr val="bg1"/>
                </a:solidFill>
                <a:latin typeface="Raleway"/>
              </a:rPr>
              <a:t>di diagnosi e cura 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dei professionisti sanitari impegnati nell’assistenza territoriale e favorire la </a:t>
            </a:r>
            <a:r>
              <a:rPr lang="it-IT" sz="1200" b="1" dirty="0">
                <a:solidFill>
                  <a:schemeClr val="bg1"/>
                </a:solidFill>
                <a:latin typeface="Raleway"/>
              </a:rPr>
              <a:t>fruizione dei servizi 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nelle Case di Comunità da parte dell’utenza.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I servizi e la piattaforma saranno fruibili sia dai medici che dagli assistiti</a:t>
            </a:r>
          </a:p>
        </p:txBody>
      </p:sp>
      <p:sp>
        <p:nvSpPr>
          <p:cNvPr id="51" name="Rettangolo con angoli arrotondati 22">
            <a:extLst>
              <a:ext uri="{FF2B5EF4-FFF2-40B4-BE49-F238E27FC236}">
                <a16:creationId xmlns:a16="http://schemas.microsoft.com/office/drawing/2014/main" id="{9F2B4FCD-9DD7-6B4E-B497-98D9FB8D29D4}"/>
              </a:ext>
            </a:extLst>
          </p:cNvPr>
          <p:cNvSpPr/>
          <p:nvPr/>
        </p:nvSpPr>
        <p:spPr>
          <a:xfrm>
            <a:off x="998501" y="1252842"/>
            <a:ext cx="4364255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 </a:t>
            </a:r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Obiettivi</a:t>
            </a:r>
          </a:p>
        </p:txBody>
      </p:sp>
      <p:sp>
        <p:nvSpPr>
          <p:cNvPr id="52" name="Rettangolo con angoli arrotondati 23">
            <a:extLst>
              <a:ext uri="{FF2B5EF4-FFF2-40B4-BE49-F238E27FC236}">
                <a16:creationId xmlns:a16="http://schemas.microsoft.com/office/drawing/2014/main" id="{58AEF3C9-05EC-694C-A924-D05E40A45836}"/>
              </a:ext>
            </a:extLst>
          </p:cNvPr>
          <p:cNvSpPr/>
          <p:nvPr/>
        </p:nvSpPr>
        <p:spPr>
          <a:xfrm>
            <a:off x="7157953" y="1249822"/>
            <a:ext cx="3721875" cy="5112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Procedura di gara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92454EA-3C13-CD65-19F3-02371A40E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0" y="6319992"/>
            <a:ext cx="596239" cy="5962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E8DC62-EBB1-B1E9-C491-52BA192214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470622" y="6415236"/>
            <a:ext cx="1872208" cy="398342"/>
          </a:xfrm>
          <a:prstGeom prst="rect">
            <a:avLst/>
          </a:prstGeom>
        </p:spPr>
      </p:pic>
      <p:pic>
        <p:nvPicPr>
          <p:cNvPr id="7" name="immagini2">
            <a:extLst>
              <a:ext uri="{FF2B5EF4-FFF2-40B4-BE49-F238E27FC236}">
                <a16:creationId xmlns:a16="http://schemas.microsoft.com/office/drawing/2014/main" id="{07EF5E7E-1887-2245-83B6-ED09D78C60AE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220246" y="6376462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immagini3">
            <a:extLst>
              <a:ext uri="{FF2B5EF4-FFF2-40B4-BE49-F238E27FC236}">
                <a16:creationId xmlns:a16="http://schemas.microsoft.com/office/drawing/2014/main" id="{6C038C09-78F0-D450-96F5-E2FCF299D140}"/>
              </a:ext>
            </a:extLst>
          </p:cNvPr>
          <p:cNvPicPr/>
          <p:nvPr/>
        </p:nvPicPr>
        <p:blipFill>
          <a:blip r:embed="rId9">
            <a:lum/>
            <a:alphaModFix/>
          </a:blip>
          <a:srcRect r="39914"/>
          <a:stretch>
            <a:fillRect/>
          </a:stretch>
        </p:blipFill>
        <p:spPr>
          <a:xfrm>
            <a:off x="628959" y="6383251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812711-4F22-C0D2-C033-A76E7091B5AD}"/>
              </a:ext>
            </a:extLst>
          </p:cNvPr>
          <p:cNvSpPr txBox="1"/>
          <p:nvPr/>
        </p:nvSpPr>
        <p:spPr>
          <a:xfrm>
            <a:off x="8273514" y="2197472"/>
            <a:ext cx="2912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Oggetto della gara: </a:t>
            </a:r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progettazione</a:t>
            </a:r>
            <a:r>
              <a:rPr lang="it-IT" sz="11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di dettaglio, </a:t>
            </a:r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realizzazione</a:t>
            </a:r>
            <a:r>
              <a:rPr lang="it-IT" sz="11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, </a:t>
            </a:r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messa in esercizio </a:t>
            </a:r>
            <a:r>
              <a:rPr lang="it-IT" sz="11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e </a:t>
            </a:r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gestione</a:t>
            </a:r>
            <a:r>
              <a:rPr lang="it-IT" sz="11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della Piattaforma di Intelligenza Artificiale.</a:t>
            </a:r>
          </a:p>
        </p:txBody>
      </p:sp>
    </p:spTree>
    <p:extLst>
      <p:ext uri="{BB962C8B-B14F-4D97-AF65-F5344CB8AC3E}">
        <p14:creationId xmlns:p14="http://schemas.microsoft.com/office/powerpoint/2010/main" val="357791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7">
            <a:extLst>
              <a:ext uri="{FF2B5EF4-FFF2-40B4-BE49-F238E27FC236}">
                <a16:creationId xmlns:a16="http://schemas.microsoft.com/office/drawing/2014/main" id="{D285467D-BB40-A374-2082-07660CA9FF31}"/>
              </a:ext>
            </a:extLst>
          </p:cNvPr>
          <p:cNvSpPr>
            <a:spLocks/>
          </p:cNvSpPr>
          <p:nvPr/>
        </p:nvSpPr>
        <p:spPr bwMode="auto">
          <a:xfrm>
            <a:off x="370856" y="1094420"/>
            <a:ext cx="6452839" cy="4585935"/>
          </a:xfrm>
          <a:custGeom>
            <a:avLst/>
            <a:gdLst>
              <a:gd name="T0" fmla="*/ 251 w 317"/>
              <a:gd name="T1" fmla="*/ 324 h 324"/>
              <a:gd name="T2" fmla="*/ 0 w 317"/>
              <a:gd name="T3" fmla="*/ 324 h 324"/>
              <a:gd name="T4" fmla="*/ 0 w 317"/>
              <a:gd name="T5" fmla="*/ 0 h 324"/>
              <a:gd name="T6" fmla="*/ 279 w 317"/>
              <a:gd name="T7" fmla="*/ 0 h 324"/>
              <a:gd name="T8" fmla="*/ 272 w 317"/>
              <a:gd name="T9" fmla="*/ 88 h 324"/>
              <a:gd name="T10" fmla="*/ 282 w 317"/>
              <a:gd name="T11" fmla="*/ 88 h 324"/>
              <a:gd name="T12" fmla="*/ 285 w 317"/>
              <a:gd name="T13" fmla="*/ 50 h 324"/>
              <a:gd name="T14" fmla="*/ 317 w 317"/>
              <a:gd name="T15" fmla="*/ 115 h 324"/>
              <a:gd name="T16" fmla="*/ 274 w 317"/>
              <a:gd name="T17" fmla="*/ 175 h 324"/>
              <a:gd name="T18" fmla="*/ 278 w 317"/>
              <a:gd name="T19" fmla="*/ 141 h 324"/>
              <a:gd name="T20" fmla="*/ 267 w 317"/>
              <a:gd name="T21" fmla="*/ 141 h 324"/>
              <a:gd name="T22" fmla="*/ 251 w 317"/>
              <a:gd name="T23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7" h="324">
                <a:moveTo>
                  <a:pt x="251" y="324"/>
                </a:moveTo>
                <a:lnTo>
                  <a:pt x="0" y="324"/>
                </a:lnTo>
                <a:lnTo>
                  <a:pt x="0" y="0"/>
                </a:lnTo>
                <a:lnTo>
                  <a:pt x="279" y="0"/>
                </a:lnTo>
                <a:lnTo>
                  <a:pt x="272" y="88"/>
                </a:lnTo>
                <a:lnTo>
                  <a:pt x="282" y="88"/>
                </a:lnTo>
                <a:lnTo>
                  <a:pt x="285" y="50"/>
                </a:lnTo>
                <a:lnTo>
                  <a:pt x="317" y="115"/>
                </a:lnTo>
                <a:lnTo>
                  <a:pt x="274" y="175"/>
                </a:lnTo>
                <a:lnTo>
                  <a:pt x="278" y="141"/>
                </a:lnTo>
                <a:lnTo>
                  <a:pt x="267" y="141"/>
                </a:lnTo>
                <a:lnTo>
                  <a:pt x="251" y="324"/>
                </a:lnTo>
                <a:close/>
              </a:path>
            </a:pathLst>
          </a:custGeom>
          <a:solidFill>
            <a:srgbClr val="2160AD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8">
            <a:extLst>
              <a:ext uri="{FF2B5EF4-FFF2-40B4-BE49-F238E27FC236}">
                <a16:creationId xmlns:a16="http://schemas.microsoft.com/office/drawing/2014/main" id="{2B20835F-F086-1656-D157-A73E411141F9}"/>
              </a:ext>
            </a:extLst>
          </p:cNvPr>
          <p:cNvSpPr>
            <a:spLocks/>
          </p:cNvSpPr>
          <p:nvPr/>
        </p:nvSpPr>
        <p:spPr bwMode="auto">
          <a:xfrm>
            <a:off x="4934257" y="1086128"/>
            <a:ext cx="6473189" cy="4585935"/>
          </a:xfrm>
          <a:custGeom>
            <a:avLst/>
            <a:gdLst>
              <a:gd name="T0" fmla="*/ 68 w 318"/>
              <a:gd name="T1" fmla="*/ 0 h 324"/>
              <a:gd name="T2" fmla="*/ 318 w 318"/>
              <a:gd name="T3" fmla="*/ 0 h 324"/>
              <a:gd name="T4" fmla="*/ 318 w 318"/>
              <a:gd name="T5" fmla="*/ 324 h 324"/>
              <a:gd name="T6" fmla="*/ 39 w 318"/>
              <a:gd name="T7" fmla="*/ 324 h 324"/>
              <a:gd name="T8" fmla="*/ 46 w 318"/>
              <a:gd name="T9" fmla="*/ 236 h 324"/>
              <a:gd name="T10" fmla="*/ 36 w 318"/>
              <a:gd name="T11" fmla="*/ 236 h 324"/>
              <a:gd name="T12" fmla="*/ 32 w 318"/>
              <a:gd name="T13" fmla="*/ 274 h 324"/>
              <a:gd name="T14" fmla="*/ 0 w 318"/>
              <a:gd name="T15" fmla="*/ 210 h 324"/>
              <a:gd name="T16" fmla="*/ 44 w 318"/>
              <a:gd name="T17" fmla="*/ 150 h 324"/>
              <a:gd name="T18" fmla="*/ 40 w 318"/>
              <a:gd name="T19" fmla="*/ 184 h 324"/>
              <a:gd name="T20" fmla="*/ 51 w 318"/>
              <a:gd name="T21" fmla="*/ 184 h 324"/>
              <a:gd name="T22" fmla="*/ 68 w 318"/>
              <a:gd name="T23" fmla="*/ 0 h 324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32 w 10000"/>
              <a:gd name="connsiteY5" fmla="*/ 7284 h 10000"/>
              <a:gd name="connsiteX6" fmla="*/ 1006 w 10000"/>
              <a:gd name="connsiteY6" fmla="*/ 845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32 w 10000"/>
              <a:gd name="connsiteY5" fmla="*/ 7284 h 10000"/>
              <a:gd name="connsiteX6" fmla="*/ 1037 w 10000"/>
              <a:gd name="connsiteY6" fmla="*/ 845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44 w 10000"/>
              <a:gd name="connsiteY5" fmla="*/ 7302 h 10000"/>
              <a:gd name="connsiteX6" fmla="*/ 1037 w 10000"/>
              <a:gd name="connsiteY6" fmla="*/ 845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44 w 10000"/>
              <a:gd name="connsiteY5" fmla="*/ 7302 h 10000"/>
              <a:gd name="connsiteX6" fmla="*/ 1037 w 10000"/>
              <a:gd name="connsiteY6" fmla="*/ 848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2138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226" y="10000"/>
                </a:lnTo>
                <a:cubicBezTo>
                  <a:pt x="1300" y="9095"/>
                  <a:pt x="1373" y="8189"/>
                  <a:pt x="1447" y="7284"/>
                </a:cubicBezTo>
                <a:lnTo>
                  <a:pt x="1144" y="7302"/>
                </a:lnTo>
                <a:cubicBezTo>
                  <a:pt x="1112" y="7693"/>
                  <a:pt x="1069" y="8096"/>
                  <a:pt x="1037" y="8487"/>
                </a:cubicBezTo>
                <a:lnTo>
                  <a:pt x="0" y="6481"/>
                </a:lnTo>
                <a:lnTo>
                  <a:pt x="1384" y="4630"/>
                </a:lnTo>
                <a:cubicBezTo>
                  <a:pt x="1352" y="4976"/>
                  <a:pt x="1321" y="5321"/>
                  <a:pt x="1289" y="5667"/>
                </a:cubicBezTo>
                <a:lnTo>
                  <a:pt x="1604" y="5679"/>
                </a:lnTo>
                <a:lnTo>
                  <a:pt x="2138" y="0"/>
                </a:lnTo>
                <a:close/>
              </a:path>
            </a:pathLst>
          </a:custGeom>
          <a:solidFill>
            <a:srgbClr val="2290C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A1CD08-5B22-AEB9-EF4B-CEBA8F57E05A}"/>
              </a:ext>
            </a:extLst>
          </p:cNvPr>
          <p:cNvSpPr txBox="1"/>
          <p:nvPr/>
        </p:nvSpPr>
        <p:spPr>
          <a:xfrm>
            <a:off x="232678" y="198187"/>
            <a:ext cx="9734505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I casi d’uso della piattaforma d’Intelligenza Artificiale </a:t>
            </a:r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La Piattaforma ospita servizi destinati a due tipologie di utenti: professionisti sanitari e assistiti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08FE940F-5795-103A-E394-40AB2319E91C}"/>
              </a:ext>
            </a:extLst>
          </p:cNvPr>
          <p:cNvGrpSpPr/>
          <p:nvPr/>
        </p:nvGrpSpPr>
        <p:grpSpPr>
          <a:xfrm>
            <a:off x="676505" y="1684239"/>
            <a:ext cx="4370315" cy="838404"/>
            <a:chOff x="457200" y="1352550"/>
            <a:chExt cx="3075706" cy="628804"/>
          </a:xfrm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043E0372-A135-8540-C0D3-CEF145A78619}"/>
                </a:ext>
              </a:extLst>
            </p:cNvPr>
            <p:cNvSpPr/>
            <p:nvPr/>
          </p:nvSpPr>
          <p:spPr>
            <a:xfrm>
              <a:off x="457200" y="135255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9D2B46DA-1ED6-CD22-7006-5FAC1581A18A}"/>
                </a:ext>
              </a:extLst>
            </p:cNvPr>
            <p:cNvSpPr/>
            <p:nvPr/>
          </p:nvSpPr>
          <p:spPr>
            <a:xfrm>
              <a:off x="1150105" y="1358105"/>
              <a:ext cx="2382801" cy="623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>
                  <a:solidFill>
                    <a:schemeClr val="bg1"/>
                  </a:solidFill>
                  <a:latin typeface="Raleway" pitchFamily="2" charset="0"/>
                  <a:ea typeface="Open Sans Light" pitchFamily="34" charset="0"/>
                  <a:cs typeface="Open Sans Light" pitchFamily="34" charset="0"/>
                </a:rPr>
                <a:t>Supporto del medico nella attività di diagnosi di base e successiva indicazione del percorso di cura più appropriato in un’ottica di medicina personalizzata</a:t>
              </a:r>
              <a:endParaRPr lang="en-US" sz="12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  <p:grpSp>
        <p:nvGrpSpPr>
          <p:cNvPr id="41" name="Group 48">
            <a:extLst>
              <a:ext uri="{FF2B5EF4-FFF2-40B4-BE49-F238E27FC236}">
                <a16:creationId xmlns:a16="http://schemas.microsoft.com/office/drawing/2014/main" id="{3092F763-6D73-9842-16BC-31E484CE5AAC}"/>
              </a:ext>
            </a:extLst>
          </p:cNvPr>
          <p:cNvGrpSpPr/>
          <p:nvPr/>
        </p:nvGrpSpPr>
        <p:grpSpPr>
          <a:xfrm>
            <a:off x="676505" y="3666953"/>
            <a:ext cx="4350121" cy="812800"/>
            <a:chOff x="457200" y="3790950"/>
            <a:chExt cx="3022196" cy="609600"/>
          </a:xfrm>
        </p:grpSpPr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C71BE1B9-8623-076D-52DE-F3FD358A09F4}"/>
                </a:ext>
              </a:extLst>
            </p:cNvPr>
            <p:cNvSpPr/>
            <p:nvPr/>
          </p:nvSpPr>
          <p:spPr>
            <a:xfrm>
              <a:off x="457200" y="3790950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F2FBCA0F-E3C1-1000-8C4E-0A48B4885632}"/>
                </a:ext>
              </a:extLst>
            </p:cNvPr>
            <p:cNvSpPr/>
            <p:nvPr/>
          </p:nvSpPr>
          <p:spPr>
            <a:xfrm>
              <a:off x="1157009" y="3907917"/>
              <a:ext cx="2322387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>
                  <a:solidFill>
                    <a:schemeClr val="bg1"/>
                  </a:solidFill>
                  <a:latin typeface="Raleway" pitchFamily="2" charset="0"/>
                  <a:ea typeface="Open Sans Light" pitchFamily="34" charset="0"/>
                  <a:cs typeface="Open Sans Light" pitchFamily="34" charset="0"/>
                </a:rPr>
                <a:t>Supporto ai professionisti nel carico amministrativo-organizzativo di routine</a:t>
              </a:r>
              <a:endParaRPr lang="en-US" sz="12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  <p:grpSp>
        <p:nvGrpSpPr>
          <p:cNvPr id="48" name="Group 46">
            <a:extLst>
              <a:ext uri="{FF2B5EF4-FFF2-40B4-BE49-F238E27FC236}">
                <a16:creationId xmlns:a16="http://schemas.microsoft.com/office/drawing/2014/main" id="{A7471C54-9560-11AF-491A-41F354A35CB9}"/>
              </a:ext>
            </a:extLst>
          </p:cNvPr>
          <p:cNvGrpSpPr/>
          <p:nvPr/>
        </p:nvGrpSpPr>
        <p:grpSpPr>
          <a:xfrm>
            <a:off x="684029" y="2709911"/>
            <a:ext cx="4342596" cy="812800"/>
            <a:chOff x="457200" y="2571750"/>
            <a:chExt cx="3016968" cy="609600"/>
          </a:xfrm>
        </p:grpSpPr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4BE27816-9701-1398-23B9-AB135A667E70}"/>
                </a:ext>
              </a:extLst>
            </p:cNvPr>
            <p:cNvSpPr/>
            <p:nvPr/>
          </p:nvSpPr>
          <p:spPr>
            <a:xfrm>
              <a:off x="457200" y="2571750"/>
              <a:ext cx="609600" cy="609600"/>
            </a:xfrm>
            <a:prstGeom prst="ellipse">
              <a:avLst/>
            </a:prstGeom>
            <a:solidFill>
              <a:srgbClr val="229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id="{D4D4AF98-9112-4D5F-54CF-07B364DD4916}"/>
                </a:ext>
              </a:extLst>
            </p:cNvPr>
            <p:cNvSpPr/>
            <p:nvPr/>
          </p:nvSpPr>
          <p:spPr>
            <a:xfrm>
              <a:off x="1135984" y="2645525"/>
              <a:ext cx="2338184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>
                  <a:solidFill>
                    <a:schemeClr val="bg1"/>
                  </a:solidFill>
                  <a:latin typeface="Raleway" pitchFamily="2" charset="0"/>
                  <a:ea typeface="Open Sans Light" pitchFamily="34" charset="0"/>
                  <a:cs typeface="Open Sans Light" pitchFamily="34" charset="0"/>
                </a:rPr>
                <a:t>Il Supporto al medico per il monitoraggio e la rivalutazione del paziente affetto da patologie croniche</a:t>
              </a:r>
              <a:endParaRPr lang="en-US" sz="12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  <p:pic>
        <p:nvPicPr>
          <p:cNvPr id="64" name="Immagine 63">
            <a:extLst>
              <a:ext uri="{FF2B5EF4-FFF2-40B4-BE49-F238E27FC236}">
                <a16:creationId xmlns:a16="http://schemas.microsoft.com/office/drawing/2014/main" id="{9EC7E825-5C25-8046-EFE4-000188554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60" y="1772040"/>
            <a:ext cx="600726" cy="536246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E0C9882E-ED7A-E4BD-9C1A-4AA45CDC9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06" y="2826644"/>
            <a:ext cx="682900" cy="609600"/>
          </a:xfrm>
          <a:prstGeom prst="rect">
            <a:avLst/>
          </a:prstGeom>
        </p:spPr>
      </p:pic>
      <p:grpSp>
        <p:nvGrpSpPr>
          <p:cNvPr id="69" name="Group 5">
            <a:extLst>
              <a:ext uri="{FF2B5EF4-FFF2-40B4-BE49-F238E27FC236}">
                <a16:creationId xmlns:a16="http://schemas.microsoft.com/office/drawing/2014/main" id="{324D9266-E0C8-3AC0-AB53-1B62176FA64D}"/>
              </a:ext>
            </a:extLst>
          </p:cNvPr>
          <p:cNvGrpSpPr/>
          <p:nvPr/>
        </p:nvGrpSpPr>
        <p:grpSpPr>
          <a:xfrm>
            <a:off x="5666562" y="1772546"/>
            <a:ext cx="1147717" cy="1867364"/>
            <a:chOff x="4461440" y="2261682"/>
            <a:chExt cx="702811" cy="1528708"/>
          </a:xfrm>
        </p:grpSpPr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25ABC4BE-5852-9642-E678-F99C20A1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770" y="2261682"/>
              <a:ext cx="611481" cy="1528708"/>
            </a:xfrm>
            <a:custGeom>
              <a:avLst/>
              <a:gdLst>
                <a:gd name="T0" fmla="*/ 5 w 50"/>
                <a:gd name="T1" fmla="*/ 38 h 125"/>
                <a:gd name="T2" fmla="*/ 15 w 50"/>
                <a:gd name="T3" fmla="*/ 38 h 125"/>
                <a:gd name="T4" fmla="*/ 18 w 50"/>
                <a:gd name="T5" fmla="*/ 0 h 125"/>
                <a:gd name="T6" fmla="*/ 50 w 50"/>
                <a:gd name="T7" fmla="*/ 65 h 125"/>
                <a:gd name="T8" fmla="*/ 7 w 50"/>
                <a:gd name="T9" fmla="*/ 125 h 125"/>
                <a:gd name="T10" fmla="*/ 11 w 50"/>
                <a:gd name="T11" fmla="*/ 91 h 125"/>
                <a:gd name="T12" fmla="*/ 0 w 50"/>
                <a:gd name="T13" fmla="*/ 91 h 125"/>
                <a:gd name="T14" fmla="*/ 5 w 50"/>
                <a:gd name="T15" fmla="*/ 38 h 125"/>
                <a:gd name="connsiteX0" fmla="*/ 1000 w 10000"/>
                <a:gd name="connsiteY0" fmla="*/ 3040 h 10000"/>
                <a:gd name="connsiteX1" fmla="*/ 3000 w 10000"/>
                <a:gd name="connsiteY1" fmla="*/ 3040 h 10000"/>
                <a:gd name="connsiteX2" fmla="*/ 3600 w 10000"/>
                <a:gd name="connsiteY2" fmla="*/ 0 h 10000"/>
                <a:gd name="connsiteX3" fmla="*/ 10000 w 10000"/>
                <a:gd name="connsiteY3" fmla="*/ 5200 h 10000"/>
                <a:gd name="connsiteX4" fmla="*/ 1400 w 10000"/>
                <a:gd name="connsiteY4" fmla="*/ 10000 h 10000"/>
                <a:gd name="connsiteX5" fmla="*/ 2005 w 10000"/>
                <a:gd name="connsiteY5" fmla="*/ 7311 h 10000"/>
                <a:gd name="connsiteX6" fmla="*/ 0 w 10000"/>
                <a:gd name="connsiteY6" fmla="*/ 7280 h 10000"/>
                <a:gd name="connsiteX7" fmla="*/ 1000 w 10000"/>
                <a:gd name="connsiteY7" fmla="*/ 3040 h 10000"/>
                <a:gd name="connsiteX0" fmla="*/ 1000 w 10000"/>
                <a:gd name="connsiteY0" fmla="*/ 3040 h 10000"/>
                <a:gd name="connsiteX1" fmla="*/ 3000 w 10000"/>
                <a:gd name="connsiteY1" fmla="*/ 3040 h 10000"/>
                <a:gd name="connsiteX2" fmla="*/ 3600 w 10000"/>
                <a:gd name="connsiteY2" fmla="*/ 0 h 10000"/>
                <a:gd name="connsiteX3" fmla="*/ 10000 w 10000"/>
                <a:gd name="connsiteY3" fmla="*/ 5200 h 10000"/>
                <a:gd name="connsiteX4" fmla="*/ 1400 w 10000"/>
                <a:gd name="connsiteY4" fmla="*/ 10000 h 10000"/>
                <a:gd name="connsiteX5" fmla="*/ 2239 w 10000"/>
                <a:gd name="connsiteY5" fmla="*/ 7295 h 10000"/>
                <a:gd name="connsiteX6" fmla="*/ 0 w 10000"/>
                <a:gd name="connsiteY6" fmla="*/ 7280 h 10000"/>
                <a:gd name="connsiteX7" fmla="*/ 1000 w 10000"/>
                <a:gd name="connsiteY7" fmla="*/ 3040 h 10000"/>
                <a:gd name="connsiteX0" fmla="*/ 1000 w 10000"/>
                <a:gd name="connsiteY0" fmla="*/ 3040 h 10000"/>
                <a:gd name="connsiteX1" fmla="*/ 3000 w 10000"/>
                <a:gd name="connsiteY1" fmla="*/ 3040 h 10000"/>
                <a:gd name="connsiteX2" fmla="*/ 3600 w 10000"/>
                <a:gd name="connsiteY2" fmla="*/ 0 h 10000"/>
                <a:gd name="connsiteX3" fmla="*/ 10000 w 10000"/>
                <a:gd name="connsiteY3" fmla="*/ 5200 h 10000"/>
                <a:gd name="connsiteX4" fmla="*/ 1400 w 10000"/>
                <a:gd name="connsiteY4" fmla="*/ 10000 h 10000"/>
                <a:gd name="connsiteX5" fmla="*/ 2044 w 10000"/>
                <a:gd name="connsiteY5" fmla="*/ 7248 h 10000"/>
                <a:gd name="connsiteX6" fmla="*/ 0 w 10000"/>
                <a:gd name="connsiteY6" fmla="*/ 7280 h 10000"/>
                <a:gd name="connsiteX7" fmla="*/ 1000 w 10000"/>
                <a:gd name="connsiteY7" fmla="*/ 304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1000" y="3040"/>
                  </a:moveTo>
                  <a:lnTo>
                    <a:pt x="3000" y="3040"/>
                  </a:lnTo>
                  <a:lnTo>
                    <a:pt x="3600" y="0"/>
                  </a:lnTo>
                  <a:lnTo>
                    <a:pt x="10000" y="5200"/>
                  </a:lnTo>
                  <a:lnTo>
                    <a:pt x="1400" y="10000"/>
                  </a:lnTo>
                  <a:lnTo>
                    <a:pt x="2044" y="7248"/>
                  </a:lnTo>
                  <a:lnTo>
                    <a:pt x="0" y="7280"/>
                  </a:lnTo>
                  <a:lnTo>
                    <a:pt x="1000" y="3040"/>
                  </a:lnTo>
                  <a:close/>
                </a:path>
              </a:pathLst>
            </a:custGeom>
            <a:solidFill>
              <a:srgbClr val="2160AD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1">
              <a:extLst>
                <a:ext uri="{FF2B5EF4-FFF2-40B4-BE49-F238E27FC236}">
                  <a16:creationId xmlns:a16="http://schemas.microsoft.com/office/drawing/2014/main" id="{E0F136D0-57A6-AFD0-779B-BFA49F067712}"/>
                </a:ext>
              </a:extLst>
            </p:cNvPr>
            <p:cNvSpPr/>
            <p:nvPr/>
          </p:nvSpPr>
          <p:spPr>
            <a:xfrm rot="250782">
              <a:off x="4461440" y="2769879"/>
              <a:ext cx="301865" cy="674068"/>
            </a:xfrm>
            <a:prstGeom prst="rect">
              <a:avLst/>
            </a:prstGeom>
            <a:solidFill>
              <a:srgbClr val="216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73" name="Immagine 72">
            <a:extLst>
              <a:ext uri="{FF2B5EF4-FFF2-40B4-BE49-F238E27FC236}">
                <a16:creationId xmlns:a16="http://schemas.microsoft.com/office/drawing/2014/main" id="{E3A4AC02-ADB5-2B57-39AD-2461CAB2F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51" y="3775637"/>
            <a:ext cx="623091" cy="556210"/>
          </a:xfrm>
          <a:prstGeom prst="rect">
            <a:avLst/>
          </a:prstGeom>
        </p:spPr>
      </p:pic>
      <p:grpSp>
        <p:nvGrpSpPr>
          <p:cNvPr id="86" name="Group 7">
            <a:extLst>
              <a:ext uri="{FF2B5EF4-FFF2-40B4-BE49-F238E27FC236}">
                <a16:creationId xmlns:a16="http://schemas.microsoft.com/office/drawing/2014/main" id="{FE6A2724-C10F-047E-348D-73C654F8310A}"/>
              </a:ext>
            </a:extLst>
          </p:cNvPr>
          <p:cNvGrpSpPr/>
          <p:nvPr/>
        </p:nvGrpSpPr>
        <p:grpSpPr>
          <a:xfrm>
            <a:off x="730001" y="4653044"/>
            <a:ext cx="4204256" cy="812799"/>
            <a:chOff x="457200" y="1352550"/>
            <a:chExt cx="2992504" cy="609600"/>
          </a:xfrm>
        </p:grpSpPr>
        <p:sp>
          <p:nvSpPr>
            <p:cNvPr id="87" name="Oval 4">
              <a:extLst>
                <a:ext uri="{FF2B5EF4-FFF2-40B4-BE49-F238E27FC236}">
                  <a16:creationId xmlns:a16="http://schemas.microsoft.com/office/drawing/2014/main" id="{F2B7550A-2959-1C82-5CF5-87DADAE8A0B8}"/>
                </a:ext>
              </a:extLst>
            </p:cNvPr>
            <p:cNvSpPr/>
            <p:nvPr/>
          </p:nvSpPr>
          <p:spPr>
            <a:xfrm>
              <a:off x="457200" y="135255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8" name="Rectangle 12">
              <a:extLst>
                <a:ext uri="{FF2B5EF4-FFF2-40B4-BE49-F238E27FC236}">
                  <a16:creationId xmlns:a16="http://schemas.microsoft.com/office/drawing/2014/main" id="{6339C8EA-6C9F-B88F-7A12-6CF368576162}"/>
                </a:ext>
              </a:extLst>
            </p:cNvPr>
            <p:cNvSpPr/>
            <p:nvPr/>
          </p:nvSpPr>
          <p:spPr>
            <a:xfrm>
              <a:off x="1136097" y="1428666"/>
              <a:ext cx="2313607" cy="484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>
                  <a:solidFill>
                    <a:schemeClr val="bg1"/>
                  </a:solidFill>
                  <a:latin typeface="Raleway" pitchFamily="2" charset="0"/>
                  <a:ea typeface="Open Sans Light" pitchFamily="34" charset="0"/>
                  <a:cs typeface="Open Sans Light" pitchFamily="34" charset="0"/>
                </a:rPr>
                <a:t>Generazione di una scheda personalizzata e dinamica dell’assistito sulla base di criteri di stratificazione della popolazione</a:t>
              </a:r>
              <a:endParaRPr lang="en-US" sz="12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  <p:grpSp>
        <p:nvGrpSpPr>
          <p:cNvPr id="89" name="Group 48">
            <a:extLst>
              <a:ext uri="{FF2B5EF4-FFF2-40B4-BE49-F238E27FC236}">
                <a16:creationId xmlns:a16="http://schemas.microsoft.com/office/drawing/2014/main" id="{23EC93F6-2C85-3403-A554-C5ECDDB2ADCB}"/>
              </a:ext>
            </a:extLst>
          </p:cNvPr>
          <p:cNvGrpSpPr/>
          <p:nvPr/>
        </p:nvGrpSpPr>
        <p:grpSpPr>
          <a:xfrm>
            <a:off x="6946741" y="3713007"/>
            <a:ext cx="3932880" cy="812800"/>
            <a:chOff x="457200" y="3790950"/>
            <a:chExt cx="2949660" cy="609600"/>
          </a:xfrm>
        </p:grpSpPr>
        <p:sp>
          <p:nvSpPr>
            <p:cNvPr id="90" name="Oval 6">
              <a:extLst>
                <a:ext uri="{FF2B5EF4-FFF2-40B4-BE49-F238E27FC236}">
                  <a16:creationId xmlns:a16="http://schemas.microsoft.com/office/drawing/2014/main" id="{E6BE2AE4-C278-F8BF-BA30-4562ECE42A98}"/>
                </a:ext>
              </a:extLst>
            </p:cNvPr>
            <p:cNvSpPr/>
            <p:nvPr/>
          </p:nvSpPr>
          <p:spPr>
            <a:xfrm>
              <a:off x="457200" y="3790950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1" name="Rectangle 16">
              <a:extLst>
                <a:ext uri="{FF2B5EF4-FFF2-40B4-BE49-F238E27FC236}">
                  <a16:creationId xmlns:a16="http://schemas.microsoft.com/office/drawing/2014/main" id="{44DB70D8-14DA-DD85-9717-69D71D80140B}"/>
                </a:ext>
              </a:extLst>
            </p:cNvPr>
            <p:cNvSpPr/>
            <p:nvPr/>
          </p:nvSpPr>
          <p:spPr>
            <a:xfrm>
              <a:off x="1165482" y="3873265"/>
              <a:ext cx="2241378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>
                  <a:solidFill>
                    <a:schemeClr val="bg1"/>
                  </a:solidFill>
                  <a:latin typeface="Raleway" pitchFamily="2" charset="0"/>
                  <a:ea typeface="Open Sans Light" pitchFamily="34" charset="0"/>
                  <a:cs typeface="Open Sans Light" pitchFamily="34" charset="0"/>
                </a:rPr>
                <a:t>Rilevazione richieste, sintomi e fattori di rischio per stabilire un canale di contatto con il professionista sanitario</a:t>
              </a:r>
              <a:endParaRPr lang="en-US" sz="12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  <p:grpSp>
        <p:nvGrpSpPr>
          <p:cNvPr id="92" name="Group 46">
            <a:extLst>
              <a:ext uri="{FF2B5EF4-FFF2-40B4-BE49-F238E27FC236}">
                <a16:creationId xmlns:a16="http://schemas.microsoft.com/office/drawing/2014/main" id="{758F63FA-85F5-1432-A8DA-3A45F7CEF05C}"/>
              </a:ext>
            </a:extLst>
          </p:cNvPr>
          <p:cNvGrpSpPr/>
          <p:nvPr/>
        </p:nvGrpSpPr>
        <p:grpSpPr>
          <a:xfrm>
            <a:off x="6946741" y="2267856"/>
            <a:ext cx="3902904" cy="812800"/>
            <a:chOff x="457200" y="2571750"/>
            <a:chExt cx="2927178" cy="609600"/>
          </a:xfrm>
        </p:grpSpPr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EE24C8C6-69FB-F78F-677F-376A9E4C6BA1}"/>
                </a:ext>
              </a:extLst>
            </p:cNvPr>
            <p:cNvSpPr/>
            <p:nvPr/>
          </p:nvSpPr>
          <p:spPr>
            <a:xfrm>
              <a:off x="457200" y="2571750"/>
              <a:ext cx="609600" cy="609600"/>
            </a:xfrm>
            <a:prstGeom prst="ellipse">
              <a:avLst/>
            </a:prstGeom>
            <a:solidFill>
              <a:srgbClr val="0048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4" name="Rectangle 14">
              <a:extLst>
                <a:ext uri="{FF2B5EF4-FFF2-40B4-BE49-F238E27FC236}">
                  <a16:creationId xmlns:a16="http://schemas.microsoft.com/office/drawing/2014/main" id="{3A09B0D8-7C73-EA3E-A1A5-5435C1604611}"/>
                </a:ext>
              </a:extLst>
            </p:cNvPr>
            <p:cNvSpPr/>
            <p:nvPr/>
          </p:nvSpPr>
          <p:spPr>
            <a:xfrm>
              <a:off x="1143000" y="2703425"/>
              <a:ext cx="224137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200" dirty="0">
                  <a:solidFill>
                    <a:schemeClr val="bg1"/>
                  </a:solidFill>
                  <a:latin typeface="Raleway" pitchFamily="2" charset="0"/>
                  <a:ea typeface="Open Sans Light" pitchFamily="34" charset="0"/>
                  <a:cs typeface="Open Sans Light" pitchFamily="34" charset="0"/>
                </a:rPr>
                <a:t>Generazione di una scheda personalizzata e dinamica</a:t>
              </a:r>
              <a:endParaRPr lang="en-US" sz="12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  <p:pic>
        <p:nvPicPr>
          <p:cNvPr id="99" name="Immagine 98">
            <a:extLst>
              <a:ext uri="{FF2B5EF4-FFF2-40B4-BE49-F238E27FC236}">
                <a16:creationId xmlns:a16="http://schemas.microsoft.com/office/drawing/2014/main" id="{B7A12D1B-0112-1D4F-52E7-156FB5B40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70" y="4830048"/>
            <a:ext cx="541572" cy="495300"/>
          </a:xfrm>
          <a:prstGeom prst="rect">
            <a:avLst/>
          </a:prstGeom>
        </p:spPr>
      </p:pic>
      <p:pic>
        <p:nvPicPr>
          <p:cNvPr id="101" name="Immagine 100">
            <a:extLst>
              <a:ext uri="{FF2B5EF4-FFF2-40B4-BE49-F238E27FC236}">
                <a16:creationId xmlns:a16="http://schemas.microsoft.com/office/drawing/2014/main" id="{84EF2C86-8140-CC36-1967-283D33CA10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089" y="2411195"/>
            <a:ext cx="492103" cy="492103"/>
          </a:xfrm>
          <a:prstGeom prst="rect">
            <a:avLst/>
          </a:prstGeom>
        </p:spPr>
      </p:pic>
      <p:grpSp>
        <p:nvGrpSpPr>
          <p:cNvPr id="107" name="Gruppo 106">
            <a:extLst>
              <a:ext uri="{FF2B5EF4-FFF2-40B4-BE49-F238E27FC236}">
                <a16:creationId xmlns:a16="http://schemas.microsoft.com/office/drawing/2014/main" id="{CC268074-BCC3-B9B9-875E-FCD50F73D470}"/>
              </a:ext>
            </a:extLst>
          </p:cNvPr>
          <p:cNvGrpSpPr/>
          <p:nvPr/>
        </p:nvGrpSpPr>
        <p:grpSpPr>
          <a:xfrm>
            <a:off x="7129767" y="3803785"/>
            <a:ext cx="499401" cy="654503"/>
            <a:chOff x="7222001" y="4964405"/>
            <a:chExt cx="499401" cy="654503"/>
          </a:xfrm>
        </p:grpSpPr>
        <p:pic>
          <p:nvPicPr>
            <p:cNvPr id="1026" name="Picture 2" descr="Friends">
              <a:extLst>
                <a:ext uri="{FF2B5EF4-FFF2-40B4-BE49-F238E27FC236}">
                  <a16:creationId xmlns:a16="http://schemas.microsoft.com/office/drawing/2014/main" id="{AD3B1448-791B-A352-CFAE-7BED8F871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001" y="5119507"/>
              <a:ext cx="499401" cy="499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Immagine 104">
              <a:extLst>
                <a:ext uri="{FF2B5EF4-FFF2-40B4-BE49-F238E27FC236}">
                  <a16:creationId xmlns:a16="http://schemas.microsoft.com/office/drawing/2014/main" id="{942AE77A-EE87-80CB-8771-42618B80F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" r="57831" b="61709"/>
            <a:stretch/>
          </p:blipFill>
          <p:spPr>
            <a:xfrm>
              <a:off x="7222001" y="4992178"/>
              <a:ext cx="170812" cy="155102"/>
            </a:xfrm>
            <a:prstGeom prst="rect">
              <a:avLst/>
            </a:prstGeom>
          </p:spPr>
        </p:pic>
        <p:pic>
          <p:nvPicPr>
            <p:cNvPr id="106" name="Immagine 105">
              <a:extLst>
                <a:ext uri="{FF2B5EF4-FFF2-40B4-BE49-F238E27FC236}">
                  <a16:creationId xmlns:a16="http://schemas.microsoft.com/office/drawing/2014/main" id="{D491823C-4515-1328-469F-244E8E83D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" r="57831" b="61709"/>
            <a:stretch/>
          </p:blipFill>
          <p:spPr>
            <a:xfrm>
              <a:off x="7478959" y="4964405"/>
              <a:ext cx="170812" cy="155102"/>
            </a:xfrm>
            <a:prstGeom prst="rect">
              <a:avLst/>
            </a:prstGeom>
          </p:spPr>
        </p:pic>
      </p:grpSp>
      <p:sp>
        <p:nvSpPr>
          <p:cNvPr id="37" name="Rettangolo 36">
            <a:extLst>
              <a:ext uri="{FF2B5EF4-FFF2-40B4-BE49-F238E27FC236}">
                <a16:creationId xmlns:a16="http://schemas.microsoft.com/office/drawing/2014/main" id="{B64F9E52-0193-014A-813C-D04CCC47EA56}"/>
              </a:ext>
            </a:extLst>
          </p:cNvPr>
          <p:cNvSpPr/>
          <p:nvPr/>
        </p:nvSpPr>
        <p:spPr>
          <a:xfrm>
            <a:off x="7826957" y="6443225"/>
            <a:ext cx="4280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488B"/>
                </a:solidFill>
                <a:latin typeface="Raleway" pitchFamily="2" charset="0"/>
                <a:cs typeface="Times New Roman" panose="02020603050405020304" pitchFamily="18" charset="0"/>
              </a:rPr>
              <a:t>Fonte: AGENAS «Capitolato di Gara » 11 dicembre 2023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DC2A6D1-B72E-7EC1-09A3-2551B92337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0" y="6319992"/>
            <a:ext cx="596239" cy="5962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656F291-34B2-EF88-9ADC-824239526F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470622" y="6415236"/>
            <a:ext cx="1872208" cy="398342"/>
          </a:xfrm>
          <a:prstGeom prst="rect">
            <a:avLst/>
          </a:prstGeom>
        </p:spPr>
      </p:pic>
      <p:pic>
        <p:nvPicPr>
          <p:cNvPr id="6" name="immagini2">
            <a:extLst>
              <a:ext uri="{FF2B5EF4-FFF2-40B4-BE49-F238E27FC236}">
                <a16:creationId xmlns:a16="http://schemas.microsoft.com/office/drawing/2014/main" id="{D67B4B48-D9D6-E7D7-C4D9-A966AD3C1547}"/>
              </a:ext>
            </a:extLst>
          </p:cNvPr>
          <p:cNvPicPr/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220246" y="6376462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magini3">
            <a:extLst>
              <a:ext uri="{FF2B5EF4-FFF2-40B4-BE49-F238E27FC236}">
                <a16:creationId xmlns:a16="http://schemas.microsoft.com/office/drawing/2014/main" id="{80816B47-2E4F-D428-B9C5-2FB2FBD62FB7}"/>
              </a:ext>
            </a:extLst>
          </p:cNvPr>
          <p:cNvPicPr/>
          <p:nvPr/>
        </p:nvPicPr>
        <p:blipFill>
          <a:blip r:embed="rId14">
            <a:lum/>
            <a:alphaModFix/>
          </a:blip>
          <a:srcRect r="39914"/>
          <a:stretch>
            <a:fillRect/>
          </a:stretch>
        </p:blipFill>
        <p:spPr>
          <a:xfrm>
            <a:off x="628959" y="6383251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D54D184-A47E-8AE4-E805-D10C111501BA}"/>
              </a:ext>
            </a:extLst>
          </p:cNvPr>
          <p:cNvSpPr/>
          <p:nvPr/>
        </p:nvSpPr>
        <p:spPr>
          <a:xfrm>
            <a:off x="370856" y="5857063"/>
            <a:ext cx="1103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297EE"/>
                </a:solidFill>
                <a:latin typeface="Raleway" pitchFamily="2" charset="0"/>
              </a:rPr>
              <a:t>Architettura modulare, interoperabilità, capacità di adattarsi alle evoluzioni tecnologiche e normative. </a:t>
            </a:r>
          </a:p>
        </p:txBody>
      </p:sp>
      <p:sp>
        <p:nvSpPr>
          <p:cNvPr id="14" name="Rettangolo con angoli arrotondati 22">
            <a:extLst>
              <a:ext uri="{FF2B5EF4-FFF2-40B4-BE49-F238E27FC236}">
                <a16:creationId xmlns:a16="http://schemas.microsoft.com/office/drawing/2014/main" id="{B240808B-2EE4-2AF3-8710-A0E8CB6AD0D6}"/>
              </a:ext>
            </a:extLst>
          </p:cNvPr>
          <p:cNvSpPr/>
          <p:nvPr/>
        </p:nvSpPr>
        <p:spPr>
          <a:xfrm>
            <a:off x="998501" y="956277"/>
            <a:ext cx="4364255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Casi d’uso Professionista sanitario</a:t>
            </a:r>
          </a:p>
        </p:txBody>
      </p:sp>
      <p:sp>
        <p:nvSpPr>
          <p:cNvPr id="15" name="Rettangolo con angoli arrotondati 22">
            <a:extLst>
              <a:ext uri="{FF2B5EF4-FFF2-40B4-BE49-F238E27FC236}">
                <a16:creationId xmlns:a16="http://schemas.microsoft.com/office/drawing/2014/main" id="{7FEBEFF5-1114-8D8A-C496-014776763BCD}"/>
              </a:ext>
            </a:extLst>
          </p:cNvPr>
          <p:cNvSpPr/>
          <p:nvPr/>
        </p:nvSpPr>
        <p:spPr>
          <a:xfrm>
            <a:off x="6694704" y="962996"/>
            <a:ext cx="4364255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Casi d’uso Assistito</a:t>
            </a:r>
          </a:p>
        </p:txBody>
      </p:sp>
    </p:spTree>
    <p:extLst>
      <p:ext uri="{BB962C8B-B14F-4D97-AF65-F5344CB8AC3E}">
        <p14:creationId xmlns:p14="http://schemas.microsoft.com/office/powerpoint/2010/main" val="373469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A1CD08-5B22-AEB9-EF4B-CEBA8F57E05A}"/>
              </a:ext>
            </a:extLst>
          </p:cNvPr>
          <p:cNvSpPr txBox="1"/>
          <p:nvPr/>
        </p:nvSpPr>
        <p:spPr>
          <a:xfrm>
            <a:off x="232679" y="198187"/>
            <a:ext cx="10568671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La normativa a supporto</a:t>
            </a:r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La regolamentazione relativa ai sistemi di Intelligenza artificiale 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74F1161-0411-2386-5AA1-0A5692BF2479}"/>
              </a:ext>
            </a:extLst>
          </p:cNvPr>
          <p:cNvSpPr>
            <a:spLocks/>
          </p:cNvSpPr>
          <p:nvPr/>
        </p:nvSpPr>
        <p:spPr bwMode="auto">
          <a:xfrm>
            <a:off x="459642" y="1016940"/>
            <a:ext cx="6452839" cy="4890565"/>
          </a:xfrm>
          <a:custGeom>
            <a:avLst/>
            <a:gdLst>
              <a:gd name="T0" fmla="*/ 251 w 317"/>
              <a:gd name="T1" fmla="*/ 324 h 324"/>
              <a:gd name="T2" fmla="*/ 0 w 317"/>
              <a:gd name="T3" fmla="*/ 324 h 324"/>
              <a:gd name="T4" fmla="*/ 0 w 317"/>
              <a:gd name="T5" fmla="*/ 0 h 324"/>
              <a:gd name="T6" fmla="*/ 279 w 317"/>
              <a:gd name="T7" fmla="*/ 0 h 324"/>
              <a:gd name="T8" fmla="*/ 272 w 317"/>
              <a:gd name="T9" fmla="*/ 88 h 324"/>
              <a:gd name="T10" fmla="*/ 282 w 317"/>
              <a:gd name="T11" fmla="*/ 88 h 324"/>
              <a:gd name="T12" fmla="*/ 285 w 317"/>
              <a:gd name="T13" fmla="*/ 50 h 324"/>
              <a:gd name="T14" fmla="*/ 317 w 317"/>
              <a:gd name="T15" fmla="*/ 115 h 324"/>
              <a:gd name="T16" fmla="*/ 274 w 317"/>
              <a:gd name="T17" fmla="*/ 175 h 324"/>
              <a:gd name="T18" fmla="*/ 278 w 317"/>
              <a:gd name="T19" fmla="*/ 141 h 324"/>
              <a:gd name="T20" fmla="*/ 267 w 317"/>
              <a:gd name="T21" fmla="*/ 141 h 324"/>
              <a:gd name="T22" fmla="*/ 251 w 317"/>
              <a:gd name="T23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7" h="324">
                <a:moveTo>
                  <a:pt x="251" y="324"/>
                </a:moveTo>
                <a:lnTo>
                  <a:pt x="0" y="324"/>
                </a:lnTo>
                <a:lnTo>
                  <a:pt x="0" y="0"/>
                </a:lnTo>
                <a:lnTo>
                  <a:pt x="279" y="0"/>
                </a:lnTo>
                <a:lnTo>
                  <a:pt x="272" y="88"/>
                </a:lnTo>
                <a:lnTo>
                  <a:pt x="282" y="88"/>
                </a:lnTo>
                <a:lnTo>
                  <a:pt x="285" y="50"/>
                </a:lnTo>
                <a:lnTo>
                  <a:pt x="317" y="115"/>
                </a:lnTo>
                <a:lnTo>
                  <a:pt x="274" y="175"/>
                </a:lnTo>
                <a:lnTo>
                  <a:pt x="278" y="141"/>
                </a:lnTo>
                <a:lnTo>
                  <a:pt x="267" y="141"/>
                </a:lnTo>
                <a:lnTo>
                  <a:pt x="251" y="324"/>
                </a:lnTo>
                <a:close/>
              </a:path>
            </a:pathLst>
          </a:custGeom>
          <a:solidFill>
            <a:srgbClr val="2160AD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24CBEE35-6790-DF02-A616-27B5FA53EA62}"/>
              </a:ext>
            </a:extLst>
          </p:cNvPr>
          <p:cNvSpPr>
            <a:spLocks/>
          </p:cNvSpPr>
          <p:nvPr/>
        </p:nvSpPr>
        <p:spPr bwMode="auto">
          <a:xfrm>
            <a:off x="4978661" y="1016940"/>
            <a:ext cx="6473189" cy="4890565"/>
          </a:xfrm>
          <a:custGeom>
            <a:avLst/>
            <a:gdLst>
              <a:gd name="T0" fmla="*/ 68 w 318"/>
              <a:gd name="T1" fmla="*/ 0 h 324"/>
              <a:gd name="T2" fmla="*/ 318 w 318"/>
              <a:gd name="T3" fmla="*/ 0 h 324"/>
              <a:gd name="T4" fmla="*/ 318 w 318"/>
              <a:gd name="T5" fmla="*/ 324 h 324"/>
              <a:gd name="T6" fmla="*/ 39 w 318"/>
              <a:gd name="T7" fmla="*/ 324 h 324"/>
              <a:gd name="T8" fmla="*/ 46 w 318"/>
              <a:gd name="T9" fmla="*/ 236 h 324"/>
              <a:gd name="T10" fmla="*/ 36 w 318"/>
              <a:gd name="T11" fmla="*/ 236 h 324"/>
              <a:gd name="T12" fmla="*/ 32 w 318"/>
              <a:gd name="T13" fmla="*/ 274 h 324"/>
              <a:gd name="T14" fmla="*/ 0 w 318"/>
              <a:gd name="T15" fmla="*/ 210 h 324"/>
              <a:gd name="T16" fmla="*/ 44 w 318"/>
              <a:gd name="T17" fmla="*/ 150 h 324"/>
              <a:gd name="T18" fmla="*/ 40 w 318"/>
              <a:gd name="T19" fmla="*/ 184 h 324"/>
              <a:gd name="T20" fmla="*/ 51 w 318"/>
              <a:gd name="T21" fmla="*/ 184 h 324"/>
              <a:gd name="T22" fmla="*/ 68 w 318"/>
              <a:gd name="T23" fmla="*/ 0 h 324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32 w 10000"/>
              <a:gd name="connsiteY5" fmla="*/ 7284 h 10000"/>
              <a:gd name="connsiteX6" fmla="*/ 1006 w 10000"/>
              <a:gd name="connsiteY6" fmla="*/ 845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32 w 10000"/>
              <a:gd name="connsiteY5" fmla="*/ 7284 h 10000"/>
              <a:gd name="connsiteX6" fmla="*/ 1037 w 10000"/>
              <a:gd name="connsiteY6" fmla="*/ 845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44 w 10000"/>
              <a:gd name="connsiteY5" fmla="*/ 7302 h 10000"/>
              <a:gd name="connsiteX6" fmla="*/ 1037 w 10000"/>
              <a:gd name="connsiteY6" fmla="*/ 845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  <a:gd name="connsiteX0" fmla="*/ 213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6 w 10000"/>
              <a:gd name="connsiteY3" fmla="*/ 10000 h 10000"/>
              <a:gd name="connsiteX4" fmla="*/ 1447 w 10000"/>
              <a:gd name="connsiteY4" fmla="*/ 7284 h 10000"/>
              <a:gd name="connsiteX5" fmla="*/ 1144 w 10000"/>
              <a:gd name="connsiteY5" fmla="*/ 7302 h 10000"/>
              <a:gd name="connsiteX6" fmla="*/ 1037 w 10000"/>
              <a:gd name="connsiteY6" fmla="*/ 8487 h 10000"/>
              <a:gd name="connsiteX7" fmla="*/ 0 w 10000"/>
              <a:gd name="connsiteY7" fmla="*/ 6481 h 10000"/>
              <a:gd name="connsiteX8" fmla="*/ 1384 w 10000"/>
              <a:gd name="connsiteY8" fmla="*/ 4630 h 10000"/>
              <a:gd name="connsiteX9" fmla="*/ 1289 w 10000"/>
              <a:gd name="connsiteY9" fmla="*/ 5667 h 10000"/>
              <a:gd name="connsiteX10" fmla="*/ 1604 w 10000"/>
              <a:gd name="connsiteY10" fmla="*/ 5679 h 10000"/>
              <a:gd name="connsiteX11" fmla="*/ 2138 w 10000"/>
              <a:gd name="connsiteY1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2138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226" y="10000"/>
                </a:lnTo>
                <a:cubicBezTo>
                  <a:pt x="1300" y="9095"/>
                  <a:pt x="1373" y="8189"/>
                  <a:pt x="1447" y="7284"/>
                </a:cubicBezTo>
                <a:lnTo>
                  <a:pt x="1144" y="7302"/>
                </a:lnTo>
                <a:cubicBezTo>
                  <a:pt x="1112" y="7693"/>
                  <a:pt x="1069" y="8096"/>
                  <a:pt x="1037" y="8487"/>
                </a:cubicBezTo>
                <a:lnTo>
                  <a:pt x="0" y="6481"/>
                </a:lnTo>
                <a:lnTo>
                  <a:pt x="1384" y="4630"/>
                </a:lnTo>
                <a:cubicBezTo>
                  <a:pt x="1352" y="4976"/>
                  <a:pt x="1321" y="5321"/>
                  <a:pt x="1289" y="5667"/>
                </a:cubicBezTo>
                <a:lnTo>
                  <a:pt x="1604" y="5679"/>
                </a:lnTo>
                <a:lnTo>
                  <a:pt x="2138" y="0"/>
                </a:lnTo>
                <a:close/>
              </a:path>
            </a:pathLst>
          </a:custGeom>
          <a:solidFill>
            <a:srgbClr val="2290C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3E033E3-B9AF-064F-09A9-0744EF13E92C}"/>
              </a:ext>
            </a:extLst>
          </p:cNvPr>
          <p:cNvGrpSpPr/>
          <p:nvPr/>
        </p:nvGrpSpPr>
        <p:grpSpPr>
          <a:xfrm>
            <a:off x="5742655" y="1756776"/>
            <a:ext cx="1169811" cy="1886797"/>
            <a:chOff x="4461441" y="2316456"/>
            <a:chExt cx="702810" cy="1528708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F921DE9-C8A7-BC75-3F87-A383F6616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770" y="2316456"/>
              <a:ext cx="611481" cy="1528708"/>
            </a:xfrm>
            <a:custGeom>
              <a:avLst/>
              <a:gdLst>
                <a:gd name="T0" fmla="*/ 5 w 50"/>
                <a:gd name="T1" fmla="*/ 38 h 125"/>
                <a:gd name="T2" fmla="*/ 15 w 50"/>
                <a:gd name="T3" fmla="*/ 38 h 125"/>
                <a:gd name="T4" fmla="*/ 18 w 50"/>
                <a:gd name="T5" fmla="*/ 0 h 125"/>
                <a:gd name="T6" fmla="*/ 50 w 50"/>
                <a:gd name="T7" fmla="*/ 65 h 125"/>
                <a:gd name="T8" fmla="*/ 7 w 50"/>
                <a:gd name="T9" fmla="*/ 125 h 125"/>
                <a:gd name="T10" fmla="*/ 11 w 50"/>
                <a:gd name="T11" fmla="*/ 91 h 125"/>
                <a:gd name="T12" fmla="*/ 0 w 50"/>
                <a:gd name="T13" fmla="*/ 91 h 125"/>
                <a:gd name="T14" fmla="*/ 5 w 50"/>
                <a:gd name="T15" fmla="*/ 38 h 125"/>
                <a:gd name="connsiteX0" fmla="*/ 1000 w 10000"/>
                <a:gd name="connsiteY0" fmla="*/ 3040 h 10000"/>
                <a:gd name="connsiteX1" fmla="*/ 3000 w 10000"/>
                <a:gd name="connsiteY1" fmla="*/ 3040 h 10000"/>
                <a:gd name="connsiteX2" fmla="*/ 3600 w 10000"/>
                <a:gd name="connsiteY2" fmla="*/ 0 h 10000"/>
                <a:gd name="connsiteX3" fmla="*/ 10000 w 10000"/>
                <a:gd name="connsiteY3" fmla="*/ 5200 h 10000"/>
                <a:gd name="connsiteX4" fmla="*/ 1400 w 10000"/>
                <a:gd name="connsiteY4" fmla="*/ 10000 h 10000"/>
                <a:gd name="connsiteX5" fmla="*/ 2005 w 10000"/>
                <a:gd name="connsiteY5" fmla="*/ 7311 h 10000"/>
                <a:gd name="connsiteX6" fmla="*/ 0 w 10000"/>
                <a:gd name="connsiteY6" fmla="*/ 7280 h 10000"/>
                <a:gd name="connsiteX7" fmla="*/ 1000 w 10000"/>
                <a:gd name="connsiteY7" fmla="*/ 3040 h 10000"/>
                <a:gd name="connsiteX0" fmla="*/ 1000 w 10000"/>
                <a:gd name="connsiteY0" fmla="*/ 3040 h 10000"/>
                <a:gd name="connsiteX1" fmla="*/ 3000 w 10000"/>
                <a:gd name="connsiteY1" fmla="*/ 3040 h 10000"/>
                <a:gd name="connsiteX2" fmla="*/ 3600 w 10000"/>
                <a:gd name="connsiteY2" fmla="*/ 0 h 10000"/>
                <a:gd name="connsiteX3" fmla="*/ 10000 w 10000"/>
                <a:gd name="connsiteY3" fmla="*/ 5200 h 10000"/>
                <a:gd name="connsiteX4" fmla="*/ 1400 w 10000"/>
                <a:gd name="connsiteY4" fmla="*/ 10000 h 10000"/>
                <a:gd name="connsiteX5" fmla="*/ 2239 w 10000"/>
                <a:gd name="connsiteY5" fmla="*/ 7295 h 10000"/>
                <a:gd name="connsiteX6" fmla="*/ 0 w 10000"/>
                <a:gd name="connsiteY6" fmla="*/ 7280 h 10000"/>
                <a:gd name="connsiteX7" fmla="*/ 1000 w 10000"/>
                <a:gd name="connsiteY7" fmla="*/ 3040 h 10000"/>
                <a:gd name="connsiteX0" fmla="*/ 1000 w 10000"/>
                <a:gd name="connsiteY0" fmla="*/ 3040 h 10000"/>
                <a:gd name="connsiteX1" fmla="*/ 3000 w 10000"/>
                <a:gd name="connsiteY1" fmla="*/ 3040 h 10000"/>
                <a:gd name="connsiteX2" fmla="*/ 3600 w 10000"/>
                <a:gd name="connsiteY2" fmla="*/ 0 h 10000"/>
                <a:gd name="connsiteX3" fmla="*/ 10000 w 10000"/>
                <a:gd name="connsiteY3" fmla="*/ 5200 h 10000"/>
                <a:gd name="connsiteX4" fmla="*/ 1400 w 10000"/>
                <a:gd name="connsiteY4" fmla="*/ 10000 h 10000"/>
                <a:gd name="connsiteX5" fmla="*/ 2044 w 10000"/>
                <a:gd name="connsiteY5" fmla="*/ 7248 h 10000"/>
                <a:gd name="connsiteX6" fmla="*/ 0 w 10000"/>
                <a:gd name="connsiteY6" fmla="*/ 7280 h 10000"/>
                <a:gd name="connsiteX7" fmla="*/ 1000 w 10000"/>
                <a:gd name="connsiteY7" fmla="*/ 304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1000" y="3040"/>
                  </a:moveTo>
                  <a:lnTo>
                    <a:pt x="3000" y="3040"/>
                  </a:lnTo>
                  <a:lnTo>
                    <a:pt x="3600" y="0"/>
                  </a:lnTo>
                  <a:lnTo>
                    <a:pt x="10000" y="5200"/>
                  </a:lnTo>
                  <a:lnTo>
                    <a:pt x="1400" y="10000"/>
                  </a:lnTo>
                  <a:lnTo>
                    <a:pt x="2044" y="7248"/>
                  </a:lnTo>
                  <a:lnTo>
                    <a:pt x="0" y="7280"/>
                  </a:lnTo>
                  <a:lnTo>
                    <a:pt x="1000" y="3040"/>
                  </a:lnTo>
                  <a:close/>
                </a:path>
              </a:pathLst>
            </a:custGeom>
            <a:solidFill>
              <a:srgbClr val="2160AD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1">
              <a:extLst>
                <a:ext uri="{FF2B5EF4-FFF2-40B4-BE49-F238E27FC236}">
                  <a16:creationId xmlns:a16="http://schemas.microsoft.com/office/drawing/2014/main" id="{E6FAA57B-65F4-1106-A427-89140B4C15EE}"/>
                </a:ext>
              </a:extLst>
            </p:cNvPr>
            <p:cNvSpPr/>
            <p:nvPr/>
          </p:nvSpPr>
          <p:spPr>
            <a:xfrm rot="250782">
              <a:off x="4461440" y="2769879"/>
              <a:ext cx="301865" cy="674068"/>
            </a:xfrm>
            <a:prstGeom prst="rect">
              <a:avLst/>
            </a:prstGeom>
            <a:solidFill>
              <a:srgbClr val="216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16274FF-6F64-85D6-69ED-5F376EEED57B}"/>
              </a:ext>
            </a:extLst>
          </p:cNvPr>
          <p:cNvSpPr/>
          <p:nvPr/>
        </p:nvSpPr>
        <p:spPr>
          <a:xfrm>
            <a:off x="998502" y="1151574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Protezione dei dati personali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6EBE5CD-7C77-3666-2618-C49D30560368}"/>
              </a:ext>
            </a:extLst>
          </p:cNvPr>
          <p:cNvSpPr/>
          <p:nvPr/>
        </p:nvSpPr>
        <p:spPr>
          <a:xfrm>
            <a:off x="7157953" y="1126252"/>
            <a:ext cx="3721875" cy="5112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AI ACT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E107C57-A0B1-4710-3D20-C180EAA2D023}"/>
              </a:ext>
            </a:extLst>
          </p:cNvPr>
          <p:cNvSpPr txBox="1"/>
          <p:nvPr/>
        </p:nvSpPr>
        <p:spPr>
          <a:xfrm>
            <a:off x="1009712" y="2112380"/>
            <a:ext cx="372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Il GDPR dispone gli adempimenti necessari per il trattamento lecito, trasparente e corretto dei dati personali. </a:t>
            </a: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A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ottobre 2023 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è stato pubblicato il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«</a:t>
            </a:r>
            <a:r>
              <a:rPr lang="it-IT" sz="1200" b="1" i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Decalogo per la realizzazione di servizi sanitari nazionali attraverso sistemi di Intelligenza Artificiale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7B1757A-E514-2354-A551-C9A24B7013AA}"/>
              </a:ext>
            </a:extLst>
          </p:cNvPr>
          <p:cNvSpPr txBox="1"/>
          <p:nvPr/>
        </p:nvSpPr>
        <p:spPr>
          <a:xfrm>
            <a:off x="7157428" y="2112380"/>
            <a:ext cx="372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Proposta di regolamentazione sull’intelligenza artificiale che mira a fornire requisiti e obblighi chiari riguardo usi specifici</a:t>
            </a: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L'obiettivo è proteggere i diritti fondamentali, la democrazia, lo Stato di diritto e la sostenibilità ambientale dai sistemi di IA ad alto rischio, promuovendo nel contempo l'innovazione e assicurando all'Europa un ruolo guida nel settore. Il regolamento stabilisce obblighi per l'IA sulla base dei possibili rischi e del livello d'impatto.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E79D69E-FB77-D7D8-7B00-464FF6DA6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172" y="3273780"/>
            <a:ext cx="3103253" cy="573591"/>
          </a:xfrm>
          <a:prstGeom prst="rect">
            <a:avLst/>
          </a:prstGeom>
        </p:spPr>
      </p:pic>
      <p:pic>
        <p:nvPicPr>
          <p:cNvPr id="1026" name="Picture 2" descr="Artificial Intelligence Act: la risposta dell'UE ai nuovi software IA">
            <a:extLst>
              <a:ext uri="{FF2B5EF4-FFF2-40B4-BE49-F238E27FC236}">
                <a16:creationId xmlns:a16="http://schemas.microsoft.com/office/drawing/2014/main" id="{F6A088EB-3C40-AB12-8033-93873747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7" b="95918" l="9914" r="89943">
                        <a14:foregroundMark x1="38362" y1="10969" x2="38362" y2="10969"/>
                        <a14:foregroundMark x1="51006" y1="5102" x2="51006" y2="5102"/>
                        <a14:foregroundMark x1="63075" y1="11735" x2="63075" y2="11735"/>
                        <a14:foregroundMark x1="70546" y1="29082" x2="70546" y2="29082"/>
                        <a14:foregroundMark x1="74713" y1="51786" x2="74713" y2="51786"/>
                        <a14:foregroundMark x1="71839" y1="72959" x2="71839" y2="72959"/>
                        <a14:foregroundMark x1="61638" y1="88520" x2="61638" y2="88520"/>
                        <a14:foregroundMark x1="50575" y1="95918" x2="50575" y2="95918"/>
                        <a14:foregroundMark x1="62213" y1="5867" x2="62213" y2="5867"/>
                        <a14:foregroundMark x1="59339" y1="10714" x2="59339" y2="10714"/>
                        <a14:foregroundMark x1="29167" y1="27551" x2="29167" y2="27551"/>
                        <a14:foregroundMark x1="26293" y1="48469" x2="26293" y2="48469"/>
                        <a14:foregroundMark x1="28448" y1="71173" x2="28448" y2="71173"/>
                        <a14:foregroundMark x1="37356" y1="87500" x2="37356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87" y="2878569"/>
            <a:ext cx="1629498" cy="9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FECA719-24AA-8EF8-8FC4-25DA42FE8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0" y="6319992"/>
            <a:ext cx="596239" cy="5962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93F8B7A-8E56-92C0-2CD2-BD5D404DEB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470622" y="6415236"/>
            <a:ext cx="1872208" cy="398342"/>
          </a:xfrm>
          <a:prstGeom prst="rect">
            <a:avLst/>
          </a:prstGeom>
        </p:spPr>
      </p:pic>
      <p:pic>
        <p:nvPicPr>
          <p:cNvPr id="6" name="immagini2">
            <a:extLst>
              <a:ext uri="{FF2B5EF4-FFF2-40B4-BE49-F238E27FC236}">
                <a16:creationId xmlns:a16="http://schemas.microsoft.com/office/drawing/2014/main" id="{7920B21C-DD2E-829D-CEB1-8003D65EFE00}"/>
              </a:ext>
            </a:extLst>
          </p:cNvPr>
          <p:cNvPicPr/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220246" y="6376462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magini3">
            <a:extLst>
              <a:ext uri="{FF2B5EF4-FFF2-40B4-BE49-F238E27FC236}">
                <a16:creationId xmlns:a16="http://schemas.microsoft.com/office/drawing/2014/main" id="{7CBBB2FE-C41C-4356-B41D-207C4B2556F1}"/>
              </a:ext>
            </a:extLst>
          </p:cNvPr>
          <p:cNvPicPr/>
          <p:nvPr/>
        </p:nvPicPr>
        <p:blipFill>
          <a:blip r:embed="rId10">
            <a:lum/>
            <a:alphaModFix/>
          </a:blip>
          <a:srcRect r="39914"/>
          <a:stretch>
            <a:fillRect/>
          </a:stretch>
        </p:blipFill>
        <p:spPr>
          <a:xfrm>
            <a:off x="628959" y="6383251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1125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A2EA20F-7F9D-4AC1-C342-D4DE6A415D29}"/>
              </a:ext>
            </a:extLst>
          </p:cNvPr>
          <p:cNvSpPr/>
          <p:nvPr/>
        </p:nvSpPr>
        <p:spPr>
          <a:xfrm>
            <a:off x="459642" y="1016940"/>
            <a:ext cx="5539714" cy="5088585"/>
          </a:xfrm>
          <a:custGeom>
            <a:avLst/>
            <a:gdLst>
              <a:gd name="connsiteX0" fmla="*/ 0 w 6500585"/>
              <a:gd name="connsiteY0" fmla="*/ 0 h 5316306"/>
              <a:gd name="connsiteX1" fmla="*/ 6500585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500585"/>
              <a:gd name="connsiteY0" fmla="*/ 0 h 5316306"/>
              <a:gd name="connsiteX1" fmla="*/ 6491060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491060"/>
              <a:gd name="connsiteY0" fmla="*/ 0 h 5354406"/>
              <a:gd name="connsiteX1" fmla="*/ 6491060 w 6491060"/>
              <a:gd name="connsiteY1" fmla="*/ 0 h 5354406"/>
              <a:gd name="connsiteX2" fmla="*/ 5624285 w 6491060"/>
              <a:gd name="connsiteY2" fmla="*/ 5354406 h 5354406"/>
              <a:gd name="connsiteX3" fmla="*/ 0 w 6491060"/>
              <a:gd name="connsiteY3" fmla="*/ 5316306 h 5354406"/>
              <a:gd name="connsiteX4" fmla="*/ 0 w 6491060"/>
              <a:gd name="connsiteY4" fmla="*/ 0 h 5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060" h="5354406">
                <a:moveTo>
                  <a:pt x="0" y="0"/>
                </a:moveTo>
                <a:lnTo>
                  <a:pt x="6491060" y="0"/>
                </a:lnTo>
                <a:lnTo>
                  <a:pt x="5624285" y="5354406"/>
                </a:lnTo>
                <a:lnTo>
                  <a:pt x="0" y="5316306"/>
                </a:lnTo>
                <a:lnTo>
                  <a:pt x="0" y="0"/>
                </a:lnTo>
                <a:close/>
              </a:path>
            </a:pathLst>
          </a:custGeom>
          <a:solidFill>
            <a:srgbClr val="2160AD"/>
          </a:solidFill>
          <a:ln>
            <a:solidFill>
              <a:srgbClr val="229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C28D15-07C1-3183-C1A9-1357E09334EA}"/>
              </a:ext>
            </a:extLst>
          </p:cNvPr>
          <p:cNvSpPr txBox="1"/>
          <p:nvPr/>
        </p:nvSpPr>
        <p:spPr>
          <a:xfrm>
            <a:off x="945717" y="1700222"/>
            <a:ext cx="39030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Decreto-Legge n. 19 del 2 marzo 2024 convertito in Legge n. 56 del 29 aprile 2024 (GU n. 100 del 30 aprile 2024), art. 42</a:t>
            </a: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just">
              <a:buNone/>
            </a:pPr>
            <a:endParaRPr lang="it-IT" sz="1200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just">
              <a:buNone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Inserisce AGENAS tra i soggetti che perseguono finalità di: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studio e ricerca 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scientifica in campo medico, biomedico ed epidemiologico;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programmazione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 sanitaria, verifica della qualità delle cure e valutazione dell’assistenza sanitaria.</a:t>
            </a:r>
          </a:p>
          <a:p>
            <a:pPr marL="0" indent="0" algn="just">
              <a:buNone/>
            </a:pPr>
            <a:endParaRPr lang="it-IT" sz="1200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just">
              <a:buNone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All’AGENAS è attribuita la funzione (tra le altre) di 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gestione della Piattaforma di Intelligenza Artificiale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 e, per garantire la tempestiva attuazione del sub-investimento M6C1 1.2.2.4 “Intelligenza Artificiale”, avvia le attività relative alla 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raccolta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 e alla 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gestione dei dati utili anche </a:t>
            </a:r>
            <a:r>
              <a:rPr lang="it-IT" sz="1200" b="1" dirty="0" err="1">
                <a:solidFill>
                  <a:schemeClr val="bg1"/>
                </a:solidFill>
                <a:latin typeface="Raleway" pitchFamily="2" charset="0"/>
              </a:rPr>
              <a:t>pseudonimizzati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, garantendo che gli interessati non siano direttamente identificabili.</a:t>
            </a:r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0E2BBDED-2915-CC7E-8E17-3017BBAB44C8}"/>
              </a:ext>
            </a:extLst>
          </p:cNvPr>
          <p:cNvSpPr/>
          <p:nvPr/>
        </p:nvSpPr>
        <p:spPr>
          <a:xfrm rot="10800000">
            <a:off x="5801557" y="1016939"/>
            <a:ext cx="5539714" cy="5088585"/>
          </a:xfrm>
          <a:custGeom>
            <a:avLst/>
            <a:gdLst>
              <a:gd name="connsiteX0" fmla="*/ 0 w 6500585"/>
              <a:gd name="connsiteY0" fmla="*/ 0 h 5316306"/>
              <a:gd name="connsiteX1" fmla="*/ 6500585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500585"/>
              <a:gd name="connsiteY0" fmla="*/ 0 h 5316306"/>
              <a:gd name="connsiteX1" fmla="*/ 6491060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491060"/>
              <a:gd name="connsiteY0" fmla="*/ 0 h 5354406"/>
              <a:gd name="connsiteX1" fmla="*/ 6491060 w 6491060"/>
              <a:gd name="connsiteY1" fmla="*/ 0 h 5354406"/>
              <a:gd name="connsiteX2" fmla="*/ 5624285 w 6491060"/>
              <a:gd name="connsiteY2" fmla="*/ 5354406 h 5354406"/>
              <a:gd name="connsiteX3" fmla="*/ 0 w 6491060"/>
              <a:gd name="connsiteY3" fmla="*/ 5316306 h 5354406"/>
              <a:gd name="connsiteX4" fmla="*/ 0 w 6491060"/>
              <a:gd name="connsiteY4" fmla="*/ 0 h 5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060" h="5354406">
                <a:moveTo>
                  <a:pt x="0" y="0"/>
                </a:moveTo>
                <a:lnTo>
                  <a:pt x="6491060" y="0"/>
                </a:lnTo>
                <a:lnTo>
                  <a:pt x="5624285" y="5354406"/>
                </a:lnTo>
                <a:lnTo>
                  <a:pt x="0" y="5316306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6311AA-0482-8A37-E2A9-5F1593F0515B}"/>
              </a:ext>
            </a:extLst>
          </p:cNvPr>
          <p:cNvSpPr txBox="1"/>
          <p:nvPr/>
        </p:nvSpPr>
        <p:spPr>
          <a:xfrm>
            <a:off x="232679" y="198187"/>
            <a:ext cx="10568671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La normativa a supporto</a:t>
            </a:r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La regolamentazione relativa ai sistemi di Intelligenza artificiale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53DF8-A60E-E42A-6385-56FA9137DD7E}"/>
              </a:ext>
            </a:extLst>
          </p:cNvPr>
          <p:cNvSpPr txBox="1"/>
          <p:nvPr/>
        </p:nvSpPr>
        <p:spPr>
          <a:xfrm>
            <a:off x="7206917" y="2705258"/>
            <a:ext cx="3594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</a:rPr>
              <a:t>Rispetto della normativa di riferimento con previsione di un’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</a:rPr>
              <a:t>architettura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</a:rPr>
              <a:t>della Piattaforma di AI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</a:rPr>
              <a:t> che dovrà costantemente adeguarsi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</a:rPr>
              <a:t> alla normativa vigente, quindi alle modifiche e integrazioni che dovessero intercorrere.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FC09374-755B-8154-51A2-010F00B0F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643" y="1493739"/>
            <a:ext cx="584327" cy="79083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00DA1EC-B67B-9228-40BD-12C089A7D0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0" y="6319992"/>
            <a:ext cx="596239" cy="59623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732AF3E-3DC5-B334-847D-455671E3EE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470622" y="6415236"/>
            <a:ext cx="1872208" cy="398342"/>
          </a:xfrm>
          <a:prstGeom prst="rect">
            <a:avLst/>
          </a:prstGeom>
        </p:spPr>
      </p:pic>
      <p:pic>
        <p:nvPicPr>
          <p:cNvPr id="13" name="immagini2">
            <a:extLst>
              <a:ext uri="{FF2B5EF4-FFF2-40B4-BE49-F238E27FC236}">
                <a16:creationId xmlns:a16="http://schemas.microsoft.com/office/drawing/2014/main" id="{CEFA58A8-0C0E-DF38-EF41-5B6ADE9AFDD4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220246" y="6376462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immagini3">
            <a:extLst>
              <a:ext uri="{FF2B5EF4-FFF2-40B4-BE49-F238E27FC236}">
                <a16:creationId xmlns:a16="http://schemas.microsoft.com/office/drawing/2014/main" id="{42B8D61A-69E7-EA33-E689-33F3A52AC048}"/>
              </a:ext>
            </a:extLst>
          </p:cNvPr>
          <p:cNvPicPr/>
          <p:nvPr/>
        </p:nvPicPr>
        <p:blipFill>
          <a:blip r:embed="rId9">
            <a:lum/>
            <a:alphaModFix/>
          </a:blip>
          <a:srcRect r="39914"/>
          <a:stretch>
            <a:fillRect/>
          </a:stretch>
        </p:blipFill>
        <p:spPr>
          <a:xfrm>
            <a:off x="628959" y="6383251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017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A2EA20F-7F9D-4AC1-C342-D4DE6A415D29}"/>
              </a:ext>
            </a:extLst>
          </p:cNvPr>
          <p:cNvSpPr/>
          <p:nvPr/>
        </p:nvSpPr>
        <p:spPr>
          <a:xfrm>
            <a:off x="459642" y="1016940"/>
            <a:ext cx="5539714" cy="5191355"/>
          </a:xfrm>
          <a:custGeom>
            <a:avLst/>
            <a:gdLst>
              <a:gd name="connsiteX0" fmla="*/ 0 w 6500585"/>
              <a:gd name="connsiteY0" fmla="*/ 0 h 5316306"/>
              <a:gd name="connsiteX1" fmla="*/ 6500585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500585"/>
              <a:gd name="connsiteY0" fmla="*/ 0 h 5316306"/>
              <a:gd name="connsiteX1" fmla="*/ 6491060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491060"/>
              <a:gd name="connsiteY0" fmla="*/ 0 h 5354406"/>
              <a:gd name="connsiteX1" fmla="*/ 6491060 w 6491060"/>
              <a:gd name="connsiteY1" fmla="*/ 0 h 5354406"/>
              <a:gd name="connsiteX2" fmla="*/ 5624285 w 6491060"/>
              <a:gd name="connsiteY2" fmla="*/ 5354406 h 5354406"/>
              <a:gd name="connsiteX3" fmla="*/ 0 w 6491060"/>
              <a:gd name="connsiteY3" fmla="*/ 5316306 h 5354406"/>
              <a:gd name="connsiteX4" fmla="*/ 0 w 6491060"/>
              <a:gd name="connsiteY4" fmla="*/ 0 h 5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060" h="5354406">
                <a:moveTo>
                  <a:pt x="0" y="0"/>
                </a:moveTo>
                <a:lnTo>
                  <a:pt x="6491060" y="0"/>
                </a:lnTo>
                <a:lnTo>
                  <a:pt x="5624285" y="5354406"/>
                </a:lnTo>
                <a:lnTo>
                  <a:pt x="0" y="5316306"/>
                </a:lnTo>
                <a:lnTo>
                  <a:pt x="0" y="0"/>
                </a:lnTo>
                <a:close/>
              </a:path>
            </a:pathLst>
          </a:custGeom>
          <a:solidFill>
            <a:srgbClr val="2160AD"/>
          </a:solidFill>
          <a:ln>
            <a:solidFill>
              <a:srgbClr val="229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C28D15-07C1-3183-C1A9-1357E09334EA}"/>
              </a:ext>
            </a:extLst>
          </p:cNvPr>
          <p:cNvSpPr txBox="1"/>
          <p:nvPr/>
        </p:nvSpPr>
        <p:spPr>
          <a:xfrm>
            <a:off x="945717" y="1700222"/>
            <a:ext cx="411957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Sperimentazione</a:t>
            </a: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r>
              <a:rPr lang="it-IT" sz="1050" i="1" dirty="0">
                <a:solidFill>
                  <a:schemeClr val="bg1"/>
                </a:solidFill>
                <a:latin typeface="Raleway" pitchFamily="2" charset="0"/>
              </a:rPr>
              <a:t>(stime di utenti)</a:t>
            </a:r>
            <a:endParaRPr lang="it-IT" sz="1050" b="1" i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Piano di Formazione</a:t>
            </a: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Piano di Gestione del cambiamento</a:t>
            </a: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Piano di Comunicazione, divulgazione e diffusione</a:t>
            </a:r>
          </a:p>
          <a:p>
            <a:pPr algn="just"/>
            <a:endParaRPr lang="it-IT" sz="1200" b="1" dirty="0">
              <a:solidFill>
                <a:schemeClr val="bg1"/>
              </a:solidFill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 pitchFamily="2" charset="0"/>
              </a:rPr>
              <a:t>Monitoraggio e valutazione</a:t>
            </a:r>
            <a:endParaRPr lang="it-IT" sz="12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0E2BBDED-2915-CC7E-8E17-3017BBAB44C8}"/>
              </a:ext>
            </a:extLst>
          </p:cNvPr>
          <p:cNvSpPr/>
          <p:nvPr/>
        </p:nvSpPr>
        <p:spPr>
          <a:xfrm rot="10800000">
            <a:off x="5801557" y="1016937"/>
            <a:ext cx="5539714" cy="5191355"/>
          </a:xfrm>
          <a:custGeom>
            <a:avLst/>
            <a:gdLst>
              <a:gd name="connsiteX0" fmla="*/ 0 w 6500585"/>
              <a:gd name="connsiteY0" fmla="*/ 0 h 5316306"/>
              <a:gd name="connsiteX1" fmla="*/ 6500585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500585"/>
              <a:gd name="connsiteY0" fmla="*/ 0 h 5316306"/>
              <a:gd name="connsiteX1" fmla="*/ 6491060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491060"/>
              <a:gd name="connsiteY0" fmla="*/ 0 h 5354406"/>
              <a:gd name="connsiteX1" fmla="*/ 6491060 w 6491060"/>
              <a:gd name="connsiteY1" fmla="*/ 0 h 5354406"/>
              <a:gd name="connsiteX2" fmla="*/ 5624285 w 6491060"/>
              <a:gd name="connsiteY2" fmla="*/ 5354406 h 5354406"/>
              <a:gd name="connsiteX3" fmla="*/ 0 w 6491060"/>
              <a:gd name="connsiteY3" fmla="*/ 5316306 h 5354406"/>
              <a:gd name="connsiteX4" fmla="*/ 0 w 6491060"/>
              <a:gd name="connsiteY4" fmla="*/ 0 h 5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060" h="5354406">
                <a:moveTo>
                  <a:pt x="0" y="0"/>
                </a:moveTo>
                <a:lnTo>
                  <a:pt x="6491060" y="0"/>
                </a:lnTo>
                <a:lnTo>
                  <a:pt x="5624285" y="5354406"/>
                </a:lnTo>
                <a:lnTo>
                  <a:pt x="0" y="5316306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6311AA-0482-8A37-E2A9-5F1593F0515B}"/>
              </a:ext>
            </a:extLst>
          </p:cNvPr>
          <p:cNvSpPr txBox="1"/>
          <p:nvPr/>
        </p:nvSpPr>
        <p:spPr>
          <a:xfrm>
            <a:off x="232679" y="198187"/>
            <a:ext cx="10568671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La procedura di gara</a:t>
            </a:r>
            <a:endParaRPr lang="it-IT" b="1" spc="-60" dirty="0">
              <a:solidFill>
                <a:srgbClr val="0C7BC0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Ulteriori obiettivi e stato dell’arte della procedura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53DF8-A60E-E42A-6385-56FA9137DD7E}"/>
              </a:ext>
            </a:extLst>
          </p:cNvPr>
          <p:cNvSpPr txBox="1"/>
          <p:nvPr/>
        </p:nvSpPr>
        <p:spPr>
          <a:xfrm>
            <a:off x="7142933" y="2090172"/>
            <a:ext cx="3594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Raleway" pitchFamily="2" charset="0"/>
              </a:rPr>
              <a:t>Fase II dialogo competitivo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Definizione di un </a:t>
            </a:r>
            <a:r>
              <a:rPr lang="it-IT" sz="1200" dirty="0" err="1">
                <a:latin typeface="Raleway" pitchFamily="2" charset="0"/>
              </a:rPr>
              <a:t>GdL</a:t>
            </a:r>
            <a:r>
              <a:rPr lang="it-IT" sz="1200" dirty="0">
                <a:latin typeface="Raleway" pitchFamily="2" charset="0"/>
              </a:rPr>
              <a:t> multidisciplinare e multiprofessionale;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Dialogo con Operatori Economici;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Definizione della documentazione di gara.</a:t>
            </a:r>
          </a:p>
          <a:p>
            <a:pPr algn="just"/>
            <a:endParaRPr lang="it-IT" sz="1200" dirty="0">
              <a:latin typeface="Raleway" pitchFamily="2" charset="0"/>
            </a:endParaRPr>
          </a:p>
          <a:p>
            <a:pPr algn="just"/>
            <a:r>
              <a:rPr lang="it-IT" sz="1200" b="1" dirty="0">
                <a:latin typeface="Raleway" pitchFamily="2" charset="0"/>
              </a:rPr>
              <a:t>Fase III dialogo competitivo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Sospensione della procedura in via temporanea e cautelativa fino al raggiungimento delle condizioni necessarie per la prosecuzione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Aggiudicazione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>
              <a:latin typeface="Raleway" pitchFamily="2" charset="0"/>
            </a:endParaRPr>
          </a:p>
          <a:p>
            <a:pPr algn="just"/>
            <a:r>
              <a:rPr lang="it-IT" sz="1200" dirty="0">
                <a:latin typeface="Raleway" pitchFamily="2" charset="0"/>
              </a:rPr>
              <a:t>Progettazione e prosecuzione alle fasi successive di realizzazione della Piattaforma.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BF0F913-D8B0-1B12-9690-BBD4BD18B968}"/>
              </a:ext>
            </a:extLst>
          </p:cNvPr>
          <p:cNvSpPr/>
          <p:nvPr/>
        </p:nvSpPr>
        <p:spPr>
          <a:xfrm>
            <a:off x="998502" y="1043286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Ulteriori obiettivi</a:t>
            </a:r>
            <a:endParaRPr lang="it-IT" sz="1400" b="1" dirty="0">
              <a:solidFill>
                <a:srgbClr val="00498B"/>
              </a:solidFill>
              <a:latin typeface="Raleway" pitchFamily="2" charset="0"/>
              <a:cs typeface="Calibri" panose="020F0502020204030204" pitchFamily="34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F1679D7-813C-6C59-EB1F-CD8EE840C0BD}"/>
              </a:ext>
            </a:extLst>
          </p:cNvPr>
          <p:cNvSpPr/>
          <p:nvPr/>
        </p:nvSpPr>
        <p:spPr>
          <a:xfrm>
            <a:off x="7078950" y="1043286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Stato dell’arte</a:t>
            </a:r>
            <a:endParaRPr lang="it-IT" sz="1400" b="1" dirty="0">
              <a:solidFill>
                <a:srgbClr val="00498B"/>
              </a:solidFill>
              <a:latin typeface="Raleway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E8A4CE0-FB8D-790E-AD55-A1DE9AADD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57983"/>
              </p:ext>
            </p:extLst>
          </p:nvPr>
        </p:nvGraphicFramePr>
        <p:xfrm>
          <a:off x="987732" y="2022333"/>
          <a:ext cx="4266122" cy="1950212"/>
        </p:xfrm>
        <a:graphic>
          <a:graphicData uri="http://schemas.openxmlformats.org/drawingml/2006/table">
            <a:tbl>
              <a:tblPr firstRow="1" firstCol="1" bandRow="1"/>
              <a:tblGrid>
                <a:gridCol w="1322982">
                  <a:extLst>
                    <a:ext uri="{9D8B030D-6E8A-4147-A177-3AD203B41FA5}">
                      <a16:colId xmlns:a16="http://schemas.microsoft.com/office/drawing/2014/main" val="4131163761"/>
                    </a:ext>
                  </a:extLst>
                </a:gridCol>
                <a:gridCol w="1285102">
                  <a:extLst>
                    <a:ext uri="{9D8B030D-6E8A-4147-A177-3AD203B41FA5}">
                      <a16:colId xmlns:a16="http://schemas.microsoft.com/office/drawing/2014/main" val="4288613650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1463615781"/>
                    </a:ext>
                  </a:extLst>
                </a:gridCol>
                <a:gridCol w="768351">
                  <a:extLst>
                    <a:ext uri="{9D8B030D-6E8A-4147-A177-3AD203B41FA5}">
                      <a16:colId xmlns:a16="http://schemas.microsoft.com/office/drawing/2014/main" val="2299241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Fase di sviluppo del progetto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Medici ruolo unico di assistenza primaria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Infermieri di Famiglia o Comunità</a:t>
                      </a:r>
                      <a:endParaRPr lang="it-IT" sz="100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Assistiti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906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Fase 2 Sperimentazione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1.000-1.500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189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Fase 3 </a:t>
                      </a:r>
                      <a:r>
                        <a:rPr lang="it-IT" sz="1000" dirty="0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Messa in esercizio e gestione 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22.500.000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75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Progressiva estensione fino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58.851.000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923654"/>
                  </a:ext>
                </a:extLst>
              </a:tr>
            </a:tbl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id="{B165A4A8-F32B-88CC-FA99-C457D8030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0" y="6319992"/>
            <a:ext cx="596239" cy="5962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77F2DA7-9C23-6603-E3E8-7D0DE097E5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470622" y="6415236"/>
            <a:ext cx="1872208" cy="398342"/>
          </a:xfrm>
          <a:prstGeom prst="rect">
            <a:avLst/>
          </a:prstGeom>
        </p:spPr>
      </p:pic>
      <p:pic>
        <p:nvPicPr>
          <p:cNvPr id="15" name="immagini2">
            <a:extLst>
              <a:ext uri="{FF2B5EF4-FFF2-40B4-BE49-F238E27FC236}">
                <a16:creationId xmlns:a16="http://schemas.microsoft.com/office/drawing/2014/main" id="{D460440A-8AE6-5D13-F684-789554AE685B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20246" y="6376462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immagini3">
            <a:extLst>
              <a:ext uri="{FF2B5EF4-FFF2-40B4-BE49-F238E27FC236}">
                <a16:creationId xmlns:a16="http://schemas.microsoft.com/office/drawing/2014/main" id="{D228B0B7-48FA-BEC3-1910-32B4FEFB1720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 r="39914"/>
          <a:stretch>
            <a:fillRect/>
          </a:stretch>
        </p:blipFill>
        <p:spPr>
          <a:xfrm>
            <a:off x="628959" y="6383251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D6911E2-EF1D-4E5D-93A3-2E2875B162F3}"/>
              </a:ext>
            </a:extLst>
          </p:cNvPr>
          <p:cNvSpPr/>
          <p:nvPr/>
        </p:nvSpPr>
        <p:spPr>
          <a:xfrm>
            <a:off x="921003" y="2693773"/>
            <a:ext cx="4404759" cy="420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39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A2EA20F-7F9D-4AC1-C342-D4DE6A415D29}"/>
              </a:ext>
            </a:extLst>
          </p:cNvPr>
          <p:cNvSpPr/>
          <p:nvPr/>
        </p:nvSpPr>
        <p:spPr>
          <a:xfrm>
            <a:off x="459642" y="1016941"/>
            <a:ext cx="5539714" cy="5022934"/>
          </a:xfrm>
          <a:custGeom>
            <a:avLst/>
            <a:gdLst>
              <a:gd name="connsiteX0" fmla="*/ 0 w 6500585"/>
              <a:gd name="connsiteY0" fmla="*/ 0 h 5316306"/>
              <a:gd name="connsiteX1" fmla="*/ 6500585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500585"/>
              <a:gd name="connsiteY0" fmla="*/ 0 h 5316306"/>
              <a:gd name="connsiteX1" fmla="*/ 6491060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491060"/>
              <a:gd name="connsiteY0" fmla="*/ 0 h 5354406"/>
              <a:gd name="connsiteX1" fmla="*/ 6491060 w 6491060"/>
              <a:gd name="connsiteY1" fmla="*/ 0 h 5354406"/>
              <a:gd name="connsiteX2" fmla="*/ 5624285 w 6491060"/>
              <a:gd name="connsiteY2" fmla="*/ 5354406 h 5354406"/>
              <a:gd name="connsiteX3" fmla="*/ 0 w 6491060"/>
              <a:gd name="connsiteY3" fmla="*/ 5316306 h 5354406"/>
              <a:gd name="connsiteX4" fmla="*/ 0 w 6491060"/>
              <a:gd name="connsiteY4" fmla="*/ 0 h 5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060" h="5354406">
                <a:moveTo>
                  <a:pt x="0" y="0"/>
                </a:moveTo>
                <a:lnTo>
                  <a:pt x="6491060" y="0"/>
                </a:lnTo>
                <a:lnTo>
                  <a:pt x="5624285" y="5354406"/>
                </a:lnTo>
                <a:lnTo>
                  <a:pt x="0" y="5316306"/>
                </a:lnTo>
                <a:lnTo>
                  <a:pt x="0" y="0"/>
                </a:lnTo>
                <a:close/>
              </a:path>
            </a:pathLst>
          </a:custGeom>
          <a:solidFill>
            <a:srgbClr val="2160AD"/>
          </a:solidFill>
          <a:ln>
            <a:solidFill>
              <a:srgbClr val="229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53FCB09-CB36-4A4A-AB8F-A2F42EFAD5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0542" y="0"/>
            <a:ext cx="1701458" cy="165141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C28D15-07C1-3183-C1A9-1357E09334EA}"/>
              </a:ext>
            </a:extLst>
          </p:cNvPr>
          <p:cNvSpPr txBox="1"/>
          <p:nvPr/>
        </p:nvSpPr>
        <p:spPr>
          <a:xfrm>
            <a:off x="945717" y="1700222"/>
            <a:ext cx="41195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Interoperabilità dei sistemi: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Creare un’architettura congiunta e interconnessione tra sistemi IT sanità.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Sicurezza dei dati: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Validazione delle soluzioni rispetto a standard tecnici ben definiti.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Gestione della normativa sulla privacy per semplificare i processi di trattamento dati per attività di ricerca scientifica.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Inclusione digitale (centralità dei servizi al paziente e al professionista sanitario):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Percorsi di formazione per cittadini e professionisti sanitari.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Valutazione dell’adeguatezza, idoneità e adesione al percorso con uso di strumenti di sanità digitale in base al contesto del paziente.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Sostenibilità finanziaria: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itchFamily="2" charset="0"/>
              </a:rPr>
              <a:t>Coordinamento a livello nazionale di tutti gli Enti/Istituzioni pubblici e privati.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0E2BBDED-2915-CC7E-8E17-3017BBAB44C8}"/>
              </a:ext>
            </a:extLst>
          </p:cNvPr>
          <p:cNvSpPr/>
          <p:nvPr/>
        </p:nvSpPr>
        <p:spPr>
          <a:xfrm rot="10800000">
            <a:off x="5801557" y="1016938"/>
            <a:ext cx="5539714" cy="5022934"/>
          </a:xfrm>
          <a:custGeom>
            <a:avLst/>
            <a:gdLst>
              <a:gd name="connsiteX0" fmla="*/ 0 w 6500585"/>
              <a:gd name="connsiteY0" fmla="*/ 0 h 5316306"/>
              <a:gd name="connsiteX1" fmla="*/ 6500585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500585"/>
              <a:gd name="connsiteY0" fmla="*/ 0 h 5316306"/>
              <a:gd name="connsiteX1" fmla="*/ 6491060 w 6500585"/>
              <a:gd name="connsiteY1" fmla="*/ 0 h 5316306"/>
              <a:gd name="connsiteX2" fmla="*/ 6500585 w 6500585"/>
              <a:gd name="connsiteY2" fmla="*/ 5316306 h 5316306"/>
              <a:gd name="connsiteX3" fmla="*/ 0 w 6500585"/>
              <a:gd name="connsiteY3" fmla="*/ 5316306 h 5316306"/>
              <a:gd name="connsiteX4" fmla="*/ 0 w 6500585"/>
              <a:gd name="connsiteY4" fmla="*/ 0 h 5316306"/>
              <a:gd name="connsiteX0" fmla="*/ 0 w 6491060"/>
              <a:gd name="connsiteY0" fmla="*/ 0 h 5354406"/>
              <a:gd name="connsiteX1" fmla="*/ 6491060 w 6491060"/>
              <a:gd name="connsiteY1" fmla="*/ 0 h 5354406"/>
              <a:gd name="connsiteX2" fmla="*/ 5624285 w 6491060"/>
              <a:gd name="connsiteY2" fmla="*/ 5354406 h 5354406"/>
              <a:gd name="connsiteX3" fmla="*/ 0 w 6491060"/>
              <a:gd name="connsiteY3" fmla="*/ 5316306 h 5354406"/>
              <a:gd name="connsiteX4" fmla="*/ 0 w 6491060"/>
              <a:gd name="connsiteY4" fmla="*/ 0 h 535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060" h="5354406">
                <a:moveTo>
                  <a:pt x="0" y="0"/>
                </a:moveTo>
                <a:lnTo>
                  <a:pt x="6491060" y="0"/>
                </a:lnTo>
                <a:lnTo>
                  <a:pt x="5624285" y="5354406"/>
                </a:lnTo>
                <a:lnTo>
                  <a:pt x="0" y="5316306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6311AA-0482-8A37-E2A9-5F1593F0515B}"/>
              </a:ext>
            </a:extLst>
          </p:cNvPr>
          <p:cNvSpPr txBox="1"/>
          <p:nvPr/>
        </p:nvSpPr>
        <p:spPr>
          <a:xfrm>
            <a:off x="232679" y="198187"/>
            <a:ext cx="10568671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400" b="1" dirty="0">
                <a:solidFill>
                  <a:srgbClr val="00498B"/>
                </a:solidFill>
                <a:latin typeface="Raleway" pitchFamily="2" charset="0"/>
              </a:rPr>
              <a:t>Conclusione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Sfide e opportunità della sanità digitale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53DF8-A60E-E42A-6385-56FA9137DD7E}"/>
              </a:ext>
            </a:extLst>
          </p:cNvPr>
          <p:cNvSpPr txBox="1"/>
          <p:nvPr/>
        </p:nvSpPr>
        <p:spPr>
          <a:xfrm>
            <a:off x="6833937" y="2090172"/>
            <a:ext cx="3903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Raleway" pitchFamily="2" charset="0"/>
              </a:rPr>
              <a:t>Innovazione tecnologica: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Incremento di accessibilità e quindi equità di trattamento.</a:t>
            </a:r>
          </a:p>
          <a:p>
            <a:pPr algn="just"/>
            <a:endParaRPr lang="it-IT" sz="1200" dirty="0">
              <a:latin typeface="Raleway" pitchFamily="2" charset="0"/>
            </a:endParaRPr>
          </a:p>
          <a:p>
            <a:pPr algn="just"/>
            <a:r>
              <a:rPr lang="it-IT" sz="1200" dirty="0">
                <a:latin typeface="Raleway" pitchFamily="2" charset="0"/>
              </a:rPr>
              <a:t>Integrazione con ecosistema della sanità digitale: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Potenziamento e adattamento dei percorsi per facilitare l'assistenza comunitaria.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Integrazione con sistemi già attivi.</a:t>
            </a:r>
          </a:p>
          <a:p>
            <a:pPr algn="just"/>
            <a:endParaRPr lang="it-IT" sz="1200" dirty="0">
              <a:latin typeface="Raleway" pitchFamily="2" charset="0"/>
            </a:endParaRPr>
          </a:p>
          <a:p>
            <a:pPr algn="just"/>
            <a:r>
              <a:rPr lang="it-IT" sz="1200" dirty="0">
                <a:latin typeface="Raleway" pitchFamily="2" charset="0"/>
              </a:rPr>
              <a:t>Personalizzazione dei trattamenti: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Paziente: valutazione dell’adeguatezza, idoneità e adesione al percorso in base al contesto.</a:t>
            </a:r>
          </a:p>
          <a:p>
            <a:pPr algn="just"/>
            <a:endParaRPr lang="it-IT" sz="1200" dirty="0">
              <a:latin typeface="Raleway" pitchFamily="2" charset="0"/>
            </a:endParaRPr>
          </a:p>
          <a:p>
            <a:pPr algn="just"/>
            <a:r>
              <a:rPr lang="it-IT" sz="1200" dirty="0">
                <a:latin typeface="Raleway" pitchFamily="2" charset="0"/>
              </a:rPr>
              <a:t>Collaborazione internazionale: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 pitchFamily="2" charset="0"/>
              </a:rPr>
              <a:t>Dati: disponibilità tempestiva, specifici e dettagliati, collegabili.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BF0F913-D8B0-1B12-9690-BBD4BD18B968}"/>
              </a:ext>
            </a:extLst>
          </p:cNvPr>
          <p:cNvSpPr/>
          <p:nvPr/>
        </p:nvSpPr>
        <p:spPr>
          <a:xfrm>
            <a:off x="998502" y="1043286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Sfide</a:t>
            </a:r>
            <a:endParaRPr lang="it-IT" sz="1400" b="1" dirty="0">
              <a:solidFill>
                <a:srgbClr val="00498B"/>
              </a:solidFill>
              <a:latin typeface="Raleway" pitchFamily="2" charset="0"/>
              <a:cs typeface="Calibri" panose="020F0502020204030204" pitchFamily="34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F1679D7-813C-6C59-EB1F-CD8EE840C0BD}"/>
              </a:ext>
            </a:extLst>
          </p:cNvPr>
          <p:cNvSpPr/>
          <p:nvPr/>
        </p:nvSpPr>
        <p:spPr>
          <a:xfrm>
            <a:off x="7078950" y="1043286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Opportunità</a:t>
            </a:r>
            <a:endParaRPr lang="it-IT" sz="1400" b="1" dirty="0">
              <a:solidFill>
                <a:srgbClr val="00498B"/>
              </a:solidFill>
              <a:latin typeface="Raleway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F415F-5BD3-0091-A041-A1D3845E8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0" y="6319992"/>
            <a:ext cx="596239" cy="5962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E5AFFF1-E47C-348C-3A57-A4877162A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470622" y="6415236"/>
            <a:ext cx="1872208" cy="398342"/>
          </a:xfrm>
          <a:prstGeom prst="rect">
            <a:avLst/>
          </a:prstGeom>
        </p:spPr>
      </p:pic>
      <p:pic>
        <p:nvPicPr>
          <p:cNvPr id="12" name="immagini2">
            <a:extLst>
              <a:ext uri="{FF2B5EF4-FFF2-40B4-BE49-F238E27FC236}">
                <a16:creationId xmlns:a16="http://schemas.microsoft.com/office/drawing/2014/main" id="{314C0B37-D75A-B6A4-3F11-5FE67B0EBC8E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20246" y="6376462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3" name="immagini3">
            <a:extLst>
              <a:ext uri="{FF2B5EF4-FFF2-40B4-BE49-F238E27FC236}">
                <a16:creationId xmlns:a16="http://schemas.microsoft.com/office/drawing/2014/main" id="{9A15CD34-931B-A97C-C846-1E083B9DB664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 r="39914"/>
          <a:stretch>
            <a:fillRect/>
          </a:stretch>
        </p:blipFill>
        <p:spPr>
          <a:xfrm>
            <a:off x="628959" y="6383251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84520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C0684109F8B5499A83228732422334" ma:contentTypeVersion="16" ma:contentTypeDescription="Creare un nuovo documento." ma:contentTypeScope="" ma:versionID="ab84fe6b6858789d17cb036a908f5268">
  <xsd:schema xmlns:xsd="http://www.w3.org/2001/XMLSchema" xmlns:xs="http://www.w3.org/2001/XMLSchema" xmlns:p="http://schemas.microsoft.com/office/2006/metadata/properties" xmlns:ns2="4c0decd2-9946-43e5-9534-ca68477a65c3" xmlns:ns3="cf3e666c-4a8d-4e40-8cef-c7f4154f80b5" targetNamespace="http://schemas.microsoft.com/office/2006/metadata/properties" ma:root="true" ma:fieldsID="9706cbe08de0c956b93f016662879409" ns2:_="" ns3:_="">
    <xsd:import namespace="4c0decd2-9946-43e5-9534-ca68477a65c3"/>
    <xsd:import namespace="cf3e666c-4a8d-4e40-8cef-c7f4154f80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ecd2-9946-43e5-9534-ca68477a6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58bd008a-b250-495c-9f14-cd5602b2fe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e666c-4a8d-4e40-8cef-c7f4154f80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18acb45-85df-4697-a769-ffc1c5c2af1c}" ma:internalName="TaxCatchAll" ma:showField="CatchAllData" ma:web="cf3e666c-4a8d-4e40-8cef-c7f4154f80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0decd2-9946-43e5-9534-ca68477a65c3">
      <Terms xmlns="http://schemas.microsoft.com/office/infopath/2007/PartnerControls"/>
    </lcf76f155ced4ddcb4097134ff3c332f>
    <TaxCatchAll xmlns="cf3e666c-4a8d-4e40-8cef-c7f4154f80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A3D4E-49CE-489E-AF82-A4D5E06E0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decd2-9946-43e5-9534-ca68477a65c3"/>
    <ds:schemaRef ds:uri="cf3e666c-4a8d-4e40-8cef-c7f4154f8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383602-496F-47FF-8C71-3D092BFE4FDF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e781ec02-a17a-4809-9bc2-a26b6ff0888e"/>
    <ds:schemaRef ds:uri="http://www.w3.org/XML/1998/namespace"/>
    <ds:schemaRef ds:uri="http://purl.org/dc/dcmitype/"/>
    <ds:schemaRef ds:uri="4c0decd2-9946-43e5-9534-ca68477a65c3"/>
    <ds:schemaRef ds:uri="cf3e666c-4a8d-4e40-8cef-c7f4154f80b5"/>
  </ds:schemaRefs>
</ds:datastoreItem>
</file>

<file path=customXml/itemProps3.xml><?xml version="1.0" encoding="utf-8"?>
<ds:datastoreItem xmlns:ds="http://schemas.openxmlformats.org/officeDocument/2006/customXml" ds:itemID="{95A47911-73D4-4EFF-8111-17D2883F6C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1132</Words>
  <Application>Microsoft Office PowerPoint</Application>
  <PresentationFormat>Widescreen</PresentationFormat>
  <Paragraphs>186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Font di sistema regolare</vt:lpstr>
      <vt:lpstr>Oswald</vt:lpstr>
      <vt:lpstr>Raleway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Morra Luigi</dc:creator>
  <cp:lastModifiedBy>Carini Elettra</cp:lastModifiedBy>
  <cp:revision>55</cp:revision>
  <cp:lastPrinted>2023-09-13T07:03:09Z</cp:lastPrinted>
  <dcterms:created xsi:type="dcterms:W3CDTF">2023-09-11T07:16:51Z</dcterms:created>
  <dcterms:modified xsi:type="dcterms:W3CDTF">2024-05-13T13:36:59Z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0x01010081C0684109F8B5499A83228732422334</vt:lpwstr>
  </property>
</Properties>
</file>