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9" r:id="rId3"/>
    <p:sldId id="273" r:id="rId4"/>
    <p:sldId id="275" r:id="rId5"/>
    <p:sldId id="276" r:id="rId6"/>
    <p:sldId id="281" r:id="rId7"/>
    <p:sldId id="278" r:id="rId8"/>
    <p:sldId id="282" r:id="rId9"/>
    <p:sldId id="277" r:id="rId10"/>
    <p:sldId id="283" r:id="rId11"/>
    <p:sldId id="274" r:id="rId12"/>
    <p:sldId id="262" r:id="rId13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37D"/>
    <a:srgbClr val="06347A"/>
    <a:srgbClr val="3681C5"/>
    <a:srgbClr val="053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3" autoAdjust="0"/>
    <p:restoredTop sz="94718" autoAdjust="0"/>
  </p:normalViewPr>
  <p:slideViewPr>
    <p:cSldViewPr snapToGrid="0" snapToObjects="1">
      <p:cViewPr varScale="1">
        <p:scale>
          <a:sx n="146" d="100"/>
          <a:sy n="146" d="100"/>
        </p:scale>
        <p:origin x="176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8319-0ACF-734C-8747-A7E411323EAC}" type="datetimeFigureOut">
              <a:rPr lang="en-IT" smtClean="0"/>
              <a:t>16/05/24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1E420-581D-E042-A843-1E24949084D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7705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pc="-100">
                <a:solidFill>
                  <a:srgbClr val="02237D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0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35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>
                <a:solidFill>
                  <a:srgbClr val="02237D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76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 spc="-1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77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27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69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78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29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 spc="-1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35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2D424-31F2-AA44-860D-78013591D34E}" type="datetimeFigureOut">
              <a:rPr lang="it-IT" smtClean="0"/>
              <a:t>16/05/24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94A251-5402-7A4C-A7C7-303C6F6CC6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20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PT2019Mastro_interna C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" y="0"/>
            <a:ext cx="9144000" cy="51435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0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27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0" kern="1200">
          <a:solidFill>
            <a:srgbClr val="02237D"/>
          </a:solidFill>
          <a:latin typeface="Futura Medium BT"/>
          <a:ea typeface="+mj-ea"/>
          <a:cs typeface="Futura Medium B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Futura Book"/>
          <a:ea typeface="+mn-ea"/>
          <a:cs typeface="Futura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Futura Book"/>
          <a:ea typeface="+mn-ea"/>
          <a:cs typeface="Futura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95959"/>
          </a:solidFill>
          <a:latin typeface="Futura Book"/>
          <a:ea typeface="+mn-ea"/>
          <a:cs typeface="Futura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95959"/>
          </a:solidFill>
          <a:latin typeface="Futura Book"/>
          <a:ea typeface="+mn-ea"/>
          <a:cs typeface="Futura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95959"/>
          </a:solidFill>
          <a:latin typeface="Futura Book"/>
          <a:ea typeface="+mn-ea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PT2019Mastro_titolo 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6347A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Futura Book"/>
          <a:ea typeface="+mn-ea"/>
          <a:cs typeface="Futura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Futura Book"/>
          <a:ea typeface="+mn-ea"/>
          <a:cs typeface="Futura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95959"/>
          </a:solidFill>
          <a:latin typeface="Futura Book"/>
          <a:ea typeface="+mn-ea"/>
          <a:cs typeface="Futura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95959"/>
          </a:solidFill>
          <a:latin typeface="Futura Book"/>
          <a:ea typeface="+mn-ea"/>
          <a:cs typeface="Futura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95959"/>
          </a:solidFill>
          <a:latin typeface="Futura Book"/>
          <a:ea typeface="+mn-ea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5818CF-C45E-3EE4-579E-671E5EC26681}"/>
              </a:ext>
            </a:extLst>
          </p:cNvPr>
          <p:cNvSpPr/>
          <p:nvPr/>
        </p:nvSpPr>
        <p:spPr>
          <a:xfrm>
            <a:off x="102974" y="3196047"/>
            <a:ext cx="89545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all" dirty="0">
                <a:solidFill>
                  <a:srgbClr val="02237D"/>
                </a:solidFill>
                <a:latin typeface="L Futura Light"/>
              </a:rPr>
              <a:t>L’IMPATTO DELL’INTELLIGENZA ARTIFICIALE NEL SSN </a:t>
            </a:r>
          </a:p>
          <a:p>
            <a:pPr algn="ctr"/>
            <a:r>
              <a:rPr lang="en-GB" sz="2400" b="1" cap="all" dirty="0">
                <a:solidFill>
                  <a:srgbClr val="02237D"/>
                </a:solidFill>
                <a:latin typeface="L Futura Light"/>
              </a:rPr>
              <a:t>L’INNOVAZIONE TRA NUOVI APPROCCI E NUOVI MODELLI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F3E92-6E3A-5D7D-8000-20CF87A388F5}"/>
              </a:ext>
            </a:extLst>
          </p:cNvPr>
          <p:cNvSpPr txBox="1"/>
          <p:nvPr/>
        </p:nvSpPr>
        <p:spPr>
          <a:xfrm>
            <a:off x="4417541" y="2045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8" name="Corpo">
            <a:extLst>
              <a:ext uri="{FF2B5EF4-FFF2-40B4-BE49-F238E27FC236}">
                <a16:creationId xmlns:a16="http://schemas.microsoft.com/office/drawing/2014/main" id="{90D88BED-644A-EC89-C9F8-DFB9B38B50AD}"/>
              </a:ext>
            </a:extLst>
          </p:cNvPr>
          <p:cNvSpPr txBox="1">
            <a:spLocks/>
          </p:cNvSpPr>
          <p:nvPr/>
        </p:nvSpPr>
        <p:spPr>
          <a:xfrm>
            <a:off x="182881" y="4481454"/>
            <a:ext cx="8795656" cy="5847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Font typeface="Arial"/>
              <a:buNone/>
              <a:defRPr sz="2000" b="0" i="0">
                <a:solidFill>
                  <a:srgbClr val="02237D"/>
                </a:solidFill>
                <a:latin typeface="L Futura Light"/>
                <a:cs typeface="Futura Book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 b="0" i="0">
                <a:solidFill>
                  <a:srgbClr val="595959"/>
                </a:solidFill>
                <a:latin typeface="Futura Book"/>
                <a:cs typeface="Futura Book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 b="0" i="0">
                <a:solidFill>
                  <a:srgbClr val="595959"/>
                </a:solidFill>
                <a:latin typeface="Futura Book"/>
                <a:cs typeface="Futura Book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 b="0" i="0">
                <a:solidFill>
                  <a:srgbClr val="595959"/>
                </a:solidFill>
                <a:latin typeface="Futura Book"/>
                <a:cs typeface="Futura Boo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it-IT" sz="1800" i="1" dirty="0">
                <a:solidFill>
                  <a:srgbClr val="02237D"/>
                </a:solidFill>
                <a:latin typeface="L Futura Light"/>
              </a:rPr>
              <a:t>Sandro Girolami</a:t>
            </a:r>
          </a:p>
          <a:p>
            <a:pPr algn="ctr"/>
            <a:r>
              <a:rPr lang="en-GB" sz="1200" i="1" dirty="0"/>
              <a:t>Gruppo </a:t>
            </a:r>
            <a:r>
              <a:rPr lang="en-GB" sz="1200" i="1" dirty="0" err="1"/>
              <a:t>consiliare</a:t>
            </a:r>
            <a:r>
              <a:rPr lang="en-GB" sz="1200" i="1" dirty="0"/>
              <a:t> Home &amp; Digital Care – Confindustria </a:t>
            </a:r>
            <a:r>
              <a:rPr lang="en-GB" sz="1200" i="1" dirty="0" err="1"/>
              <a:t>Dispositivi</a:t>
            </a:r>
            <a:r>
              <a:rPr lang="en-GB" sz="1200" i="1" dirty="0"/>
              <a:t> Medici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380823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 4 p della medicina">
            <a:extLst>
              <a:ext uri="{FF2B5EF4-FFF2-40B4-BE49-F238E27FC236}">
                <a16:creationId xmlns:a16="http://schemas.microsoft.com/office/drawing/2014/main" id="{56142A27-F11D-1AF2-B976-09B79787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4" y="669759"/>
            <a:ext cx="5666102" cy="4023267"/>
          </a:xfrm>
          <a:prstGeom prst="rect">
            <a:avLst/>
          </a:prstGeom>
          <a:noFill/>
          <a:ln w="12700">
            <a:solidFill>
              <a:srgbClr val="0634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24ECA5-2A6A-2C15-CA3A-D44DDB5480BB}"/>
              </a:ext>
            </a:extLst>
          </p:cNvPr>
          <p:cNvSpPr txBox="1"/>
          <p:nvPr/>
        </p:nvSpPr>
        <p:spPr>
          <a:xfrm>
            <a:off x="-6551" y="54029"/>
            <a:ext cx="91505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cap="all" dirty="0">
                <a:solidFill>
                  <a:srgbClr val="02237D"/>
                </a:solidFill>
                <a:latin typeface="L Futura Light"/>
              </a:rPr>
              <a:t>IA strumento sostenibile 4p medicine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1C0BD-3873-9D38-403A-352B0345EB96}"/>
              </a:ext>
            </a:extLst>
          </p:cNvPr>
          <p:cNvSpPr txBox="1"/>
          <p:nvPr/>
        </p:nvSpPr>
        <p:spPr>
          <a:xfrm>
            <a:off x="5950906" y="1243856"/>
            <a:ext cx="285750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800" b="1" dirty="0">
                <a:solidFill>
                  <a:srgbClr val="02237D"/>
                </a:solidFill>
                <a:latin typeface="L Futura Light"/>
              </a:rPr>
              <a:t>Preventiva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800" b="1" dirty="0">
                <a:solidFill>
                  <a:srgbClr val="02237D"/>
                </a:solidFill>
                <a:latin typeface="L Futura Light"/>
              </a:rPr>
              <a:t>Predittiva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800" b="1" dirty="0">
                <a:solidFill>
                  <a:srgbClr val="02237D"/>
                </a:solidFill>
                <a:latin typeface="L Futura Light"/>
              </a:rPr>
              <a:t>Personalizzata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800" b="1" dirty="0">
                <a:solidFill>
                  <a:srgbClr val="02237D"/>
                </a:solidFill>
                <a:latin typeface="L Futura Light"/>
              </a:rPr>
              <a:t>Partecipativa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161560-36F8-28F6-CF79-64BF87372E97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01A4B5-32C1-4A29-21FC-B8430C6A24DF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po">
            <a:extLst>
              <a:ext uri="{FF2B5EF4-FFF2-40B4-BE49-F238E27FC236}">
                <a16:creationId xmlns:a16="http://schemas.microsoft.com/office/drawing/2014/main" id="{80CC3AC6-EE88-58A9-89EE-7CD3B6AD5BEC}"/>
              </a:ext>
            </a:extLst>
          </p:cNvPr>
          <p:cNvSpPr txBox="1">
            <a:spLocks/>
          </p:cNvSpPr>
          <p:nvPr/>
        </p:nvSpPr>
        <p:spPr>
          <a:xfrm>
            <a:off x="167878" y="4356647"/>
            <a:ext cx="2889783" cy="6748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ea typeface="+mn-ea"/>
                <a:cs typeface="Futura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ea typeface="+mn-ea"/>
                <a:cs typeface="Futura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Futura Book"/>
                <a:ea typeface="+mn-ea"/>
                <a:cs typeface="Futura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Futura Book"/>
                <a:ea typeface="+mn-ea"/>
                <a:cs typeface="Futura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Futura Book"/>
                <a:ea typeface="+mn-ea"/>
                <a:cs typeface="Futura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  <a:defRPr sz="2400"/>
            </a:pPr>
            <a:r>
              <a:rPr lang="it-IT" sz="2000" dirty="0">
                <a:solidFill>
                  <a:srgbClr val="02237D"/>
                </a:solidFill>
                <a:latin typeface="+mn-lt"/>
              </a:rPr>
              <a:t>Sandro Girolami</a:t>
            </a:r>
          </a:p>
          <a:p>
            <a:pPr marL="0" indent="0">
              <a:spcBef>
                <a:spcPts val="0"/>
              </a:spcBef>
              <a:buFont typeface="Arial"/>
              <a:buNone/>
              <a:defRPr sz="2400"/>
            </a:pPr>
            <a:r>
              <a:rPr lang="it-IT" sz="1200" dirty="0" err="1">
                <a:solidFill>
                  <a:srgbClr val="02237D"/>
                </a:solidFill>
                <a:latin typeface="+mn-lt"/>
              </a:rPr>
              <a:t>sandro.girolami@meteda.it</a:t>
            </a:r>
            <a:endParaRPr lang="it-IT" sz="1200" dirty="0">
              <a:solidFill>
                <a:srgbClr val="02237D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Arial"/>
              <a:buNone/>
              <a:defRPr sz="2400"/>
            </a:pPr>
            <a:endParaRPr lang="it-IT" sz="2000" dirty="0">
              <a:solidFill>
                <a:srgbClr val="02237D"/>
              </a:solidFill>
              <a:latin typeface="L Futur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383F1-1A35-C37F-7EA8-1371254172B8}"/>
              </a:ext>
            </a:extLst>
          </p:cNvPr>
          <p:cNvSpPr txBox="1"/>
          <p:nvPr/>
        </p:nvSpPr>
        <p:spPr>
          <a:xfrm>
            <a:off x="1211283" y="-237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/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BD3AE650-85F4-18A5-8559-6069DF24DC36}"/>
              </a:ext>
            </a:extLst>
          </p:cNvPr>
          <p:cNvSpPr txBox="1"/>
          <p:nvPr/>
        </p:nvSpPr>
        <p:spPr>
          <a:xfrm>
            <a:off x="2564246" y="1765469"/>
            <a:ext cx="333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B0F0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08118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2D83C372-C436-F730-2A96-A183D70F2444}"/>
              </a:ext>
            </a:extLst>
          </p:cNvPr>
          <p:cNvSpPr txBox="1"/>
          <p:nvPr/>
        </p:nvSpPr>
        <p:spPr>
          <a:xfrm>
            <a:off x="216672" y="47305"/>
            <a:ext cx="86740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cap="all" dirty="0">
                <a:solidFill>
                  <a:srgbClr val="02237D"/>
                </a:solidFill>
                <a:latin typeface="L Futura Light"/>
              </a:rPr>
              <a:t>Intelligenza artificiale come Supporto AL </a:t>
            </a:r>
            <a:r>
              <a:rPr lang="it-IT" sz="3000" b="1" cap="all" dirty="0" err="1">
                <a:solidFill>
                  <a:srgbClr val="02237D"/>
                </a:solidFill>
                <a:latin typeface="L Futura Light"/>
              </a:rPr>
              <a:t>ssn</a:t>
            </a:r>
            <a:endParaRPr lang="it-IT" sz="3000" b="1" cap="all" dirty="0">
              <a:solidFill>
                <a:srgbClr val="02237D"/>
              </a:solidFill>
              <a:latin typeface="L Futur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48CB-3D57-34EC-CCC3-13A7688EBB48}"/>
              </a:ext>
            </a:extLst>
          </p:cNvPr>
          <p:cNvSpPr txBox="1"/>
          <p:nvPr/>
        </p:nvSpPr>
        <p:spPr>
          <a:xfrm>
            <a:off x="216672" y="648106"/>
            <a:ext cx="867401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L’IA 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non ci si riferisce soltanto a offerte di prodotti, ma soprattutto a </a:t>
            </a: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soluzioni organizzative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L'IA non sostituisce il clinico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, ma ne potenzia le capacità, migliorando l'efficacia delle cure e la personalizzazione dei trattamenti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2237D"/>
                </a:solidFill>
                <a:latin typeface="L Futura Light"/>
              </a:rPr>
              <a:t>L’IA in medicina si riferisce all'uso di algoritmi e software avanzati, che devono essere </a:t>
            </a: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certificati come Dispositivi Medici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, a supporto dei clinici nelle decisioni terapeutiche e diagnostiche e nello screening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2237D"/>
                </a:solidFill>
                <a:latin typeface="L Futura Light"/>
              </a:rPr>
              <a:t>Il suo ruolo è quello di agire come uno </a:t>
            </a: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strumento potente nelle mani dei clinici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, non di rimpiazzare l'essenziale contributo umano e il giudizio professionale che sono al centro della pratica medica</a:t>
            </a:r>
            <a:endParaRPr lang="it-IT" sz="2200" b="1" u="sng" dirty="0">
              <a:solidFill>
                <a:srgbClr val="02237D"/>
              </a:solidFill>
              <a:latin typeface="L Futura Light"/>
            </a:endParaRP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19F23626-5B86-34F6-8171-9644D8C8F958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7EFDF2-608A-FE6B-B482-AD24D05E117E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2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2D83C372-C436-F730-2A96-A183D70F2444}"/>
              </a:ext>
            </a:extLst>
          </p:cNvPr>
          <p:cNvSpPr txBox="1"/>
          <p:nvPr/>
        </p:nvSpPr>
        <p:spPr>
          <a:xfrm>
            <a:off x="216672" y="47305"/>
            <a:ext cx="86740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cap="all" dirty="0">
                <a:solidFill>
                  <a:srgbClr val="02237D"/>
                </a:solidFill>
                <a:latin typeface="L Futura Light"/>
              </a:rPr>
              <a:t>Esempi di supporto dell'IA ai clinici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48CB-3D57-34EC-CCC3-13A7688EBB48}"/>
              </a:ext>
            </a:extLst>
          </p:cNvPr>
          <p:cNvSpPr txBox="1"/>
          <p:nvPr/>
        </p:nvSpPr>
        <p:spPr>
          <a:xfrm>
            <a:off x="216672" y="751735"/>
            <a:ext cx="86740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Diagnosi assistita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: l'IA può analizzare rapidamente immagini mediche per identificare segni precoci di malattie che possono sfuggire all'occhio umano. Questo aiuta i medici a diagnosticare più rapidamente e con maggiore precisione, ridurre le liste di attesa e attivare screening sulla popolazione riducendo le risorse necessarie.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Supporto decisionale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: sistemi di IA possono fornire raccomandazioni basate sull'analisi di grandi volumi di dati clinici e letteratura medica, supportando i medici nelle scelte terapeutiche personalizzate per ciascun paziente.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Monitoraggio dei pazienti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: utilizzo di dispositivi indossabili collegati a sistemi di IA per monitorare continuamente i parametri vitali dei pazienti, permettendo suggerimenti tempestivi e avvisi in caso di anomalie.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1D59E1A5-03C8-758A-D658-28CDE635FB42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08DB6E-4701-DC9F-62AA-50D7A0CF456D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2D83C372-C436-F730-2A96-A183D70F2444}"/>
              </a:ext>
            </a:extLst>
          </p:cNvPr>
          <p:cNvSpPr txBox="1"/>
          <p:nvPr/>
        </p:nvSpPr>
        <p:spPr>
          <a:xfrm>
            <a:off x="216672" y="47305"/>
            <a:ext cx="86740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000" b="1" cap="all" dirty="0" err="1">
                <a:solidFill>
                  <a:srgbClr val="02237D"/>
                </a:solidFill>
                <a:latin typeface="L Futura Light"/>
              </a:rPr>
              <a:t>Vantaggi</a:t>
            </a:r>
            <a:r>
              <a:rPr lang="en-GB" sz="3000" b="1" cap="all" dirty="0">
                <a:solidFill>
                  <a:srgbClr val="02237D"/>
                </a:solidFill>
                <a:latin typeface="L Futura Light"/>
              </a:rPr>
              <a:t> del </a:t>
            </a:r>
            <a:r>
              <a:rPr lang="en-GB" sz="3000" b="1" cap="all" dirty="0" err="1">
                <a:solidFill>
                  <a:srgbClr val="02237D"/>
                </a:solidFill>
                <a:latin typeface="L Futura Light"/>
              </a:rPr>
              <a:t>supporto</a:t>
            </a:r>
            <a:r>
              <a:rPr lang="en-GB" sz="3000" b="1" cap="all" dirty="0">
                <a:solidFill>
                  <a:srgbClr val="02237D"/>
                </a:solidFill>
                <a:latin typeface="L Futura Light"/>
              </a:rPr>
              <a:t> IA</a:t>
            </a:r>
            <a:endParaRPr lang="it-IT" sz="3000" b="1" cap="all" dirty="0">
              <a:solidFill>
                <a:srgbClr val="02237D"/>
              </a:solidFill>
              <a:latin typeface="L Futur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48CB-3D57-34EC-CCC3-13A7688EBB48}"/>
              </a:ext>
            </a:extLst>
          </p:cNvPr>
          <p:cNvSpPr txBox="1"/>
          <p:nvPr/>
        </p:nvSpPr>
        <p:spPr>
          <a:xfrm>
            <a:off x="216672" y="700934"/>
            <a:ext cx="8674014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Precisione migliorata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: minimizzazione degli errori umani e aumento dell'accuratezza nelle diagnosi e nei trattamenti.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Efficienza incrementata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: riduzione del carico di lavoro routinario permettendo ai medici di concentrarsi su casi più complessi e decisioni critiche.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Cura personalizzata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: la capacità dell'IA di analizzare dati su vasta scala permette una personalizzazione del trattamento medico che va oltre le capacità umane standard.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Sostenibilità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: l’IA può rendere i servizi dedicati più accessibili ed inclusivi per tutti, agire da fattore di facilitazione per l’accesso e la personalizzazione delle cure, garantendo maggiore efficacia ed efficienza del sistema sanitario, attraverso l’integrazione dei dati clinici rilevanti. 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B4E6A416-BB5F-B71C-56E7-8D9C6B3E0087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8B92B5-C426-1D7D-235A-9B61E7ED4637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2D83C372-C436-F730-2A96-A183D70F2444}"/>
              </a:ext>
            </a:extLst>
          </p:cNvPr>
          <p:cNvSpPr txBox="1"/>
          <p:nvPr/>
        </p:nvSpPr>
        <p:spPr>
          <a:xfrm>
            <a:off x="216672" y="47305"/>
            <a:ext cx="86740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000" b="1" cap="all" dirty="0">
                <a:solidFill>
                  <a:srgbClr val="02237D"/>
                </a:solidFill>
                <a:latin typeface="L Futura Light"/>
              </a:rPr>
              <a:t>SUPPORTO AI PROCESSI DI DIGITALIZZAZIONE</a:t>
            </a:r>
            <a:endParaRPr lang="it-IT" sz="3000" b="1" cap="all" dirty="0">
              <a:solidFill>
                <a:srgbClr val="02237D"/>
              </a:solidFill>
              <a:latin typeface="L Futur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48CB-3D57-34EC-CCC3-13A7688EBB48}"/>
              </a:ext>
            </a:extLst>
          </p:cNvPr>
          <p:cNvSpPr txBox="1"/>
          <p:nvPr/>
        </p:nvSpPr>
        <p:spPr>
          <a:xfrm>
            <a:off x="216672" y="577565"/>
            <a:ext cx="867401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000" dirty="0">
                <a:solidFill>
                  <a:srgbClr val="02237D"/>
                </a:solidFill>
                <a:latin typeface="L Futura Light"/>
              </a:rPr>
              <a:t>Alla base dei processi di digitalizzazione si rende necessaria una raccolta dei dati standardizzata, i cui aspetti fondamentali sono: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2237D"/>
                </a:solidFill>
                <a:latin typeface="L Futura Light"/>
              </a:rPr>
              <a:t>gestione </a:t>
            </a: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Semantica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 delle informazioni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Interoperabilità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 dei sistemi tramite standard internazionali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2237D"/>
                </a:solidFill>
                <a:latin typeface="L Futura Light"/>
              </a:rPr>
              <a:t>il fascicolo sociosanitario elettronico (</a:t>
            </a: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FSSE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) che recepisca i fondamentali della interoperabilità semantica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Utilizzo secondario 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delle informazioni in chiave epidemiologica e di supporto ai processi organizzativi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Governance 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coerente con il Programma strategico nazionale per IA 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2237D"/>
                </a:solidFill>
                <a:latin typeface="L Futura Light"/>
              </a:rPr>
              <a:t>Formazione</a:t>
            </a:r>
            <a:r>
              <a:rPr lang="it-IT" sz="2000" dirty="0">
                <a:solidFill>
                  <a:srgbClr val="02237D"/>
                </a:solidFill>
                <a:latin typeface="L Futura Light"/>
              </a:rPr>
              <a:t> per poter introdurre in modo sicuro i sistemi di IA nella pratica clinica (moduli formativi per il personale medico e le professioni sanitarie) e prevenire la naturale diffidenza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8737F70D-6927-89C3-1BAD-D0FB093758E9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3B7858-E420-BF19-2B7B-183E1F7F8D02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2D83C372-C436-F730-2A96-A183D70F2444}"/>
              </a:ext>
            </a:extLst>
          </p:cNvPr>
          <p:cNvSpPr txBox="1"/>
          <p:nvPr/>
        </p:nvSpPr>
        <p:spPr>
          <a:xfrm>
            <a:off x="216672" y="56014"/>
            <a:ext cx="86740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000" b="1" cap="all" dirty="0">
                <a:solidFill>
                  <a:srgbClr val="02237D"/>
                </a:solidFill>
                <a:latin typeface="L Futura Light"/>
              </a:rPr>
              <a:t>NUOVI APPROCCI E NUOVI MODELLI</a:t>
            </a:r>
            <a:endParaRPr lang="it-IT" sz="3000" b="1" cap="all" dirty="0">
              <a:solidFill>
                <a:srgbClr val="02237D"/>
              </a:solidFill>
              <a:latin typeface="L Futur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48CB-3D57-34EC-CCC3-13A7688EBB48}"/>
              </a:ext>
            </a:extLst>
          </p:cNvPr>
          <p:cNvSpPr txBox="1"/>
          <p:nvPr/>
        </p:nvSpPr>
        <p:spPr>
          <a:xfrm>
            <a:off x="216672" y="909935"/>
            <a:ext cx="854632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02237D"/>
                </a:solidFill>
                <a:latin typeface="L Futura Light"/>
              </a:rPr>
              <a:t>Standard di Cura</a:t>
            </a:r>
            <a:r>
              <a:rPr lang="it-IT" sz="2400" dirty="0">
                <a:solidFill>
                  <a:srgbClr val="02237D"/>
                </a:solidFill>
                <a:latin typeface="L Futura Light"/>
              </a:rPr>
              <a:t>: l'integrazione dell'IA nella pratica medica porta ad una evoluzione degli standard di cura. E’ necessario definire quando un sistema di IA può essere usato.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02237D"/>
                </a:solidFill>
                <a:latin typeface="L Futura Light"/>
              </a:rPr>
              <a:t>Evoluzione dell’assistenza sanitaria</a:t>
            </a:r>
            <a:r>
              <a:rPr lang="it-IT" sz="2400" dirty="0">
                <a:solidFill>
                  <a:srgbClr val="02237D"/>
                </a:solidFill>
                <a:latin typeface="L Futura Light"/>
              </a:rPr>
              <a:t>: l’adozione dei sistemi di IA porta con se significativi cambiamenti sull’assistenza sanitaria e sulle sue modalità di erogazione sia a livello quantitativo che qualitativo.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93DD7DB9-DC26-7466-1BC7-0D25D6C896AA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E21FFD-2F52-505E-1A94-E82188CA5855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2D83C372-C436-F730-2A96-A183D70F2444}"/>
              </a:ext>
            </a:extLst>
          </p:cNvPr>
          <p:cNvSpPr txBox="1"/>
          <p:nvPr/>
        </p:nvSpPr>
        <p:spPr>
          <a:xfrm>
            <a:off x="216672" y="47305"/>
            <a:ext cx="86740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000" b="1" cap="all" dirty="0">
                <a:solidFill>
                  <a:srgbClr val="02237D"/>
                </a:solidFill>
                <a:latin typeface="L Futura Light"/>
              </a:rPr>
              <a:t>NUOVI APPROCCI E NUOVI MODELLI</a:t>
            </a:r>
            <a:endParaRPr lang="it-IT" sz="3000" b="1" cap="all" dirty="0">
              <a:solidFill>
                <a:srgbClr val="02237D"/>
              </a:solidFill>
              <a:latin typeface="L Futur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48CB-3D57-34EC-CCC3-13A7688EBB48}"/>
              </a:ext>
            </a:extLst>
          </p:cNvPr>
          <p:cNvSpPr txBox="1"/>
          <p:nvPr/>
        </p:nvSpPr>
        <p:spPr>
          <a:xfrm>
            <a:off x="216672" y="735769"/>
            <a:ext cx="85463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Nuovi PDTA e revisione dei LEA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: muovere il sistema sanitario verso una gestione integrata dei percorsi di cura e superamento della logica dei silos per ridurre le disuguaglianze territoriali nell’accesso alle prestazioni territoriali; trasferire una parte di attività/servizi svolte all’interno dei presidi ospedalieri verso il territorio.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Nuovi modelli di assistenza ai malati cronici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: la sinergia ospedale e territorio, con una riorganizzazione dell’assistenza ai malati cronici, richiede di sviluppare nuovi modelli, classificabili come remote </a:t>
            </a:r>
            <a:r>
              <a:rPr lang="it-IT" sz="2200" dirty="0" err="1">
                <a:solidFill>
                  <a:srgbClr val="02237D"/>
                </a:solidFill>
                <a:latin typeface="L Futura Light"/>
              </a:rPr>
              <a:t>chronic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 care, di cui la telemedicina è un fattore abilitante.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86209ADF-C418-7EEC-BFD9-796E720220EA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EEBE65-4F57-F751-5813-33954E4E398C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2D83C372-C436-F730-2A96-A183D70F2444}"/>
              </a:ext>
            </a:extLst>
          </p:cNvPr>
          <p:cNvSpPr txBox="1"/>
          <p:nvPr/>
        </p:nvSpPr>
        <p:spPr>
          <a:xfrm>
            <a:off x="216672" y="17017"/>
            <a:ext cx="86740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cap="all" dirty="0">
                <a:solidFill>
                  <a:srgbClr val="02237D"/>
                </a:solidFill>
                <a:latin typeface="L Futura Light"/>
              </a:rPr>
              <a:t>IA e le questioni medico - legali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48CB-3D57-34EC-CCC3-13A7688EBB48}"/>
              </a:ext>
            </a:extLst>
          </p:cNvPr>
          <p:cNvSpPr txBox="1"/>
          <p:nvPr/>
        </p:nvSpPr>
        <p:spPr>
          <a:xfrm>
            <a:off x="216672" y="674808"/>
            <a:ext cx="854632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Responsabilità </a:t>
            </a:r>
            <a:r>
              <a:rPr lang="it-IT" sz="2200" b="1">
                <a:solidFill>
                  <a:srgbClr val="02237D"/>
                </a:solidFill>
                <a:latin typeface="L Futura Light"/>
              </a:rPr>
              <a:t>e accountability</a:t>
            </a:r>
            <a:r>
              <a:rPr lang="it-IT" sz="2200">
                <a:solidFill>
                  <a:srgbClr val="02237D"/>
                </a:solidFill>
                <a:latin typeface="L Futura Light"/>
              </a:rPr>
              <a:t>: 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uno dei problemi più complessi è determinare chi sia responsabile quando un sistema di IA commette errori. L'integrazione dell'IA pone la questione di come attribuire la responsabilità – sia essa del medico, dell'ospedale o del produttore del software.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02237D"/>
                </a:solidFill>
                <a:latin typeface="L Futura Light"/>
              </a:rPr>
              <a:t>Privacy e Sicurezza dei Dati</a:t>
            </a:r>
            <a:r>
              <a:rPr lang="it-IT" sz="2200" dirty="0">
                <a:solidFill>
                  <a:srgbClr val="02237D"/>
                </a:solidFill>
                <a:latin typeface="L Futura Light"/>
              </a:rPr>
              <a:t>: i sistemi di IA spesso richiedono l'accesso a grandi quantità di dati sanitari per funzionare efficacemente. Questo pone questioni significative relative alla protezione dei dati personali dei pazienti, inclusi il rispetto della normativa sulla privacy e la sicurezza dei dati contro gli accessi non autorizzati.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91CD8846-1BDD-042E-B12F-FC50BC82AB16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091D3B-C635-73E4-50B6-57CC09F76E98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2D83C372-C436-F730-2A96-A183D70F2444}"/>
              </a:ext>
            </a:extLst>
          </p:cNvPr>
          <p:cNvSpPr txBox="1"/>
          <p:nvPr/>
        </p:nvSpPr>
        <p:spPr>
          <a:xfrm>
            <a:off x="216672" y="17017"/>
            <a:ext cx="86740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cap="all" dirty="0">
                <a:solidFill>
                  <a:srgbClr val="02237D"/>
                </a:solidFill>
                <a:latin typeface="L Futura Light"/>
              </a:rPr>
              <a:t>Conclusioni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48CB-3D57-34EC-CCC3-13A7688EBB48}"/>
              </a:ext>
            </a:extLst>
          </p:cNvPr>
          <p:cNvSpPr txBox="1"/>
          <p:nvPr/>
        </p:nvSpPr>
        <p:spPr>
          <a:xfrm>
            <a:off x="216672" y="648681"/>
            <a:ext cx="85463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02237D"/>
                </a:solidFill>
                <a:latin typeface="L Futura Light"/>
              </a:rPr>
              <a:t>L’impatto dell’Intelligenza artificiale nel SSN è e rimarrà molto limitato finché non sarà opportunamente regolamentato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02237D"/>
                </a:solidFill>
                <a:latin typeface="L Futura Light"/>
              </a:rPr>
              <a:t>Non si può lasciare la decisione finale in mano al medico se usare o non usare l'intelligenza artificiale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02237D"/>
                </a:solidFill>
                <a:latin typeface="L Futura Light"/>
              </a:rPr>
              <a:t>Il Sistema Sanitario Nazionale deve decidere se e come possa essere usato (analisi costi-benefici)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00" b="1" dirty="0">
                <a:solidFill>
                  <a:srgbClr val="02237D"/>
                </a:solidFill>
                <a:latin typeface="L Futura Light"/>
              </a:rPr>
              <a:t>Occorre fare cultura e formazione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400" b="1" dirty="0">
                <a:solidFill>
                  <a:srgbClr val="02237D"/>
                </a:solidFill>
                <a:latin typeface="L Futura Light"/>
              </a:rPr>
              <a:t>Per creare un mercato che permetta all’industria di investire sui sistemi di 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C0AFC8-B6F2-6E49-B0DA-9BD9BD55440C}"/>
              </a:ext>
            </a:extLst>
          </p:cNvPr>
          <p:cNvSpPr txBox="1"/>
          <p:nvPr/>
        </p:nvSpPr>
        <p:spPr>
          <a:xfrm>
            <a:off x="1266810" y="4866501"/>
            <a:ext cx="35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all" dirty="0">
                <a:solidFill>
                  <a:srgbClr val="02237D"/>
                </a:solidFill>
                <a:latin typeface="L Futura Light"/>
                <a:cs typeface="L Futura Light"/>
              </a:rPr>
              <a:t>L’INTELLIGENZA ARTIFICIALE NEL SSN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C32FD2-BD74-6E7E-D74A-65A78F23B32C}"/>
              </a:ext>
            </a:extLst>
          </p:cNvPr>
          <p:cNvCxnSpPr>
            <a:cxnSpLocks/>
          </p:cNvCxnSpPr>
          <p:nvPr/>
        </p:nvCxnSpPr>
        <p:spPr>
          <a:xfrm>
            <a:off x="-6551" y="5017813"/>
            <a:ext cx="130412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860</Words>
  <Application>Microsoft Macintosh PowerPoint</Application>
  <PresentationFormat>On-screen Show (16:9)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Futura Book</vt:lpstr>
      <vt:lpstr>Futura Medium BT</vt:lpstr>
      <vt:lpstr>H Futura Heavy</vt:lpstr>
      <vt:lpstr>L Futura Light</vt:lpstr>
      <vt:lpstr>Wingdings</vt:lpstr>
      <vt:lpstr>Tema di Office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Jelena Multimedia Factory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Jelena Multimedia</dc:creator>
  <cp:lastModifiedBy>Sandro Girolami</cp:lastModifiedBy>
  <cp:revision>49</cp:revision>
  <dcterms:created xsi:type="dcterms:W3CDTF">2019-03-19T13:10:09Z</dcterms:created>
  <dcterms:modified xsi:type="dcterms:W3CDTF">2024-05-16T09:27:30Z</dcterms:modified>
</cp:coreProperties>
</file>