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34" r:id="rId1"/>
  </p:sldMasterIdLst>
  <p:notesMasterIdLst>
    <p:notesMasterId r:id="rId9"/>
  </p:notesMasterIdLst>
  <p:handoutMasterIdLst>
    <p:handoutMasterId r:id="rId10"/>
  </p:handoutMasterIdLst>
  <p:sldIdLst>
    <p:sldId id="604" r:id="rId2"/>
    <p:sldId id="662" r:id="rId3"/>
    <p:sldId id="667" r:id="rId4"/>
    <p:sldId id="669" r:id="rId5"/>
    <p:sldId id="668" r:id="rId6"/>
    <p:sldId id="665" r:id="rId7"/>
    <p:sldId id="571" r:id="rId8"/>
  </p:sldIdLst>
  <p:sldSz cx="18288000" cy="13716000"/>
  <p:notesSz cx="6858000" cy="9144000"/>
  <p:embeddedFontLst>
    <p:embeddedFont>
      <p:font typeface="Lato Semibold" panose="020F0502020204030204" pitchFamily="34" charset="0"/>
      <p:regular r:id="rId11"/>
      <p:bold r:id="rId12"/>
      <p:italic r:id="rId13"/>
      <p:boldItalic r:id="rId14"/>
    </p:embeddedFont>
    <p:embeddedFont>
      <p:font typeface="Roboto Condensed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00"/>
    <a:srgbClr val="339966"/>
    <a:srgbClr val="DCC5ED"/>
    <a:srgbClr val="928EDA"/>
    <a:srgbClr val="0168B4"/>
    <a:srgbClr val="0B8402"/>
    <a:srgbClr val="6762CC"/>
    <a:srgbClr val="F2F2F5"/>
    <a:srgbClr val="817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 autoAdjust="0"/>
    <p:restoredTop sz="84218" autoAdjust="0"/>
  </p:normalViewPr>
  <p:slideViewPr>
    <p:cSldViewPr>
      <p:cViewPr varScale="1">
        <p:scale>
          <a:sx n="53" d="100"/>
          <a:sy n="53" d="100"/>
        </p:scale>
        <p:origin x="904" y="192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6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65C84A1-AEC9-618D-8628-EFFF6B3416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Intelligenza Artificiale ed Ecosistema Umano. Quali Scenari per la Sanità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A5C59E2-408A-5FE3-4DA4-319C618214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A7919-49E0-F64E-94ED-0218CCEAA654}" type="datetimeFigureOut">
              <a:rPr lang="it-IT" smtClean="0"/>
              <a:t>10/05/24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06429A-208F-720F-5CB4-69A80AA5D3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0AC5BB-0B4C-8F22-6EA0-50C127B7CE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4AB26-81FF-4F4F-B689-9675DBCAB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81233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Intelligenza Artificiale ed Ecosistema Umano. Quali Scenari per la Sanità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10.05.24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‹N›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Intelligenza Artificiale ed Ecosistema Umano. Quali Scenari per la Sanità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46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28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50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6858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3200400"/>
            <a:ext cx="18288000" cy="73152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858000"/>
            <a:ext cx="18288000" cy="6858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6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6" r:id="rId2"/>
    <p:sldLayoutId id="2147483663" r:id="rId3"/>
    <p:sldLayoutId id="2147483693" r:id="rId4"/>
    <p:sldLayoutId id="2147483680" r:id="rId5"/>
    <p:sldLayoutId id="2147483697" r:id="rId6"/>
    <p:sldLayoutId id="2147483698" r:id="rId7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dig.com/2019/08/automatizando-decisiones-medicas-con-inteligencia-artificia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alance-png/download/4538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drigobrito.bmd.br/gestao-e-lideranca/a-linha-tenue-da-consultoria.html/attachment/porta-abert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4DA8EA-CAD1-4334-BDD8-2ACF5CE6D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DECEC5FE-D6CE-4EDB-893F-226CF95AB8BD}"/>
              </a:ext>
            </a:extLst>
          </p:cNvPr>
          <p:cNvSpPr txBox="1"/>
          <p:nvPr/>
        </p:nvSpPr>
        <p:spPr>
          <a:xfrm>
            <a:off x="2444409" y="4191000"/>
            <a:ext cx="13399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L’impatto</a:t>
            </a:r>
            <a:r>
              <a:rPr lang="en-US" sz="7200" b="1" dirty="0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 </a:t>
            </a:r>
            <a:r>
              <a:rPr lang="en-US" sz="7200" b="1" dirty="0" err="1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dell’Intelligenza</a:t>
            </a:r>
            <a:r>
              <a:rPr lang="en-US" sz="7200" b="1" dirty="0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 </a:t>
            </a:r>
            <a:r>
              <a:rPr lang="en-US" sz="7200" b="1" dirty="0" err="1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Artificiale</a:t>
            </a:r>
            <a:r>
              <a:rPr lang="en-US" sz="7200" b="1" dirty="0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 </a:t>
            </a:r>
            <a:r>
              <a:rPr lang="en-US" sz="7200" b="1" dirty="0" err="1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nel</a:t>
            </a:r>
            <a:r>
              <a:rPr lang="en-US" sz="7200" b="1" dirty="0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 SSN.</a:t>
            </a:r>
          </a:p>
          <a:p>
            <a:pPr algn="ctr"/>
            <a:r>
              <a:rPr lang="en-US" sz="7200" b="1" dirty="0" err="1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L’innovazione</a:t>
            </a:r>
            <a:r>
              <a:rPr lang="en-US" sz="7200" b="1" dirty="0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 </a:t>
            </a:r>
            <a:r>
              <a:rPr lang="en-US" sz="7200" b="1" dirty="0" err="1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tra</a:t>
            </a:r>
            <a:r>
              <a:rPr lang="en-US" sz="7200" b="1" dirty="0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 </a:t>
            </a:r>
            <a:r>
              <a:rPr lang="en-US" sz="7200" b="1" dirty="0" err="1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nuovi</a:t>
            </a:r>
            <a:r>
              <a:rPr lang="en-US" sz="7200" b="1" dirty="0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 </a:t>
            </a:r>
            <a:r>
              <a:rPr lang="en-US" sz="7200" b="1" dirty="0" err="1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approcci</a:t>
            </a:r>
            <a:r>
              <a:rPr lang="en-US" sz="7200" b="1" dirty="0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 e </a:t>
            </a:r>
            <a:r>
              <a:rPr lang="en-US" sz="7200" b="1" dirty="0" err="1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nuovi</a:t>
            </a:r>
            <a:r>
              <a:rPr lang="en-US" sz="7200" b="1" dirty="0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 </a:t>
            </a:r>
            <a:r>
              <a:rPr lang="en-US" sz="7200" b="1" dirty="0" err="1">
                <a:solidFill>
                  <a:schemeClr val="accent1"/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modelli</a:t>
            </a:r>
            <a:endParaRPr lang="en-US" sz="7200" b="1" dirty="0">
              <a:solidFill>
                <a:schemeClr val="accent1"/>
              </a:solidFill>
              <a:ea typeface="Roboto Condensed" panose="02000000000000000000" pitchFamily="2" charset="0"/>
              <a:cs typeface="Lato Semibold" panose="020F0502020204030203" pitchFamily="34" charset="0"/>
            </a:endParaRPr>
          </a:p>
        </p:txBody>
      </p:sp>
      <p:sp>
        <p:nvSpPr>
          <p:cNvPr id="10" name="Rettangolo 12">
            <a:extLst>
              <a:ext uri="{FF2B5EF4-FFF2-40B4-BE49-F238E27FC236}">
                <a16:creationId xmlns:a16="http://schemas.microsoft.com/office/drawing/2014/main" id="{B78F6F88-3B9C-453F-98C8-52979539BF5A}"/>
              </a:ext>
            </a:extLst>
          </p:cNvPr>
          <p:cNvSpPr/>
          <p:nvPr/>
        </p:nvSpPr>
        <p:spPr>
          <a:xfrm>
            <a:off x="10439400" y="12703314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i="1" dirty="0" err="1">
                <a:solidFill>
                  <a:srgbClr val="0070C0"/>
                </a:solidFill>
              </a:rPr>
              <a:t>mconsolandi@fbk.eu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br>
              <a:rPr lang="en-US" sz="2800" i="1" dirty="0">
                <a:solidFill>
                  <a:srgbClr val="0070C0"/>
                </a:solidFill>
              </a:rPr>
            </a:br>
            <a:r>
              <a:rPr lang="it-IT" sz="2800" i="1" dirty="0">
                <a:solidFill>
                  <a:srgbClr val="0070C0"/>
                </a:solidFill>
              </a:rPr>
              <a:t>www.fbk.eu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C47CDB1-63E0-4451-8607-068683121190}"/>
              </a:ext>
            </a:extLst>
          </p:cNvPr>
          <p:cNvSpPr txBox="1"/>
          <p:nvPr/>
        </p:nvSpPr>
        <p:spPr>
          <a:xfrm>
            <a:off x="5162550" y="9525000"/>
            <a:ext cx="7962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Monica Consolandi</a:t>
            </a:r>
          </a:p>
          <a:p>
            <a:pPr algn="ctr"/>
            <a:r>
              <a:rPr lang="it-IT" sz="3600" dirty="0">
                <a:solidFill>
                  <a:schemeClr val="tx2"/>
                </a:solidFill>
              </a:rPr>
              <a:t>Center for Digital Health &amp; Wellbeing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Fondazione Bruno Kessler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643496-73B4-416F-AD22-E88DBA33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91" y="214658"/>
            <a:ext cx="5443504" cy="2147542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25EF0183-E361-68C2-91EB-79716727A501}"/>
              </a:ext>
            </a:extLst>
          </p:cNvPr>
          <p:cNvSpPr txBox="1"/>
          <p:nvPr/>
        </p:nvSpPr>
        <p:spPr>
          <a:xfrm>
            <a:off x="5162550" y="12725400"/>
            <a:ext cx="796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16 Maggio 2024, Sala Zuccari - Roma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0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3714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30E8EA-30D6-C921-2A5A-19E48CA0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715" y="5921432"/>
            <a:ext cx="6054501" cy="4775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9500" dirty="0">
                <a:latin typeface="+mj-lt"/>
                <a:ea typeface="+mj-ea"/>
                <a:cs typeface="+mj-cs"/>
              </a:rPr>
              <a:t>…</a:t>
            </a:r>
            <a:r>
              <a:rPr lang="en-US" sz="9500" dirty="0" err="1">
                <a:latin typeface="+mj-lt"/>
                <a:ea typeface="+mj-ea"/>
                <a:cs typeface="+mj-cs"/>
              </a:rPr>
              <a:t>c</a:t>
            </a:r>
            <a:r>
              <a:rPr lang="en-US" sz="9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’è</a:t>
            </a:r>
            <a:r>
              <a:rPr lang="en-US" sz="9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già</a:t>
            </a:r>
            <a:r>
              <a:rPr lang="en-US" sz="9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547E9E-B585-886D-C0C3-F1B8D28E706B}"/>
              </a:ext>
            </a:extLst>
          </p:cNvPr>
          <p:cNvSpPr txBox="1"/>
          <p:nvPr/>
        </p:nvSpPr>
        <p:spPr>
          <a:xfrm>
            <a:off x="1670713" y="1906074"/>
            <a:ext cx="6054500" cy="3419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3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 </a:t>
            </a:r>
            <a:r>
              <a:rPr lang="en-US" sz="3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</a:t>
            </a:r>
            <a:r>
              <a:rPr lang="en-US" sz="3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SSN…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5969984"/>
            <a:ext cx="1097283" cy="134692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046505" y="0"/>
            <a:ext cx="2241495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8715" y="783772"/>
            <a:ext cx="9014049" cy="12034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Attrezzature mediche, assistenza sanitaria, Guanto medico, medico&#10;&#10;Descrizione generata automaticamente">
            <a:extLst>
              <a:ext uri="{FF2B5EF4-FFF2-40B4-BE49-F238E27FC236}">
                <a16:creationId xmlns:a16="http://schemas.microsoft.com/office/drawing/2014/main" id="{A68DDE89-A7B2-6E71-4571-AE6CBCBE4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8334" b="1"/>
          <a:stretch/>
        </p:blipFill>
        <p:spPr>
          <a:xfrm>
            <a:off x="8883738" y="3685253"/>
            <a:ext cx="8304001" cy="62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2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3714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8288000" cy="103742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696" y="1103922"/>
            <a:ext cx="16498608" cy="10799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94696" y="12659538"/>
            <a:ext cx="1650034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Immagine che contiene nero, schizzo, design&#10;&#10;Descrizione generata automaticamente">
            <a:extLst>
              <a:ext uri="{FF2B5EF4-FFF2-40B4-BE49-F238E27FC236}">
                <a16:creationId xmlns:a16="http://schemas.microsoft.com/office/drawing/2014/main" id="{119E1EC6-B174-D717-0C8C-03A2B0209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725" b="20400"/>
          <a:stretch/>
        </p:blipFill>
        <p:spPr>
          <a:xfrm>
            <a:off x="1715907" y="1286934"/>
            <a:ext cx="14856184" cy="1061688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CC4380-0FDD-ADC2-6E9C-4DFE87D7A70A}"/>
              </a:ext>
            </a:extLst>
          </p:cNvPr>
          <p:cNvSpPr txBox="1"/>
          <p:nvPr/>
        </p:nvSpPr>
        <p:spPr>
          <a:xfrm>
            <a:off x="2438400" y="9612540"/>
            <a:ext cx="4038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EVOLUZIONE RAPIDA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308CD5B-6006-8484-F19B-6325DA948223}"/>
              </a:ext>
            </a:extLst>
          </p:cNvPr>
          <p:cNvSpPr txBox="1"/>
          <p:nvPr/>
        </p:nvSpPr>
        <p:spPr>
          <a:xfrm>
            <a:off x="12039600" y="5486400"/>
            <a:ext cx="3657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APPLICAZIONI CAUTE</a:t>
            </a:r>
          </a:p>
        </p:txBody>
      </p:sp>
    </p:spTree>
    <p:extLst>
      <p:ext uri="{BB962C8B-B14F-4D97-AF65-F5344CB8AC3E}">
        <p14:creationId xmlns:p14="http://schemas.microsoft.com/office/powerpoint/2010/main" val="68322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3714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8288000" cy="103742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696" y="1103922"/>
            <a:ext cx="16498608" cy="10799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Bilancia digitale con cerchi">
            <a:extLst>
              <a:ext uri="{FF2B5EF4-FFF2-40B4-BE49-F238E27FC236}">
                <a16:creationId xmlns:a16="http://schemas.microsoft.com/office/drawing/2014/main" id="{2AA23311-2A71-2ED8-A632-45E00223C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3000"/>
          </a:blip>
          <a:srcRect l="3875" r="612" b="1"/>
          <a:stretch/>
        </p:blipFill>
        <p:spPr>
          <a:xfrm>
            <a:off x="1257300" y="1508296"/>
            <a:ext cx="15773400" cy="99911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94696" y="12659538"/>
            <a:ext cx="1650034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C2ED5E-9758-DFA5-E677-3FF8ADD8E5C1}"/>
              </a:ext>
            </a:extLst>
          </p:cNvPr>
          <p:cNvSpPr txBox="1"/>
          <p:nvPr/>
        </p:nvSpPr>
        <p:spPr>
          <a:xfrm>
            <a:off x="9896800" y="7317636"/>
            <a:ext cx="5715000" cy="1211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28600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Tema</a:t>
            </a:r>
            <a:r>
              <a:rPr lang="en-US" sz="2800" dirty="0"/>
              <a:t> </a:t>
            </a:r>
            <a:r>
              <a:rPr lang="en-US" sz="2800" dirty="0" err="1"/>
              <a:t>della</a:t>
            </a:r>
            <a:r>
              <a:rPr lang="en-US" sz="2800" dirty="0"/>
              <a:t> RESPONSABILITÀ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E461DB-7002-54B4-D6B5-0780AB2D3B70}"/>
              </a:ext>
            </a:extLst>
          </p:cNvPr>
          <p:cNvSpPr txBox="1"/>
          <p:nvPr/>
        </p:nvSpPr>
        <p:spPr>
          <a:xfrm>
            <a:off x="9276696" y="4500296"/>
            <a:ext cx="609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Apparato</a:t>
            </a:r>
            <a:r>
              <a:rPr lang="en-US" sz="2800" dirty="0"/>
              <a:t> </a:t>
            </a:r>
            <a:r>
              <a:rPr lang="en-US" sz="2800" dirty="0" err="1"/>
              <a:t>legislativo</a:t>
            </a:r>
            <a:r>
              <a:rPr lang="en-US" sz="2800" dirty="0"/>
              <a:t> in </a:t>
            </a:r>
            <a:r>
              <a:rPr lang="en-US" sz="2800" dirty="0" err="1"/>
              <a:t>adattamento</a:t>
            </a:r>
            <a:endParaRPr lang="en-US" sz="2800" dirty="0"/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E1DFFF-C09C-D3EB-AF72-72D2D61BB8B1}"/>
              </a:ext>
            </a:extLst>
          </p:cNvPr>
          <p:cNvSpPr txBox="1"/>
          <p:nvPr/>
        </p:nvSpPr>
        <p:spPr>
          <a:xfrm>
            <a:off x="5334000" y="5919711"/>
            <a:ext cx="6705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Riflessione</a:t>
            </a:r>
            <a:r>
              <a:rPr lang="en-US" sz="2800" dirty="0"/>
              <a:t> </a:t>
            </a:r>
            <a:r>
              <a:rPr lang="en-US" sz="2800" dirty="0" err="1"/>
              <a:t>etica</a:t>
            </a:r>
            <a:r>
              <a:rPr lang="en-US" sz="2800" dirty="0"/>
              <a:t> (</a:t>
            </a:r>
            <a:r>
              <a:rPr lang="en-US" sz="2800" dirty="0" err="1"/>
              <a:t>spesso</a:t>
            </a:r>
            <a:r>
              <a:rPr lang="en-US" sz="2800" dirty="0"/>
              <a:t> a posteriori…)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751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3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3714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01E51F-841A-30DA-4F55-F1383042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33" y="9767088"/>
            <a:ext cx="5814129" cy="31138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600">
                <a:latin typeface="+mj-lt"/>
                <a:ea typeface="+mj-ea"/>
                <a:cs typeface="+mj-cs"/>
              </a:rPr>
              <a:t>…in Fondazione Bruno Kessler</a:t>
            </a:r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731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833" y="0"/>
            <a:ext cx="16847618" cy="91763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muro, interno, porta, interior design&#10;&#10;Descrizione generata automaticamente">
            <a:extLst>
              <a:ext uri="{FF2B5EF4-FFF2-40B4-BE49-F238E27FC236}">
                <a16:creationId xmlns:a16="http://schemas.microsoft.com/office/drawing/2014/main" id="{3A3B820A-8CE5-8269-FAC5-FFA2955D76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534" b="15244"/>
          <a:stretch/>
        </p:blipFill>
        <p:spPr>
          <a:xfrm>
            <a:off x="1438807" y="728284"/>
            <a:ext cx="15554468" cy="7735986"/>
          </a:xfrm>
          <a:prstGeom prst="rect">
            <a:avLst/>
          </a:prstGeom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635901" y="11333694"/>
            <a:ext cx="2926080" cy="685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937DF6-AFAA-B221-9381-66C33D5710D3}"/>
              </a:ext>
            </a:extLst>
          </p:cNvPr>
          <p:cNvSpPr txBox="1"/>
          <p:nvPr/>
        </p:nvSpPr>
        <p:spPr>
          <a:xfrm>
            <a:off x="7744078" y="9767088"/>
            <a:ext cx="9880373" cy="3113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Anziché «rincorrere» l’evoluzione si può impostare una ricerca fin da subito etica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Intelligent Digital Agents Unit (Center for Digital Health and Well Being)</a:t>
            </a:r>
          </a:p>
        </p:txBody>
      </p:sp>
    </p:spTree>
    <p:extLst>
      <p:ext uri="{BB962C8B-B14F-4D97-AF65-F5344CB8AC3E}">
        <p14:creationId xmlns:p14="http://schemas.microsoft.com/office/powerpoint/2010/main" val="257061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5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3714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3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125698"/>
            <a:ext cx="1097278" cy="134692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1" name="Rectangle 3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3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4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4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312300"/>
            <a:ext cx="8386180" cy="28631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01E51F-841A-30DA-4F55-F1383042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446" y="1747880"/>
            <a:ext cx="7392437" cy="20715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300">
                <a:latin typeface="+mj-lt"/>
                <a:ea typeface="+mj-ea"/>
                <a:cs typeface="+mj-cs"/>
              </a:rPr>
              <a:t>Fare ricerca multidisciplinare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937DF6-AFAA-B221-9381-66C33D5710D3}"/>
              </a:ext>
            </a:extLst>
          </p:cNvPr>
          <p:cNvSpPr txBox="1"/>
          <p:nvPr/>
        </p:nvSpPr>
        <p:spPr>
          <a:xfrm>
            <a:off x="1567543" y="5049442"/>
            <a:ext cx="7487444" cy="7354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Progetto sui MISUNDERSTANDING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Progetto su sistemi conversazionali certificati</a:t>
            </a:r>
          </a:p>
        </p:txBody>
      </p:sp>
      <p:pic>
        <p:nvPicPr>
          <p:cNvPr id="6" name="Picture 5" descr="Immagine che contiene disegno, Arte bambini, arte&#10;&#10;Descrizione generata automaticamente">
            <a:extLst>
              <a:ext uri="{FF2B5EF4-FFF2-40B4-BE49-F238E27FC236}">
                <a16:creationId xmlns:a16="http://schemas.microsoft.com/office/drawing/2014/main" id="{18D0C6AA-E9DA-3BE9-767D-1DC3EA094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70" r="14658"/>
          <a:stretch/>
        </p:blipFill>
        <p:spPr>
          <a:xfrm>
            <a:off x="10182574" y="1226294"/>
            <a:ext cx="6848126" cy="11186886"/>
          </a:xfrm>
          <a:prstGeom prst="rect">
            <a:avLst/>
          </a:prstGeom>
        </p:spPr>
      </p:pic>
      <p:cxnSp>
        <p:nvCxnSpPr>
          <p:cNvPr id="55" name="Straight Connector 4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57300" y="12984480"/>
            <a:ext cx="157734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8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1700" y="6304002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Grazie</a:t>
            </a:r>
            <a:r>
              <a:rPr lang="en-US" sz="6600" b="1" dirty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!</a:t>
            </a:r>
            <a:endParaRPr lang="ru-RU" sz="6600" b="1" dirty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56325" y="61722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1445875" y="68580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1EDC1B-3A86-DBF1-4693-E5F1F63EB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2119736"/>
            <a:ext cx="3273552" cy="129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8678"/>
      </p:ext>
    </p:extLst>
  </p:cSld>
  <p:clrMapOvr>
    <a:masterClrMapping/>
  </p:clrMapOvr>
</p:sld>
</file>

<file path=ppt/theme/theme1.xml><?xml version="1.0" encoding="utf-8"?>
<a:theme xmlns:a="http://schemas.openxmlformats.org/drawingml/2006/main" name="GENARAL LAYOUTS">
  <a:themeElements>
    <a:clrScheme name="Custom 2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66B2"/>
      </a:accent1>
      <a:accent2>
        <a:srgbClr val="C0C0C8"/>
      </a:accent2>
      <a:accent3>
        <a:srgbClr val="0066B2"/>
      </a:accent3>
      <a:accent4>
        <a:srgbClr val="0066B2"/>
      </a:accent4>
      <a:accent5>
        <a:srgbClr val="0066B2"/>
      </a:accent5>
      <a:accent6>
        <a:srgbClr val="0066B2"/>
      </a:accent6>
      <a:hlink>
        <a:srgbClr val="5E5E5E"/>
      </a:hlink>
      <a:folHlink>
        <a:srgbClr val="5E5E5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8874</TotalTime>
  <Words>125</Words>
  <Application>Microsoft Macintosh PowerPoint</Application>
  <PresentationFormat>Personalizzato</PresentationFormat>
  <Paragraphs>28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Lato Semibold</vt:lpstr>
      <vt:lpstr>Calibri</vt:lpstr>
      <vt:lpstr>Roboto Condensed</vt:lpstr>
      <vt:lpstr>Aptos</vt:lpstr>
      <vt:lpstr>Arial</vt:lpstr>
      <vt:lpstr>GENARAL LAYOUTS</vt:lpstr>
      <vt:lpstr>Presentazione standard di PowerPoint</vt:lpstr>
      <vt:lpstr>…c’è già?</vt:lpstr>
      <vt:lpstr>Presentazione standard di PowerPoint</vt:lpstr>
      <vt:lpstr>Presentazione standard di PowerPoint</vt:lpstr>
      <vt:lpstr>…in Fondazione Bruno Kessler</vt:lpstr>
      <vt:lpstr>Fare ricerca multidisciplinare</vt:lpstr>
      <vt:lpstr>Presentazione standard di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FBK</dc:creator>
  <cp:lastModifiedBy>Monica Consolandi</cp:lastModifiedBy>
  <cp:revision>1057</cp:revision>
  <dcterms:created xsi:type="dcterms:W3CDTF">2015-01-20T11:47:48Z</dcterms:created>
  <dcterms:modified xsi:type="dcterms:W3CDTF">2024-05-10T07:48:28Z</dcterms:modified>
</cp:coreProperties>
</file>