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>
      <p:cViewPr varScale="1">
        <p:scale>
          <a:sx n="116" d="100"/>
          <a:sy n="11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TW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D0B2A-D09A-D348-AF89-3C30FB14D9CB}" type="datetimeFigureOut">
              <a:rPr lang="it-TW" smtClean="0"/>
              <a:t>16/05/24</a:t>
            </a:fld>
            <a:endParaRPr lang="it-TW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TW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TW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TW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292CA-3145-4845-A69A-3D32C868C97E}" type="slidenum">
              <a:rPr lang="it-TW" smtClean="0"/>
              <a:t>‹N›</a:t>
            </a:fld>
            <a:endParaRPr lang="it-TW"/>
          </a:p>
        </p:txBody>
      </p:sp>
    </p:spTree>
    <p:extLst>
      <p:ext uri="{BB962C8B-B14F-4D97-AF65-F5344CB8AC3E}">
        <p14:creationId xmlns:p14="http://schemas.microsoft.com/office/powerpoint/2010/main" val="189385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C2C03054-F8D1-C845-ABC3-C3D6A7540395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74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3A85-B1B6-FE44-8D40-09B2D0E447E3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92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67F0-5951-FD47-A815-FF71D85028E9}" type="datetime1">
              <a:rPr lang="it-IT" smtClean="0"/>
              <a:t>16/05/24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C0E-3BFF-C140-9E40-F18154DD6556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CD8-15E4-4442-82D7-2F6DCC9C1CCC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99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188-7F99-8A44-8DDE-872F07ECDDC6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48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3A0C-6E65-B04F-89AD-3947B20CD292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95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2287-F0D9-8946-80EB-44AE6A5D17F6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1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94D7-594B-3B44-AB09-283851C6CF76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6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059C-E7DD-454E-885C-C3ECE576A168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04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D8F7-1BC1-2D4F-9DA7-9803730DFE13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C4807A1-EEFA-9546-9C48-23ACD0AF8ADB}" type="datetime1">
              <a:rPr lang="it-IT" smtClean="0"/>
              <a:t>16/05/24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AISDET Roma 16 maggio 2024 - Palazzo Giustiniani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" TargetMode="External"/><Relationship Id="rId2" Type="http://schemas.openxmlformats.org/officeDocument/2006/relationships/hyperlink" Target="mailto:dnatale51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25000.it/" TargetMode="External"/><Relationship Id="rId5" Type="http://schemas.openxmlformats.org/officeDocument/2006/relationships/hyperlink" Target="http://www.uninfo.it/" TargetMode="External"/><Relationship Id="rId4" Type="http://schemas.openxmlformats.org/officeDocument/2006/relationships/hyperlink" Target="http://www.u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8922B-E251-F518-035B-A4ACFA5A7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7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58C5A27-4AD4-9A30-8C6A-08FF7EDC1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TW" sz="4600"/>
              <a:t>L’importanza della </a:t>
            </a:r>
            <a:br>
              <a:rPr lang="it-TW" sz="4600"/>
            </a:br>
            <a:r>
              <a:rPr lang="it-TW" sz="4600"/>
              <a:t>qualità dei dati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14A3B1-A970-41A2-619C-CFE8B6D74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115181"/>
            <a:ext cx="4134538" cy="1475177"/>
          </a:xfrm>
        </p:spPr>
        <p:txBody>
          <a:bodyPr>
            <a:normAutofit/>
          </a:bodyPr>
          <a:lstStyle/>
          <a:p>
            <a:r>
              <a:rPr lang="it-TW" dirty="0"/>
              <a:t>Domenico Natale </a:t>
            </a:r>
          </a:p>
          <a:p>
            <a:r>
              <a:rPr lang="it-TW" dirty="0"/>
              <a:t>Roma, 16 maggio 2024</a:t>
            </a:r>
          </a:p>
          <a:p>
            <a:r>
              <a:rPr lang="it-TW" dirty="0"/>
              <a:t>Palazzo Giustiniani</a:t>
            </a:r>
          </a:p>
          <a:p>
            <a:endParaRPr lang="it-TW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BCBA82-31D6-F05E-1109-A6BF5964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57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AA381-60C5-8F16-A72F-2AD2D96C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52" y="103625"/>
            <a:ext cx="7335835" cy="798418"/>
          </a:xfrm>
        </p:spPr>
        <p:txBody>
          <a:bodyPr>
            <a:normAutofit fontScale="90000"/>
          </a:bodyPr>
          <a:lstStyle/>
          <a:p>
            <a:r>
              <a:rPr lang="it-TW" dirty="0"/>
              <a:t>Il modello della qualità dei dati</a:t>
            </a:r>
          </a:p>
        </p:txBody>
      </p:sp>
      <p:pic>
        <p:nvPicPr>
          <p:cNvPr id="1026" name="Picture 2" descr="Modello di qualità dei dati ISO 25012">
            <a:extLst>
              <a:ext uri="{FF2B5EF4-FFF2-40B4-BE49-F238E27FC236}">
                <a16:creationId xmlns:a16="http://schemas.microsoft.com/office/drawing/2014/main" id="{E93BC904-E4A4-E5FA-DE8D-23068A392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3" y="782198"/>
            <a:ext cx="8032083" cy="480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CAA01C4-7E0D-F473-3B15-3719CCCBB3CE}"/>
              </a:ext>
            </a:extLst>
          </p:cNvPr>
          <p:cNvSpPr txBox="1"/>
          <p:nvPr/>
        </p:nvSpPr>
        <p:spPr>
          <a:xfrm>
            <a:off x="2611768" y="5681250"/>
            <a:ext cx="69684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Fonte: Rivista U&amp;C UNI, Marzo 2009 D.N. "La qualità dei dati e la ISO/IEC 25012"</a:t>
            </a:r>
            <a:endParaRPr lang="it-TW" sz="140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2BB68B-1DAC-7AE4-7360-4D8401E9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</a:p>
        </p:txBody>
      </p:sp>
    </p:spTree>
    <p:extLst>
      <p:ext uri="{BB962C8B-B14F-4D97-AF65-F5344CB8AC3E}">
        <p14:creationId xmlns:p14="http://schemas.microsoft.com/office/powerpoint/2010/main" val="409866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2056" name="Oval 2055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58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59" name="Oval 2058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Oval 20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Oval 2060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80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4" name="Oval 2063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Oval 2064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Oval 2066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9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0" name="Oval 2069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Oval 2070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Oval 2071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4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5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6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7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8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9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081" name="Straight Connector 2080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83" name="Rectangle 2082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85" name="Group 2084">
            <a:extLst>
              <a:ext uri="{FF2B5EF4-FFF2-40B4-BE49-F238E27FC236}">
                <a16:creationId xmlns:a16="http://schemas.microsoft.com/office/drawing/2014/main" id="{26C321DA-1EDE-3E4B-8B73-6477B2C6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86" name="Oval 2085">
              <a:extLst>
                <a:ext uri="{FF2B5EF4-FFF2-40B4-BE49-F238E27FC236}">
                  <a16:creationId xmlns:a16="http://schemas.microsoft.com/office/drawing/2014/main" id="{DC13524B-3A91-1E40-840D-09EDE65E0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Freeform 85">
              <a:extLst>
                <a:ext uri="{FF2B5EF4-FFF2-40B4-BE49-F238E27FC236}">
                  <a16:creationId xmlns:a16="http://schemas.microsoft.com/office/drawing/2014/main" id="{E03B804C-EF61-0141-A6AB-D81EDA5AC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88" name="Freeform 86">
              <a:extLst>
                <a:ext uri="{FF2B5EF4-FFF2-40B4-BE49-F238E27FC236}">
                  <a16:creationId xmlns:a16="http://schemas.microsoft.com/office/drawing/2014/main" id="{CAB80ED1-EE7D-3843-9750-C6C8C5F8E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89" name="Freeform 87">
              <a:extLst>
                <a:ext uri="{FF2B5EF4-FFF2-40B4-BE49-F238E27FC236}">
                  <a16:creationId xmlns:a16="http://schemas.microsoft.com/office/drawing/2014/main" id="{8BCD1EDB-B320-594D-86D1-7A73424B2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90" name="Freeform 88">
              <a:extLst>
                <a:ext uri="{FF2B5EF4-FFF2-40B4-BE49-F238E27FC236}">
                  <a16:creationId xmlns:a16="http://schemas.microsoft.com/office/drawing/2014/main" id="{A6B97414-A09F-8647-823F-295A0FEF5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91" name="Freeform 89">
              <a:extLst>
                <a:ext uri="{FF2B5EF4-FFF2-40B4-BE49-F238E27FC236}">
                  <a16:creationId xmlns:a16="http://schemas.microsoft.com/office/drawing/2014/main" id="{BA92AD33-EF27-124E-AF6E-9BA5401EC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92" name="Freeform 98">
              <a:extLst>
                <a:ext uri="{FF2B5EF4-FFF2-40B4-BE49-F238E27FC236}">
                  <a16:creationId xmlns:a16="http://schemas.microsoft.com/office/drawing/2014/main" id="{24B8C792-BD2C-6D48-93EE-D615EF38F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D203362A-6BE5-A44D-33BB-4EE1EEDC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48" y="768334"/>
            <a:ext cx="4025901" cy="2866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5000" dirty="0" err="1"/>
              <a:t>Misurazione</a:t>
            </a:r>
            <a:r>
              <a:rPr lang="en-US" sz="5000" dirty="0"/>
              <a:t> </a:t>
            </a:r>
            <a:r>
              <a:rPr lang="en-US" sz="5000" dirty="0" err="1"/>
              <a:t>della</a:t>
            </a:r>
            <a:r>
              <a:rPr lang="en-US" sz="5000" dirty="0"/>
              <a:t> </a:t>
            </a:r>
            <a:r>
              <a:rPr lang="en-US" sz="5000" dirty="0" err="1"/>
              <a:t>qualità</a:t>
            </a:r>
            <a:r>
              <a:rPr lang="en-US" sz="5000" dirty="0"/>
              <a:t> </a:t>
            </a:r>
            <a:r>
              <a:rPr lang="en-US" sz="5000" dirty="0" err="1"/>
              <a:t>dei</a:t>
            </a:r>
            <a:r>
              <a:rPr lang="en-US" sz="5000" dirty="0"/>
              <a:t> </a:t>
            </a:r>
            <a:r>
              <a:rPr lang="en-US" sz="5000" dirty="0" err="1"/>
              <a:t>dati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C5BCD1-6441-804D-7EA2-23F542D5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86649" y="6141085"/>
            <a:ext cx="33189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AISDET Roma 16 maggio 2024 - Palazzo Giustiniani </a:t>
            </a:r>
          </a:p>
        </p:txBody>
      </p:sp>
      <p:pic>
        <p:nvPicPr>
          <p:cNvPr id="2050" name="Picture 2" descr="Radar dati">
            <a:extLst>
              <a:ext uri="{FF2B5EF4-FFF2-40B4-BE49-F238E27FC236}">
                <a16:creationId xmlns:a16="http://schemas.microsoft.com/office/drawing/2014/main" id="{93E7EDE6-8867-FA6E-63E7-8639D5AFD6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969" y="1000906"/>
            <a:ext cx="6700476" cy="47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94" name="Straight Connector 2093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86649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3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351E50-0859-2B75-96B9-DE260DAF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37" y="351790"/>
            <a:ext cx="7335835" cy="744982"/>
          </a:xfrm>
        </p:spPr>
        <p:txBody>
          <a:bodyPr>
            <a:normAutofit/>
          </a:bodyPr>
          <a:lstStyle/>
          <a:p>
            <a:r>
              <a:rPr lang="it-TW" dirty="0"/>
              <a:t>L’estensione per l’IA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B86D4-5A95-7887-527D-8D1883B4C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408670"/>
            <a:ext cx="7335835" cy="4352558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solidFill>
                  <a:srgbClr val="000000"/>
                </a:solidFill>
                <a:latin typeface="Lato" panose="020F0502020204030203" pitchFamily="34" charset="0"/>
              </a:rPr>
              <a:t>Data set:</a:t>
            </a:r>
          </a:p>
          <a:p>
            <a:pPr marL="0" indent="0">
              <a:buNone/>
            </a:pP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identificabilità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identifiability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bilanciamento (balance)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diversità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diversity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efficacia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effectiveness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rilevanza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relevance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rappresentatività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representativeness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similarità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similarity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br>
              <a:rPr lang="it-IT" b="1" dirty="0"/>
            </a:b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tempestività (</a:t>
            </a:r>
            <a:r>
              <a:rPr lang="it-IT" b="1" i="0" u="none" strike="noStrike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timeliness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</a:t>
            </a:r>
            <a:endParaRPr lang="it-TW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76BE15-DC80-B702-1FB1-9E1D5124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5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D64356-BC75-CAFE-B20D-10ACEDF4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848590"/>
          </a:xfrm>
        </p:spPr>
        <p:txBody>
          <a:bodyPr/>
          <a:lstStyle/>
          <a:p>
            <a:r>
              <a:rPr lang="it-TW" dirty="0"/>
              <a:t>Grazie per l’attenzione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A44594-482F-16CE-0F36-BD0E69DB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TW" dirty="0"/>
              <a:t>Domenico Natale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d</a:t>
            </a:r>
            <a:r>
              <a:rPr lang="it-TW" dirty="0">
                <a:hlinkClick r:id="rId2"/>
              </a:rPr>
              <a:t>natale51@gmail.com</a:t>
            </a:r>
            <a:endParaRPr lang="it-TW" dirty="0"/>
          </a:p>
          <a:p>
            <a:pPr marL="0" indent="0">
              <a:buNone/>
            </a:pPr>
            <a:endParaRPr lang="it-TW" dirty="0"/>
          </a:p>
          <a:p>
            <a:pPr marL="0" indent="0">
              <a:buNone/>
            </a:pPr>
            <a:r>
              <a:rPr lang="it-TW" dirty="0">
                <a:hlinkClick r:id="rId3"/>
              </a:rPr>
              <a:t>www.iso.org</a:t>
            </a:r>
            <a:endParaRPr lang="it-TW" dirty="0"/>
          </a:p>
          <a:p>
            <a:pPr marL="0" indent="0">
              <a:buNone/>
            </a:pPr>
            <a:r>
              <a:rPr lang="it-TW" dirty="0">
                <a:hlinkClick r:id="rId4"/>
              </a:rPr>
              <a:t>www.uni.com</a:t>
            </a:r>
            <a:endParaRPr lang="it-TW" dirty="0"/>
          </a:p>
          <a:p>
            <a:pPr marL="0" indent="0">
              <a:buNone/>
            </a:pPr>
            <a:r>
              <a:rPr lang="it-TW" dirty="0">
                <a:hlinkClick r:id="rId5"/>
              </a:rPr>
              <a:t>www.uninfo.it</a:t>
            </a:r>
            <a:endParaRPr lang="it-TW" dirty="0"/>
          </a:p>
          <a:p>
            <a:pPr marL="0" indent="0">
              <a:buNone/>
            </a:pPr>
            <a:r>
              <a:rPr lang="it-TW" dirty="0">
                <a:hlinkClick r:id="rId6"/>
              </a:rPr>
              <a:t>www.iso25000.it</a:t>
            </a:r>
            <a:endParaRPr lang="it-TW" dirty="0"/>
          </a:p>
          <a:p>
            <a:pPr marL="0" indent="0">
              <a:buNone/>
            </a:pPr>
            <a:endParaRPr lang="it-TW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50124C-CA37-02C4-6784-CEB24D3B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AISDET Roma 16 maggio 2024 - Palazzo Giustiniani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13799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LeftStep">
      <a:dk1>
        <a:srgbClr val="000000"/>
      </a:dk1>
      <a:lt1>
        <a:srgbClr val="FFFFFF"/>
      </a:lt1>
      <a:dk2>
        <a:srgbClr val="362441"/>
      </a:dk2>
      <a:lt2>
        <a:srgbClr val="E2E8E7"/>
      </a:lt2>
      <a:accent1>
        <a:srgbClr val="EE6E7E"/>
      </a:accent1>
      <a:accent2>
        <a:srgbClr val="EB4EA3"/>
      </a:accent2>
      <a:accent3>
        <a:srgbClr val="EE6EE9"/>
      </a:accent3>
      <a:accent4>
        <a:srgbClr val="B04EEB"/>
      </a:accent4>
      <a:accent5>
        <a:srgbClr val="896EEE"/>
      </a:accent5>
      <a:accent6>
        <a:srgbClr val="4E6EEB"/>
      </a:accent6>
      <a:hlink>
        <a:srgbClr val="568E87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178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</vt:lpstr>
      <vt:lpstr>Neue Haas Grotesk Text Pro</vt:lpstr>
      <vt:lpstr>PunchcardVTI</vt:lpstr>
      <vt:lpstr>L’importanza della  qualità dei dati</vt:lpstr>
      <vt:lpstr>Il modello della qualità dei dati</vt:lpstr>
      <vt:lpstr>Misurazione della qualità dei dati </vt:lpstr>
      <vt:lpstr>L’estensione per l’IA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L’importanza della  qualità dei dati</dc:title>
  <dc:creator>Domenco Natale</dc:creator>
  <cp:lastModifiedBy>Domenco Natale</cp:lastModifiedBy>
  <cp:revision>1</cp:revision>
  <dcterms:created xsi:type="dcterms:W3CDTF">2024-05-16T05:11:19Z</dcterms:created>
  <dcterms:modified xsi:type="dcterms:W3CDTF">2024-05-16T05:31:41Z</dcterms:modified>
</cp:coreProperties>
</file>