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it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44"/>
  </p:normalViewPr>
  <p:slideViewPr>
    <p:cSldViewPr snapToGrid="0">
      <p:cViewPr varScale="1">
        <p:scale>
          <a:sx n="116" d="100"/>
          <a:sy n="116" d="100"/>
        </p:scale>
        <p:origin x="9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TW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D0B2A-D09A-D348-AF89-3C30FB14D9CB}" type="datetimeFigureOut">
              <a:rPr lang="it-TW" smtClean="0"/>
              <a:t>16/05/24</a:t>
            </a:fld>
            <a:endParaRPr lang="it-TW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TW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TW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TW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292CA-3145-4845-A69A-3D32C868C97E}" type="slidenum">
              <a:rPr lang="it-TW" smtClean="0"/>
              <a:t>‹N›</a:t>
            </a:fld>
            <a:endParaRPr lang="it-TW"/>
          </a:p>
        </p:txBody>
      </p:sp>
    </p:spTree>
    <p:extLst>
      <p:ext uri="{BB962C8B-B14F-4D97-AF65-F5344CB8AC3E}">
        <p14:creationId xmlns:p14="http://schemas.microsoft.com/office/powerpoint/2010/main" val="1893854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C2C03054-F8D1-C845-ABC3-C3D6A7540395}" type="datetime1">
              <a:rPr lang="it-IT" smtClean="0"/>
              <a:t>16/05/24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AISDET Roma 16 maggio 2024 - Palazzo Giustiniani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6745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53A85-B1B6-FE44-8D40-09B2D0E447E3}" type="datetime1">
              <a:rPr lang="it-IT" smtClean="0"/>
              <a:t>16/05/24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AISDET Roma 16 maggio 2024 - Palazzo Giustiniani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92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B67F0-5951-FD47-A815-FF71D85028E9}" type="datetime1">
              <a:rPr lang="it-IT" smtClean="0"/>
              <a:t>16/05/24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AISDET Roma 16 maggio 2024 - Palazzo Giustiniani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8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FC0E-3BFF-C140-9E40-F18154DD6556}" type="datetime1">
              <a:rPr lang="it-IT" smtClean="0"/>
              <a:t>16/05/24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AISDET Roma 16 maggio 2024 - Palazzo Giustiniani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3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B5CD8-15E4-4442-82D7-2F6DCC9C1CCC}" type="datetime1">
              <a:rPr lang="it-IT" smtClean="0"/>
              <a:t>16/05/24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AISDET Roma 16 maggio 2024 - Palazzo Giustiniani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990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30188-7F99-8A44-8DDE-872F07ECDDC6}" type="datetime1">
              <a:rPr lang="it-IT" smtClean="0"/>
              <a:t>16/05/24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AISDET Roma 16 maggio 2024 - Palazzo Giustiniani 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6486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3A0C-6E65-B04F-89AD-3947B20CD292}" type="datetime1">
              <a:rPr lang="it-IT" smtClean="0"/>
              <a:t>16/05/24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AISDET Roma 16 maggio 2024 - Palazzo Giustiniani 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950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2287-F0D9-8946-80EB-44AE6A5D17F6}" type="datetime1">
              <a:rPr lang="it-IT" smtClean="0"/>
              <a:t>16/05/24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AISDET Roma 16 maggio 2024 - Palazzo Giustiniani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516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894D7-594B-3B44-AB09-283851C6CF76}" type="datetime1">
              <a:rPr lang="it-IT" smtClean="0"/>
              <a:t>16/05/24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AISDET Roma 16 maggio 2024 - Palazzo Giustiniani 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167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059C-E7DD-454E-885C-C3ECE576A168}" type="datetime1">
              <a:rPr lang="it-IT" smtClean="0"/>
              <a:t>16/05/24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AISDET Roma 16 maggio 2024 - Palazzo Giustiniani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04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8D8F7-1BC1-2D4F-9DA7-9803730DFE13}" type="datetime1">
              <a:rPr lang="it-IT" smtClean="0"/>
              <a:t>16/05/24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AISDET Roma 16 maggio 2024 - Palazzo Giustiniani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213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C4807A1-EEFA-9546-9C48-23ACD0AF8ADB}" type="datetime1">
              <a:rPr lang="it-IT" smtClean="0"/>
              <a:t>16/05/24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AISDET Roma 16 maggio 2024 - Palazzo Giustiniani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68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.org/" TargetMode="External"/><Relationship Id="rId2" Type="http://schemas.openxmlformats.org/officeDocument/2006/relationships/hyperlink" Target="mailto:dnatale51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so25000.it/" TargetMode="External"/><Relationship Id="rId5" Type="http://schemas.openxmlformats.org/officeDocument/2006/relationships/hyperlink" Target="http://www.uninfo.it/" TargetMode="External"/><Relationship Id="rId4" Type="http://schemas.openxmlformats.org/officeDocument/2006/relationships/hyperlink" Target="http://www.uni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68922B-E251-F518-035B-A4ACFA5A7B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279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11" name="Rectangle">
            <a:extLst>
              <a:ext uri="{FF2B5EF4-FFF2-40B4-BE49-F238E27FC236}">
                <a16:creationId xmlns:a16="http://schemas.microsoft.com/office/drawing/2014/main" id="{B4F75AE3-A3AC-DE4C-98FE-EC9DC3BF8D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5267217" cy="6858000"/>
          </a:xfrm>
          <a:prstGeom prst="rect">
            <a:avLst/>
          </a:prstGeom>
          <a:gradFill flip="none" rotWithShape="1">
            <a:gsLst>
              <a:gs pos="31000">
                <a:schemeClr val="bg1">
                  <a:alpha val="80000"/>
                </a:schemeClr>
              </a:gs>
              <a:gs pos="0">
                <a:schemeClr val="bg1"/>
              </a:gs>
              <a:gs pos="100000">
                <a:schemeClr val="bg1">
                  <a:alpha val="34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58C5A27-4AD4-9A30-8C6A-08FF7EDC12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1" y="768334"/>
            <a:ext cx="4134538" cy="286640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it-TW" sz="4600"/>
              <a:t>L’importanza della </a:t>
            </a:r>
            <a:br>
              <a:rPr lang="it-TW" sz="4600"/>
            </a:br>
            <a:r>
              <a:rPr lang="it-TW" sz="4600"/>
              <a:t>qualità dei dati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D14A3B1-A970-41A2-619C-CFE8B6D741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115181"/>
            <a:ext cx="4134538" cy="1475177"/>
          </a:xfrm>
        </p:spPr>
        <p:txBody>
          <a:bodyPr>
            <a:normAutofit/>
          </a:bodyPr>
          <a:lstStyle/>
          <a:p>
            <a:r>
              <a:rPr lang="it-TW" dirty="0"/>
              <a:t>Domenico Natale </a:t>
            </a:r>
          </a:p>
          <a:p>
            <a:r>
              <a:rPr lang="it-TW" dirty="0"/>
              <a:t>Roma, 16 maggio 2024</a:t>
            </a:r>
          </a:p>
          <a:p>
            <a:r>
              <a:rPr lang="it-TW" dirty="0"/>
              <a:t>Palazzo Giustiniani</a:t>
            </a:r>
          </a:p>
          <a:p>
            <a:endParaRPr lang="it-TW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1C79BB7-CCAB-2243-9830-5569626C4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4538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4406D7A-DB1A-D940-8AD1-93FAF9DD71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1746" y="0"/>
            <a:ext cx="1900254" cy="6858000"/>
            <a:chOff x="10291746" y="0"/>
            <a:chExt cx="1900254" cy="6858000"/>
          </a:xfrm>
        </p:grpSpPr>
        <p:sp>
          <p:nvSpPr>
            <p:cNvPr id="16" name="Freeform 40">
              <a:extLst>
                <a:ext uri="{FF2B5EF4-FFF2-40B4-BE49-F238E27FC236}">
                  <a16:creationId xmlns:a16="http://schemas.microsoft.com/office/drawing/2014/main" id="{D0F85DF7-431B-BE45-B932-0E22FC3F8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5829" y="809310"/>
              <a:ext cx="536171" cy="1124839"/>
            </a:xfrm>
            <a:custGeom>
              <a:avLst/>
              <a:gdLst>
                <a:gd name="connsiteX0" fmla="*/ 536171 w 536171"/>
                <a:gd name="connsiteY0" fmla="*/ 0 h 1124839"/>
                <a:gd name="connsiteX1" fmla="*/ 536171 w 536171"/>
                <a:gd name="connsiteY1" fmla="*/ 1124839 h 1124839"/>
                <a:gd name="connsiteX2" fmla="*/ 451423 w 536171"/>
                <a:gd name="connsiteY2" fmla="*/ 1116295 h 1124839"/>
                <a:gd name="connsiteX3" fmla="*/ 0 w 536171"/>
                <a:gd name="connsiteY3" fmla="*/ 562419 h 1124839"/>
                <a:gd name="connsiteX4" fmla="*/ 451423 w 536171"/>
                <a:gd name="connsiteY4" fmla="*/ 8543 h 1124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6171" h="1124839">
                  <a:moveTo>
                    <a:pt x="536171" y="0"/>
                  </a:moveTo>
                  <a:lnTo>
                    <a:pt x="536171" y="1124839"/>
                  </a:lnTo>
                  <a:lnTo>
                    <a:pt x="451423" y="1116295"/>
                  </a:lnTo>
                  <a:cubicBezTo>
                    <a:pt x="193797" y="1063577"/>
                    <a:pt x="0" y="835630"/>
                    <a:pt x="0" y="562419"/>
                  </a:cubicBezTo>
                  <a:cubicBezTo>
                    <a:pt x="0" y="289208"/>
                    <a:pt x="193797" y="61261"/>
                    <a:pt x="451423" y="8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41">
              <a:extLst>
                <a:ext uri="{FF2B5EF4-FFF2-40B4-BE49-F238E27FC236}">
                  <a16:creationId xmlns:a16="http://schemas.microsoft.com/office/drawing/2014/main" id="{BEA0AA89-2965-2A44-B84E-51C748B2D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8" y="0"/>
              <a:ext cx="1130725" cy="565362"/>
            </a:xfrm>
            <a:custGeom>
              <a:avLst/>
              <a:gdLst>
                <a:gd name="connsiteX0" fmla="*/ 0 w 1130725"/>
                <a:gd name="connsiteY0" fmla="*/ 0 h 565362"/>
                <a:gd name="connsiteX1" fmla="*/ 25420 w 1130725"/>
                <a:gd name="connsiteY1" fmla="*/ 0 h 565362"/>
                <a:gd name="connsiteX2" fmla="*/ 36369 w 1130725"/>
                <a:gd name="connsiteY2" fmla="*/ 108609 h 565362"/>
                <a:gd name="connsiteX3" fmla="*/ 565363 w 1130725"/>
                <a:gd name="connsiteY3" fmla="*/ 539750 h 565362"/>
                <a:gd name="connsiteX4" fmla="*/ 1094356 w 1130725"/>
                <a:gd name="connsiteY4" fmla="*/ 108609 h 565362"/>
                <a:gd name="connsiteX5" fmla="*/ 1105305 w 1130725"/>
                <a:gd name="connsiteY5" fmla="*/ 0 h 565362"/>
                <a:gd name="connsiteX6" fmla="*/ 1130725 w 1130725"/>
                <a:gd name="connsiteY6" fmla="*/ 0 h 565362"/>
                <a:gd name="connsiteX7" fmla="*/ 565363 w 1130725"/>
                <a:gd name="connsiteY7" fmla="*/ 565362 h 565362"/>
                <a:gd name="connsiteX8" fmla="*/ 0 w 1130725"/>
                <a:gd name="connsiteY8" fmla="*/ 0 h 565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30725" h="565362">
                  <a:moveTo>
                    <a:pt x="0" y="0"/>
                  </a:moveTo>
                  <a:lnTo>
                    <a:pt x="25420" y="0"/>
                  </a:lnTo>
                  <a:lnTo>
                    <a:pt x="36369" y="108609"/>
                  </a:lnTo>
                  <a:cubicBezTo>
                    <a:pt x="86718" y="354660"/>
                    <a:pt x="304425" y="539750"/>
                    <a:pt x="565363" y="539750"/>
                  </a:cubicBezTo>
                  <a:cubicBezTo>
                    <a:pt x="826300" y="539750"/>
                    <a:pt x="1044007" y="354660"/>
                    <a:pt x="1094356" y="108609"/>
                  </a:cubicBezTo>
                  <a:lnTo>
                    <a:pt x="1105305" y="0"/>
                  </a:lnTo>
                  <a:lnTo>
                    <a:pt x="1130725" y="0"/>
                  </a:lnTo>
                  <a:cubicBezTo>
                    <a:pt x="1130725" y="312241"/>
                    <a:pt x="877604" y="565362"/>
                    <a:pt x="565363" y="565362"/>
                  </a:cubicBezTo>
                  <a:cubicBezTo>
                    <a:pt x="253121" y="565362"/>
                    <a:pt x="0" y="31224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42">
              <a:extLst>
                <a:ext uri="{FF2B5EF4-FFF2-40B4-BE49-F238E27FC236}">
                  <a16:creationId xmlns:a16="http://schemas.microsoft.com/office/drawing/2014/main" id="{7EC47259-887A-FD48-989C-42BC5A3C9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0"/>
              <a:ext cx="535422" cy="562344"/>
            </a:xfrm>
            <a:custGeom>
              <a:avLst/>
              <a:gdLst>
                <a:gd name="connsiteX0" fmla="*/ 0 w 535422"/>
                <a:gd name="connsiteY0" fmla="*/ 0 h 562344"/>
                <a:gd name="connsiteX1" fmla="*/ 25421 w 535422"/>
                <a:gd name="connsiteY1" fmla="*/ 0 h 562344"/>
                <a:gd name="connsiteX2" fmla="*/ 36370 w 535422"/>
                <a:gd name="connsiteY2" fmla="*/ 108609 h 562344"/>
                <a:gd name="connsiteX3" fmla="*/ 469781 w 535422"/>
                <a:gd name="connsiteY3" fmla="*/ 531316 h 562344"/>
                <a:gd name="connsiteX4" fmla="*/ 535422 w 535422"/>
                <a:gd name="connsiteY4" fmla="*/ 537108 h 562344"/>
                <a:gd name="connsiteX5" fmla="*/ 535422 w 535422"/>
                <a:gd name="connsiteY5" fmla="*/ 562344 h 562344"/>
                <a:gd name="connsiteX6" fmla="*/ 451424 w 535422"/>
                <a:gd name="connsiteY6" fmla="*/ 553876 h 562344"/>
                <a:gd name="connsiteX7" fmla="*/ 0 w 535422"/>
                <a:gd name="connsiteY7" fmla="*/ 0 h 562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422" h="562344">
                  <a:moveTo>
                    <a:pt x="0" y="0"/>
                  </a:moveTo>
                  <a:lnTo>
                    <a:pt x="25421" y="0"/>
                  </a:lnTo>
                  <a:lnTo>
                    <a:pt x="36370" y="108609"/>
                  </a:lnTo>
                  <a:cubicBezTo>
                    <a:pt x="80425" y="323904"/>
                    <a:pt x="252614" y="492525"/>
                    <a:pt x="469781" y="531316"/>
                  </a:cubicBezTo>
                  <a:lnTo>
                    <a:pt x="535422" y="537108"/>
                  </a:lnTo>
                  <a:lnTo>
                    <a:pt x="535422" y="562344"/>
                  </a:lnTo>
                  <a:lnTo>
                    <a:pt x="451424" y="553876"/>
                  </a:lnTo>
                  <a:cubicBezTo>
                    <a:pt x="193797" y="501158"/>
                    <a:pt x="0" y="273211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43">
              <a:extLst>
                <a:ext uri="{FF2B5EF4-FFF2-40B4-BE49-F238E27FC236}">
                  <a16:creationId xmlns:a16="http://schemas.microsoft.com/office/drawing/2014/main" id="{16E261C3-18BE-934F-8A2B-59BE70AE2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2181112"/>
              <a:ext cx="535422" cy="1124687"/>
            </a:xfrm>
            <a:custGeom>
              <a:avLst/>
              <a:gdLst>
                <a:gd name="connsiteX0" fmla="*/ 535422 w 535422"/>
                <a:gd name="connsiteY0" fmla="*/ 0 h 1124687"/>
                <a:gd name="connsiteX1" fmla="*/ 535422 w 535422"/>
                <a:gd name="connsiteY1" fmla="*/ 25186 h 1124687"/>
                <a:gd name="connsiteX2" fmla="*/ 456541 w 535422"/>
                <a:gd name="connsiteY2" fmla="*/ 33138 h 1124687"/>
                <a:gd name="connsiteX3" fmla="*/ 25399 w 535422"/>
                <a:gd name="connsiteY3" fmla="*/ 562130 h 1124687"/>
                <a:gd name="connsiteX4" fmla="*/ 456541 w 535422"/>
                <a:gd name="connsiteY4" fmla="*/ 1091123 h 1124687"/>
                <a:gd name="connsiteX5" fmla="*/ 535422 w 535422"/>
                <a:gd name="connsiteY5" fmla="*/ 1099075 h 1124687"/>
                <a:gd name="connsiteX6" fmla="*/ 535422 w 535422"/>
                <a:gd name="connsiteY6" fmla="*/ 1124687 h 1124687"/>
                <a:gd name="connsiteX7" fmla="*/ 451423 w 535422"/>
                <a:gd name="connsiteY7" fmla="*/ 1116219 h 1124687"/>
                <a:gd name="connsiteX8" fmla="*/ 0 w 535422"/>
                <a:gd name="connsiteY8" fmla="*/ 562343 h 1124687"/>
                <a:gd name="connsiteX9" fmla="*/ 451423 w 535422"/>
                <a:gd name="connsiteY9" fmla="*/ 8468 h 1124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7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7"/>
                    <a:pt x="25399" y="301194"/>
                    <a:pt x="25399" y="562130"/>
                  </a:cubicBezTo>
                  <a:cubicBezTo>
                    <a:pt x="25399" y="823067"/>
                    <a:pt x="210489" y="1040774"/>
                    <a:pt x="456541" y="1091123"/>
                  </a:cubicBezTo>
                  <a:lnTo>
                    <a:pt x="535422" y="1099075"/>
                  </a:lnTo>
                  <a:lnTo>
                    <a:pt x="535422" y="1124687"/>
                  </a:lnTo>
                  <a:lnTo>
                    <a:pt x="451423" y="1116219"/>
                  </a:lnTo>
                  <a:cubicBezTo>
                    <a:pt x="193797" y="1063501"/>
                    <a:pt x="0" y="835554"/>
                    <a:pt x="0" y="562343"/>
                  </a:cubicBezTo>
                  <a:cubicBezTo>
                    <a:pt x="0" y="289132"/>
                    <a:pt x="193797" y="61185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44">
              <a:extLst>
                <a:ext uri="{FF2B5EF4-FFF2-40B4-BE49-F238E27FC236}">
                  <a16:creationId xmlns:a16="http://schemas.microsoft.com/office/drawing/2014/main" id="{35A2267B-0862-A24E-87D2-6CE5187CF9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746" y="806365"/>
              <a:ext cx="1130726" cy="1130724"/>
            </a:xfrm>
            <a:custGeom>
              <a:avLst/>
              <a:gdLst>
                <a:gd name="connsiteX0" fmla="*/ 565363 w 1130726"/>
                <a:gd name="connsiteY0" fmla="*/ 25186 h 1130724"/>
                <a:gd name="connsiteX1" fmla="*/ 25399 w 1130726"/>
                <a:gd name="connsiteY1" fmla="*/ 565149 h 1130724"/>
                <a:gd name="connsiteX2" fmla="*/ 565363 w 1130726"/>
                <a:gd name="connsiteY2" fmla="*/ 1105112 h 1130724"/>
                <a:gd name="connsiteX3" fmla="*/ 1105327 w 1130726"/>
                <a:gd name="connsiteY3" fmla="*/ 565149 h 1130724"/>
                <a:gd name="connsiteX4" fmla="*/ 565363 w 1130726"/>
                <a:gd name="connsiteY4" fmla="*/ 25186 h 1130724"/>
                <a:gd name="connsiteX5" fmla="*/ 565363 w 1130726"/>
                <a:gd name="connsiteY5" fmla="*/ 0 h 1130724"/>
                <a:gd name="connsiteX6" fmla="*/ 1130726 w 1130726"/>
                <a:gd name="connsiteY6" fmla="*/ 565362 h 1130724"/>
                <a:gd name="connsiteX7" fmla="*/ 565363 w 1130726"/>
                <a:gd name="connsiteY7" fmla="*/ 1130724 h 1130724"/>
                <a:gd name="connsiteX8" fmla="*/ 0 w 1130726"/>
                <a:gd name="connsiteY8" fmla="*/ 565362 h 1130724"/>
                <a:gd name="connsiteX9" fmla="*/ 565363 w 1130726"/>
                <a:gd name="connsiteY9" fmla="*/ 0 h 1130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30726" h="1130724">
                  <a:moveTo>
                    <a:pt x="565363" y="25186"/>
                  </a:moveTo>
                  <a:cubicBezTo>
                    <a:pt x="267149" y="25186"/>
                    <a:pt x="25399" y="266936"/>
                    <a:pt x="25399" y="565149"/>
                  </a:cubicBezTo>
                  <a:cubicBezTo>
                    <a:pt x="25399" y="863362"/>
                    <a:pt x="267149" y="1105112"/>
                    <a:pt x="565363" y="1105112"/>
                  </a:cubicBezTo>
                  <a:cubicBezTo>
                    <a:pt x="863577" y="1105112"/>
                    <a:pt x="1105327" y="863362"/>
                    <a:pt x="1105327" y="565149"/>
                  </a:cubicBezTo>
                  <a:cubicBezTo>
                    <a:pt x="1105327" y="266936"/>
                    <a:pt x="863577" y="25186"/>
                    <a:pt x="565363" y="25186"/>
                  </a:cubicBezTo>
                  <a:close/>
                  <a:moveTo>
                    <a:pt x="565363" y="0"/>
                  </a:moveTo>
                  <a:cubicBezTo>
                    <a:pt x="877604" y="0"/>
                    <a:pt x="1130726" y="253121"/>
                    <a:pt x="1130726" y="565362"/>
                  </a:cubicBezTo>
                  <a:cubicBezTo>
                    <a:pt x="1130726" y="877603"/>
                    <a:pt x="877604" y="1130724"/>
                    <a:pt x="565363" y="1130724"/>
                  </a:cubicBezTo>
                  <a:cubicBezTo>
                    <a:pt x="253122" y="1130724"/>
                    <a:pt x="0" y="877603"/>
                    <a:pt x="0" y="565362"/>
                  </a:cubicBezTo>
                  <a:cubicBezTo>
                    <a:pt x="0" y="253121"/>
                    <a:pt x="253122" y="0"/>
                    <a:pt x="565363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45">
              <a:extLst>
                <a:ext uri="{FF2B5EF4-FFF2-40B4-BE49-F238E27FC236}">
                  <a16:creationId xmlns:a16="http://schemas.microsoft.com/office/drawing/2014/main" id="{A404A0DE-A076-8C4E-B8D4-EBC9453377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578" y="3552837"/>
              <a:ext cx="535422" cy="1124688"/>
            </a:xfrm>
            <a:custGeom>
              <a:avLst/>
              <a:gdLst>
                <a:gd name="connsiteX0" fmla="*/ 535422 w 535422"/>
                <a:gd name="connsiteY0" fmla="*/ 0 h 1124688"/>
                <a:gd name="connsiteX1" fmla="*/ 535422 w 535422"/>
                <a:gd name="connsiteY1" fmla="*/ 25186 h 1124688"/>
                <a:gd name="connsiteX2" fmla="*/ 456541 w 535422"/>
                <a:gd name="connsiteY2" fmla="*/ 33138 h 1124688"/>
                <a:gd name="connsiteX3" fmla="*/ 25399 w 535422"/>
                <a:gd name="connsiteY3" fmla="*/ 562131 h 1124688"/>
                <a:gd name="connsiteX4" fmla="*/ 456541 w 535422"/>
                <a:gd name="connsiteY4" fmla="*/ 1091124 h 1124688"/>
                <a:gd name="connsiteX5" fmla="*/ 535422 w 535422"/>
                <a:gd name="connsiteY5" fmla="*/ 1099076 h 1124688"/>
                <a:gd name="connsiteX6" fmla="*/ 535422 w 535422"/>
                <a:gd name="connsiteY6" fmla="*/ 1124688 h 1124688"/>
                <a:gd name="connsiteX7" fmla="*/ 451423 w 535422"/>
                <a:gd name="connsiteY7" fmla="*/ 1116220 h 1124688"/>
                <a:gd name="connsiteX8" fmla="*/ 0 w 535422"/>
                <a:gd name="connsiteY8" fmla="*/ 562344 h 1124688"/>
                <a:gd name="connsiteX9" fmla="*/ 451423 w 535422"/>
                <a:gd name="connsiteY9" fmla="*/ 8468 h 112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5422" h="1124688">
                  <a:moveTo>
                    <a:pt x="535422" y="0"/>
                  </a:moveTo>
                  <a:lnTo>
                    <a:pt x="535422" y="25186"/>
                  </a:lnTo>
                  <a:lnTo>
                    <a:pt x="456541" y="33138"/>
                  </a:lnTo>
                  <a:cubicBezTo>
                    <a:pt x="210489" y="83488"/>
                    <a:pt x="25399" y="301195"/>
                    <a:pt x="25399" y="562131"/>
                  </a:cubicBezTo>
                  <a:cubicBezTo>
                    <a:pt x="25399" y="823068"/>
                    <a:pt x="210489" y="1040775"/>
                    <a:pt x="456541" y="1091124"/>
                  </a:cubicBezTo>
                  <a:lnTo>
                    <a:pt x="535422" y="1099076"/>
                  </a:lnTo>
                  <a:lnTo>
                    <a:pt x="535422" y="1124688"/>
                  </a:lnTo>
                  <a:lnTo>
                    <a:pt x="451423" y="1116220"/>
                  </a:lnTo>
                  <a:cubicBezTo>
                    <a:pt x="193797" y="1063502"/>
                    <a:pt x="0" y="835555"/>
                    <a:pt x="0" y="562344"/>
                  </a:cubicBezTo>
                  <a:cubicBezTo>
                    <a:pt x="0" y="289133"/>
                    <a:pt x="193797" y="61186"/>
                    <a:pt x="451423" y="846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53">
              <a:extLst>
                <a:ext uri="{FF2B5EF4-FFF2-40B4-BE49-F238E27FC236}">
                  <a16:creationId xmlns:a16="http://schemas.microsoft.com/office/drawing/2014/main" id="{9EED6D73-C275-3347-BB66-C83964257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6642" y="6295916"/>
              <a:ext cx="535358" cy="562084"/>
            </a:xfrm>
            <a:custGeom>
              <a:avLst/>
              <a:gdLst>
                <a:gd name="connsiteX0" fmla="*/ 535358 w 535358"/>
                <a:gd name="connsiteY0" fmla="*/ 0 h 562084"/>
                <a:gd name="connsiteX1" fmla="*/ 535358 w 535358"/>
                <a:gd name="connsiteY1" fmla="*/ 25186 h 562084"/>
                <a:gd name="connsiteX2" fmla="*/ 469717 w 535358"/>
                <a:gd name="connsiteY2" fmla="*/ 30978 h 562084"/>
                <a:gd name="connsiteX3" fmla="*/ 36306 w 535358"/>
                <a:gd name="connsiteY3" fmla="*/ 453686 h 562084"/>
                <a:gd name="connsiteX4" fmla="*/ 25378 w 535358"/>
                <a:gd name="connsiteY4" fmla="*/ 562084 h 562084"/>
                <a:gd name="connsiteX5" fmla="*/ 0 w 535358"/>
                <a:gd name="connsiteY5" fmla="*/ 562084 h 562084"/>
                <a:gd name="connsiteX6" fmla="*/ 11423 w 535358"/>
                <a:gd name="connsiteY6" fmla="*/ 448780 h 562084"/>
                <a:gd name="connsiteX7" fmla="*/ 465221 w 535358"/>
                <a:gd name="connsiteY7" fmla="*/ 6189 h 562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35358" h="562084">
                  <a:moveTo>
                    <a:pt x="535358" y="0"/>
                  </a:moveTo>
                  <a:lnTo>
                    <a:pt x="535358" y="25186"/>
                  </a:lnTo>
                  <a:lnTo>
                    <a:pt x="469717" y="30978"/>
                  </a:lnTo>
                  <a:cubicBezTo>
                    <a:pt x="252550" y="69769"/>
                    <a:pt x="80361" y="238391"/>
                    <a:pt x="36306" y="453686"/>
                  </a:cubicBezTo>
                  <a:lnTo>
                    <a:pt x="25378" y="562084"/>
                  </a:lnTo>
                  <a:lnTo>
                    <a:pt x="0" y="562084"/>
                  </a:lnTo>
                  <a:lnTo>
                    <a:pt x="11423" y="448780"/>
                  </a:lnTo>
                  <a:cubicBezTo>
                    <a:pt x="57551" y="223357"/>
                    <a:pt x="237840" y="46805"/>
                    <a:pt x="465221" y="618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BCBA82-31D6-F05E-1109-A6BF59649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AISDET Roma 16 maggio 2024 - Palazzo Giustiniani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7572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4AA381-60C5-8F16-A72F-2AD2D96C0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652" y="103625"/>
            <a:ext cx="7335835" cy="798418"/>
          </a:xfrm>
        </p:spPr>
        <p:txBody>
          <a:bodyPr>
            <a:normAutofit fontScale="90000"/>
          </a:bodyPr>
          <a:lstStyle/>
          <a:p>
            <a:r>
              <a:rPr lang="it-TW" dirty="0"/>
              <a:t>Il modello della qualità dei dati</a:t>
            </a:r>
          </a:p>
        </p:txBody>
      </p:sp>
      <p:pic>
        <p:nvPicPr>
          <p:cNvPr id="1026" name="Picture 2" descr="Modello di qualità dei dati ISO 25012">
            <a:extLst>
              <a:ext uri="{FF2B5EF4-FFF2-40B4-BE49-F238E27FC236}">
                <a16:creationId xmlns:a16="http://schemas.microsoft.com/office/drawing/2014/main" id="{E93BC904-E4A4-E5FA-DE8D-23068A392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533" y="782198"/>
            <a:ext cx="8032083" cy="4803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3CAA01C4-7E0D-F473-3B15-3719CCCBB3CE}"/>
              </a:ext>
            </a:extLst>
          </p:cNvPr>
          <p:cNvSpPr txBox="1"/>
          <p:nvPr/>
        </p:nvSpPr>
        <p:spPr>
          <a:xfrm>
            <a:off x="2611768" y="5681250"/>
            <a:ext cx="696846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Fonte: Rivista U&amp;C UNI, Marzo 2009 D.N. "La qualità dei dati e la ISO/IEC 25012"</a:t>
            </a:r>
            <a:endParaRPr lang="it-TW" sz="1400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D2BB68B-1DAC-7AE4-7360-4D8401E97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AISDET Roma 16 maggio 2024 - Palazzo Giustiniani </a:t>
            </a:r>
          </a:p>
        </p:txBody>
      </p:sp>
    </p:spTree>
    <p:extLst>
      <p:ext uri="{BB962C8B-B14F-4D97-AF65-F5344CB8AC3E}">
        <p14:creationId xmlns:p14="http://schemas.microsoft.com/office/powerpoint/2010/main" val="4098669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5" name="Group 2054">
            <a:extLst>
              <a:ext uri="{FF2B5EF4-FFF2-40B4-BE49-F238E27FC236}">
                <a16:creationId xmlns:a16="http://schemas.microsoft.com/office/drawing/2014/main" id="{EB46B8FB-F6A2-5F47-A6CD-A7E17E692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2056" name="Oval 2055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58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59" name="Oval 2058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2" name="Oval 20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3" name="Oval 2060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80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64" name="Oval 2063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5" name="Oval 2064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6" name="Oval 2065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7" name="Oval 2066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8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69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70" name="Oval 2069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1" name="Oval 2070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2" name="Oval 2071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3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74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75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76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77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78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79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cxnSp>
        <p:nvCxnSpPr>
          <p:cNvPr id="2081" name="Straight Connector 2080">
            <a:extLst>
              <a:ext uri="{FF2B5EF4-FFF2-40B4-BE49-F238E27FC236}">
                <a16:creationId xmlns:a16="http://schemas.microsoft.com/office/drawing/2014/main" id="{D33A3282-0389-C547-8CA6-7F3E7F27B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083" name="Rectangle 2082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85" name="Group 2084">
            <a:extLst>
              <a:ext uri="{FF2B5EF4-FFF2-40B4-BE49-F238E27FC236}">
                <a16:creationId xmlns:a16="http://schemas.microsoft.com/office/drawing/2014/main" id="{26C321DA-1EDE-3E4B-8B73-6477B2C6D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86" name="Oval 2085">
              <a:extLst>
                <a:ext uri="{FF2B5EF4-FFF2-40B4-BE49-F238E27FC236}">
                  <a16:creationId xmlns:a16="http://schemas.microsoft.com/office/drawing/2014/main" id="{DC13524B-3A91-1E40-840D-09EDE65E0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7" name="Freeform 85">
              <a:extLst>
                <a:ext uri="{FF2B5EF4-FFF2-40B4-BE49-F238E27FC236}">
                  <a16:creationId xmlns:a16="http://schemas.microsoft.com/office/drawing/2014/main" id="{E03B804C-EF61-0141-A6AB-D81EDA5AC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88" name="Freeform 86">
              <a:extLst>
                <a:ext uri="{FF2B5EF4-FFF2-40B4-BE49-F238E27FC236}">
                  <a16:creationId xmlns:a16="http://schemas.microsoft.com/office/drawing/2014/main" id="{CAB80ED1-EE7D-3843-9750-C6C8C5F8E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89" name="Freeform 87">
              <a:extLst>
                <a:ext uri="{FF2B5EF4-FFF2-40B4-BE49-F238E27FC236}">
                  <a16:creationId xmlns:a16="http://schemas.microsoft.com/office/drawing/2014/main" id="{8BCD1EDB-B320-594D-86D1-7A73424B2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90" name="Freeform 88">
              <a:extLst>
                <a:ext uri="{FF2B5EF4-FFF2-40B4-BE49-F238E27FC236}">
                  <a16:creationId xmlns:a16="http://schemas.microsoft.com/office/drawing/2014/main" id="{A6B97414-A09F-8647-823F-295A0FEF5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91" name="Freeform 89">
              <a:extLst>
                <a:ext uri="{FF2B5EF4-FFF2-40B4-BE49-F238E27FC236}">
                  <a16:creationId xmlns:a16="http://schemas.microsoft.com/office/drawing/2014/main" id="{BA92AD33-EF27-124E-AF6E-9BA5401EC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92" name="Freeform 98">
              <a:extLst>
                <a:ext uri="{FF2B5EF4-FFF2-40B4-BE49-F238E27FC236}">
                  <a16:creationId xmlns:a16="http://schemas.microsoft.com/office/drawing/2014/main" id="{24B8C792-BD2C-6D48-93EE-D615EF38F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D203362A-6BE5-A44D-33BB-4EE1EEDC1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6648" y="768334"/>
            <a:ext cx="4025901" cy="2866405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5000" dirty="0" err="1"/>
              <a:t>Misurazione</a:t>
            </a:r>
            <a:r>
              <a:rPr lang="en-US" sz="5000" dirty="0"/>
              <a:t> </a:t>
            </a:r>
            <a:r>
              <a:rPr lang="en-US" sz="5000" dirty="0" err="1"/>
              <a:t>della</a:t>
            </a:r>
            <a:r>
              <a:rPr lang="en-US" sz="5000" dirty="0"/>
              <a:t> </a:t>
            </a:r>
            <a:r>
              <a:rPr lang="en-US" sz="5000" dirty="0" err="1"/>
              <a:t>qualità</a:t>
            </a:r>
            <a:r>
              <a:rPr lang="en-US" sz="5000" dirty="0"/>
              <a:t> </a:t>
            </a:r>
            <a:r>
              <a:rPr lang="en-US" sz="5000" dirty="0" err="1"/>
              <a:t>dei</a:t>
            </a:r>
            <a:r>
              <a:rPr lang="en-US" sz="5000" dirty="0"/>
              <a:t> </a:t>
            </a:r>
            <a:r>
              <a:rPr lang="en-US" sz="5000" dirty="0" err="1"/>
              <a:t>dati</a:t>
            </a:r>
            <a:br>
              <a:rPr lang="en-US" sz="5000" dirty="0"/>
            </a:br>
            <a:endParaRPr lang="en-US" sz="50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EC5BCD1-6441-804D-7EA2-23F542D5A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86649" y="6141085"/>
            <a:ext cx="331894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0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AISDET Roma 16 maggio 2024 - Palazzo Giustiniani </a:t>
            </a:r>
          </a:p>
        </p:txBody>
      </p:sp>
      <p:pic>
        <p:nvPicPr>
          <p:cNvPr id="2050" name="Picture 2" descr="Radar dati">
            <a:extLst>
              <a:ext uri="{FF2B5EF4-FFF2-40B4-BE49-F238E27FC236}">
                <a16:creationId xmlns:a16="http://schemas.microsoft.com/office/drawing/2014/main" id="{93E7EDE6-8867-FA6E-63E7-8639D5AFD6A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9969" y="1000906"/>
            <a:ext cx="6700476" cy="475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94" name="Straight Connector 2093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86649" y="6087110"/>
            <a:ext cx="4134537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434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351E50-0859-2B75-96B9-DE260DAF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437" y="351790"/>
            <a:ext cx="7335835" cy="744982"/>
          </a:xfrm>
        </p:spPr>
        <p:txBody>
          <a:bodyPr>
            <a:normAutofit/>
          </a:bodyPr>
          <a:lstStyle/>
          <a:p>
            <a:r>
              <a:rPr lang="it-TW" dirty="0"/>
              <a:t>L’estensione per l’IA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8B86D4-5A95-7887-527D-8D1883B4C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1408670"/>
            <a:ext cx="7335835" cy="4352558"/>
          </a:xfrm>
        </p:spPr>
        <p:txBody>
          <a:bodyPr/>
          <a:lstStyle/>
          <a:p>
            <a:pPr marL="0" indent="0">
              <a:buNone/>
            </a:pPr>
            <a:r>
              <a:rPr lang="it-IT" sz="3200" b="1" dirty="0">
                <a:solidFill>
                  <a:srgbClr val="000000"/>
                </a:solidFill>
                <a:latin typeface="Lato" panose="020F0502020204030203" pitchFamily="34" charset="0"/>
              </a:rPr>
              <a:t>Data set:</a:t>
            </a:r>
          </a:p>
          <a:p>
            <a:pPr marL="0" indent="0">
              <a:buNone/>
            </a:pPr>
            <a:br>
              <a:rPr lang="it-IT" b="1" dirty="0"/>
            </a:br>
            <a:r>
              <a:rPr lang="it-IT" b="1" i="0" u="none" strike="noStrike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 identificabilità (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identifiability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)</a:t>
            </a:r>
            <a:br>
              <a:rPr lang="it-IT" b="1" dirty="0"/>
            </a:br>
            <a:r>
              <a:rPr lang="it-IT" b="1" i="0" u="none" strike="noStrike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 bilanciamento (balance)</a:t>
            </a:r>
            <a:br>
              <a:rPr lang="it-IT" b="1" dirty="0"/>
            </a:br>
            <a:r>
              <a:rPr lang="it-IT" b="1" i="0" u="none" strike="noStrike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 diversità (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diversity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)</a:t>
            </a:r>
            <a:br>
              <a:rPr lang="it-IT" b="1" dirty="0"/>
            </a:br>
            <a:r>
              <a:rPr lang="it-IT" b="1" i="0" u="none" strike="noStrike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 efficacia (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effectiveness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)</a:t>
            </a:r>
            <a:br>
              <a:rPr lang="it-IT" b="1" dirty="0"/>
            </a:br>
            <a:r>
              <a:rPr lang="it-IT" b="1" i="0" u="none" strike="noStrike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 rilevanza (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relevance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)</a:t>
            </a:r>
            <a:br>
              <a:rPr lang="it-IT" b="1" dirty="0"/>
            </a:br>
            <a:r>
              <a:rPr lang="it-IT" b="1" i="0" u="none" strike="noStrike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 rappresentatività (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representativeness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)</a:t>
            </a:r>
            <a:br>
              <a:rPr lang="it-IT" b="1" dirty="0"/>
            </a:br>
            <a:r>
              <a:rPr lang="it-IT" b="1" i="0" u="none" strike="noStrike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 similarità (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similarity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)</a:t>
            </a:r>
            <a:br>
              <a:rPr lang="it-IT" b="1" dirty="0"/>
            </a:br>
            <a:r>
              <a:rPr lang="it-IT" b="1" i="0" u="none" strike="noStrike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- tempestività (</a:t>
            </a:r>
            <a:r>
              <a:rPr lang="it-IT" b="1" i="0" u="none" strike="noStrike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timeliness</a:t>
            </a:r>
            <a:r>
              <a:rPr lang="it-IT" b="1" i="0" u="none" strike="noStrike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)</a:t>
            </a:r>
            <a:endParaRPr lang="it-TW" b="1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576BE15-DC80-B702-1FB1-9E1D5124F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AISDET Roma 16 maggio 2024 - Palazzo Giustiniani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45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D64356-BC75-CAFE-B20D-10ACEDF4D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848590"/>
          </a:xfrm>
        </p:spPr>
        <p:txBody>
          <a:bodyPr/>
          <a:lstStyle/>
          <a:p>
            <a:r>
              <a:rPr lang="it-TW" dirty="0"/>
              <a:t>Grazie per l’attenzione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A44594-482F-16CE-0F36-BD0E69DB7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TW" dirty="0"/>
              <a:t>Domenico Natale</a:t>
            </a:r>
          </a:p>
          <a:p>
            <a:pPr marL="0" indent="0">
              <a:buNone/>
            </a:pPr>
            <a:r>
              <a:rPr lang="it-IT" dirty="0">
                <a:hlinkClick r:id="rId2"/>
              </a:rPr>
              <a:t>d</a:t>
            </a:r>
            <a:r>
              <a:rPr lang="it-TW" dirty="0">
                <a:hlinkClick r:id="rId2"/>
              </a:rPr>
              <a:t>natale51@gmail.com</a:t>
            </a:r>
            <a:endParaRPr lang="it-TW" dirty="0"/>
          </a:p>
          <a:p>
            <a:pPr marL="0" indent="0">
              <a:buNone/>
            </a:pPr>
            <a:endParaRPr lang="it-TW" dirty="0"/>
          </a:p>
          <a:p>
            <a:pPr marL="0" indent="0">
              <a:buNone/>
            </a:pPr>
            <a:r>
              <a:rPr lang="it-TW" dirty="0">
                <a:hlinkClick r:id="rId3"/>
              </a:rPr>
              <a:t>www.iso.org</a:t>
            </a:r>
            <a:endParaRPr lang="it-TW" dirty="0"/>
          </a:p>
          <a:p>
            <a:pPr marL="0" indent="0">
              <a:buNone/>
            </a:pPr>
            <a:r>
              <a:rPr lang="it-TW" dirty="0">
                <a:hlinkClick r:id="rId4"/>
              </a:rPr>
              <a:t>www.uni.com</a:t>
            </a:r>
            <a:endParaRPr lang="it-TW" dirty="0"/>
          </a:p>
          <a:p>
            <a:pPr marL="0" indent="0">
              <a:buNone/>
            </a:pPr>
            <a:r>
              <a:rPr lang="it-TW" dirty="0">
                <a:hlinkClick r:id="rId5"/>
              </a:rPr>
              <a:t>www.uninfo.it</a:t>
            </a:r>
            <a:endParaRPr lang="it-TW" dirty="0"/>
          </a:p>
          <a:p>
            <a:pPr marL="0" indent="0">
              <a:buNone/>
            </a:pPr>
            <a:r>
              <a:rPr lang="it-TW" dirty="0">
                <a:hlinkClick r:id="rId6"/>
              </a:rPr>
              <a:t>www.iso25000.it</a:t>
            </a:r>
            <a:endParaRPr lang="it-TW" dirty="0"/>
          </a:p>
          <a:p>
            <a:pPr marL="0" indent="0">
              <a:buNone/>
            </a:pPr>
            <a:endParaRPr lang="it-TW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C50124C-CA37-02C4-6784-CEB24D3BD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AISDET Roma 16 maggio 2024 - Palazzo Giustiniani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013799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AnalogousFromLightSeedLeftStep">
      <a:dk1>
        <a:srgbClr val="000000"/>
      </a:dk1>
      <a:lt1>
        <a:srgbClr val="FFFFFF"/>
      </a:lt1>
      <a:dk2>
        <a:srgbClr val="362441"/>
      </a:dk2>
      <a:lt2>
        <a:srgbClr val="E2E8E7"/>
      </a:lt2>
      <a:accent1>
        <a:srgbClr val="EE6E7E"/>
      </a:accent1>
      <a:accent2>
        <a:srgbClr val="EB4EA3"/>
      </a:accent2>
      <a:accent3>
        <a:srgbClr val="EE6EE9"/>
      </a:accent3>
      <a:accent4>
        <a:srgbClr val="B04EEB"/>
      </a:accent4>
      <a:accent5>
        <a:srgbClr val="896EEE"/>
      </a:accent5>
      <a:accent6>
        <a:srgbClr val="4E6EEB"/>
      </a:accent6>
      <a:hlink>
        <a:srgbClr val="568E87"/>
      </a:hlink>
      <a:folHlink>
        <a:srgbClr val="7F7F7F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178</Words>
  <Application>Microsoft Macintosh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Lato</vt:lpstr>
      <vt:lpstr>Neue Haas Grotesk Text Pro</vt:lpstr>
      <vt:lpstr>PunchcardVTI</vt:lpstr>
      <vt:lpstr>L’importanza della  qualità dei dati</vt:lpstr>
      <vt:lpstr>Il modello della qualità dei dati</vt:lpstr>
      <vt:lpstr>Misurazione della qualità dei dati </vt:lpstr>
      <vt:lpstr>L’estensione per l’IA</vt:lpstr>
      <vt:lpstr>Grazie per l’attenzione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L’importanza della  qualità dei dati</dc:title>
  <dc:creator>Domenco Natale</dc:creator>
  <cp:lastModifiedBy>Domenco Natale</cp:lastModifiedBy>
  <cp:revision>1</cp:revision>
  <dcterms:created xsi:type="dcterms:W3CDTF">2024-05-16T05:11:19Z</dcterms:created>
  <dcterms:modified xsi:type="dcterms:W3CDTF">2024-05-16T05:31:41Z</dcterms:modified>
</cp:coreProperties>
</file>