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handoutMasters/handoutMaster1.xml" ContentType="application/vnd.openxmlformats-officedocument.presentationml.handoutMaster+xml"/>
  <Override PartName="/ppt/media/image13.svg" ContentType="image/svg+xml"/>
  <Override PartName="/ppt/media/image14.svg" ContentType="image/svg+xml"/>
  <Override PartName="/ppt/media/image15.svg" ContentType="image/svg+xml"/>
  <Override PartName="/ppt/media/image17.svg" ContentType="image/svg+xml"/>
  <Override PartName="/ppt/media/image19.svg" ContentType="image/svg+xml"/>
  <Override PartName="/ppt/media/image2.svg" ContentType="image/svg+xml"/>
  <Override PartName="/ppt/media/image21.svg" ContentType="image/svg+xml"/>
  <Override PartName="/ppt/media/image23.svg" ContentType="image/svg+xml"/>
  <Override PartName="/ppt/media/image25.svg" ContentType="image/svg+xml"/>
  <Override PartName="/ppt/media/image26.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svg" ContentType="image/svg+xml"/>
  <Override PartName="/ppt/media/image51.svg" ContentType="image/svg+xml"/>
  <Override PartName="/ppt/media/image53.svg" ContentType="image/svg+xml"/>
  <Override PartName="/ppt/media/image55.svg" ContentType="image/svg+xml"/>
  <Override PartName="/ppt/media/image57.svg" ContentType="image/svg+xml"/>
  <Override PartName="/ppt/media/image59.svg" ContentType="image/svg+xml"/>
  <Override PartName="/ppt/media/image61.svg" ContentType="image/svg+xml"/>
  <Override PartName="/ppt/media/image63.svg" ContentType="image/svg+xml"/>
  <Override PartName="/ppt/media/image65.svg" ContentType="image/svg+xml"/>
  <Override PartName="/ppt/media/image67.svg" ContentType="image/svg+xml"/>
  <Override PartName="/ppt/media/image69.svg" ContentType="image/svg+xml"/>
  <Override PartName="/ppt/media/image7.svg" ContentType="image/svg+xml"/>
  <Override PartName="/ppt/media/image71.svg" ContentType="image/svg+xml"/>
  <Override PartName="/ppt/media/image73.svg" ContentType="image/svg+xml"/>
  <Override PartName="/ppt/media/image75.svg" ContentType="image/svg+xml"/>
  <Override PartName="/ppt/media/image77.svg" ContentType="image/svg+xml"/>
  <Override PartName="/ppt/media/image79.svg" ContentType="image/svg+xml"/>
  <Override PartName="/ppt/media/image81.svg" ContentType="image/svg+xml"/>
  <Override PartName="/ppt/media/image89.svg" ContentType="image/svg+xml"/>
  <Override PartName="/ppt/media/image9.svg" ContentType="image/svg+xml"/>
  <Override PartName="/ppt/media/image91.svg" ContentType="image/svg+xml"/>
  <Override PartName="/ppt/media/image9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648" r:id="rId1"/>
    <p:sldMasterId id="2147483678" r:id="rId3"/>
  </p:sldMasterIdLst>
  <p:notesMasterIdLst>
    <p:notesMasterId r:id="rId5"/>
  </p:notesMasterIdLst>
  <p:handoutMasterIdLst>
    <p:handoutMasterId r:id="rId22"/>
  </p:handoutMasterIdLst>
  <p:sldIdLst>
    <p:sldId id="16766951" r:id="rId4"/>
    <p:sldId id="257" r:id="rId6"/>
    <p:sldId id="13374" r:id="rId7"/>
    <p:sldId id="16766946" r:id="rId8"/>
    <p:sldId id="16764780" r:id="rId9"/>
    <p:sldId id="16764843" r:id="rId10"/>
    <p:sldId id="16766948" r:id="rId11"/>
    <p:sldId id="13425" r:id="rId12"/>
    <p:sldId id="16766436" r:id="rId13"/>
    <p:sldId id="16776549" r:id="rId14"/>
    <p:sldId id="260" r:id="rId15"/>
    <p:sldId id="16766435" r:id="rId16"/>
    <p:sldId id="263" r:id="rId17"/>
    <p:sldId id="16766949" r:id="rId18"/>
    <p:sldId id="5447" r:id="rId19"/>
    <p:sldId id="5395" r:id="rId20"/>
    <p:sldId id="5439"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7"/>
    <a:srgbClr val="F4F4F4"/>
    <a:srgbClr val="DA291C"/>
    <a:srgbClr val="959CA0"/>
    <a:srgbClr val="FE8A12"/>
    <a:srgbClr val="F4C65A"/>
    <a:srgbClr val="FFE2C4"/>
    <a:srgbClr val="FEC488"/>
    <a:srgbClr val="7FD1EF"/>
    <a:srgbClr val="A1D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690" autoAdjust="0"/>
  </p:normalViewPr>
  <p:slideViewPr>
    <p:cSldViewPr snapToGrid="0">
      <p:cViewPr varScale="1">
        <p:scale>
          <a:sx n="66" d="100"/>
          <a:sy n="66" d="100"/>
        </p:scale>
        <p:origin x="596"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90" d="100"/>
          <a:sy n="90" d="100"/>
        </p:scale>
        <p:origin x="4984" y="70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550045146246"/>
          <c:y val="0.05377790993541"/>
          <c:w val="0.64741710488295"/>
          <c:h val="0.94622209006459"/>
        </c:manualLayout>
      </c:layout>
      <c:pieChart>
        <c:varyColors val="1"/>
        <c:ser>
          <c:idx val="0"/>
          <c:order val="0"/>
          <c:tx>
            <c:strRef>
              <c:f>Sheet1!$B$1</c:f>
              <c:strCache>
                <c:ptCount val="1"/>
                <c:pt idx="0">
                  <c:v>Sales</c:v>
                </c:pt>
              </c:strCache>
            </c:strRef>
          </c:tx>
          <c:spPr>
            <a:solidFill>
              <a:schemeClr val="bg1">
                <a:lumMod val="50000"/>
              </a:schemeClr>
            </a:solidFill>
          </c:spPr>
          <c:explosion val="22"/>
          <c:dPt>
            <c:idx val="0"/>
            <c:bubble3D val="0"/>
            <c:spPr>
              <a:solidFill>
                <a:srgbClr val="FFC000"/>
              </a:solidFill>
              <a:ln w="19050">
                <a:noFill/>
              </a:ln>
              <a:effectLst/>
            </c:spPr>
          </c:dPt>
          <c:dPt>
            <c:idx val="1"/>
            <c:bubble3D val="0"/>
            <c:spPr>
              <a:solidFill>
                <a:schemeClr val="bg1">
                  <a:lumMod val="50000"/>
                </a:schemeClr>
              </a:solidFill>
              <a:ln w="19050">
                <a:solidFill>
                  <a:schemeClr val="lt1"/>
                </a:solidFill>
              </a:ln>
              <a:effectLst/>
            </c:spPr>
          </c:dPt>
          <c:dLbls>
            <c:delete val="1"/>
          </c:dLbls>
          <c:cat>
            <c:strRef>
              <c:f>Sheet1!$A$2:$A$3</c:f>
              <c:strCache>
                <c:ptCount val="2"/>
                <c:pt idx="0">
                  <c:v>1st Qtr</c:v>
                </c:pt>
                <c:pt idx="1">
                  <c:v>2nd Qtr</c:v>
                </c:pt>
              </c:strCache>
            </c:strRef>
          </c:cat>
          <c:val>
            <c:numRef>
              <c:f>Sheet1!$B$2:$B$3</c:f>
              <c:numCache>
                <c:formatCode>General</c:formatCode>
                <c:ptCount val="2"/>
                <c:pt idx="0">
                  <c:v>0.4</c:v>
                </c:pt>
                <c:pt idx="1">
                  <c:v>10</c:v>
                </c:pt>
              </c:numCache>
            </c:numRef>
          </c:val>
        </c:ser>
        <c:dLbls>
          <c:showLegendKey val="0"/>
          <c:showVal val="0"/>
          <c:showCatName val="0"/>
          <c:showSerName val="0"/>
          <c:showPercent val="0"/>
          <c:showBubbleSize val="0"/>
          <c:showLeaderLines val="1"/>
        </c:dLbls>
        <c:firstSliceAng val="82"/>
      </c:pieChart>
      <c:spPr>
        <a:noFill/>
        <a:ln>
          <a:noFill/>
        </a:ln>
        <a:effectLst/>
      </c:spPr>
    </c:plotArea>
    <c:plotVisOnly val="1"/>
    <c:dispBlanksAs val="gap"/>
    <c:showDLblsOverMax val="0"/>
  </c:chart>
  <c:spPr>
    <a:noFill/>
    <a:ln>
      <a:noFill/>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94675" y="279823"/>
            <a:ext cx="4393055" cy="367959"/>
          </a:xfrm>
          <a:prstGeom prst="rect">
            <a:avLst/>
          </a:prstGeom>
        </p:spPr>
        <p:txBody>
          <a:bodyPr vert="horz" lIns="93324" tIns="46662" rIns="93324" bIns="46662" rtlCol="0"/>
          <a:lstStyle>
            <a:lvl1pPr algn="l">
              <a:defRPr sz="1200"/>
            </a:lvl1pPr>
          </a:lstStyle>
          <a:p>
            <a:endParaRPr lang="en-US" b="1" dirty="0"/>
          </a:p>
        </p:txBody>
      </p:sp>
      <p:sp>
        <p:nvSpPr>
          <p:cNvPr id="3" name="Date Placeholder 2"/>
          <p:cNvSpPr>
            <a:spLocks noGrp="1"/>
          </p:cNvSpPr>
          <p:nvPr>
            <p:ph type="dt" sz="quarter" idx="1"/>
          </p:nvPr>
        </p:nvSpPr>
        <p:spPr>
          <a:xfrm>
            <a:off x="494675" y="669161"/>
            <a:ext cx="4393055" cy="153245"/>
          </a:xfrm>
          <a:prstGeom prst="rect">
            <a:avLst/>
          </a:prstGeom>
        </p:spPr>
        <p:txBody>
          <a:bodyPr vert="horz" lIns="93324" tIns="0" rIns="93324" bIns="0" rtlCol="0">
            <a:noAutofit/>
          </a:bodyPr>
          <a:lstStyle>
            <a:lvl1pPr algn="r">
              <a:defRPr sz="1200"/>
            </a:lvl1pPr>
          </a:lstStyle>
          <a:p>
            <a:pPr algn="l"/>
            <a:fld id="{E7A8D578-5E90-413C-9512-130603CF2639}" type="datetimeFigureOut">
              <a:rPr lang="en-US" sz="1000" i="1"/>
            </a:fld>
            <a:endParaRPr lang="en-US" sz="1000" i="1" dirty="0"/>
          </a:p>
        </p:txBody>
      </p:sp>
      <p:sp>
        <p:nvSpPr>
          <p:cNvPr id="4" name="Footer Placeholder 3"/>
          <p:cNvSpPr>
            <a:spLocks noGrp="1"/>
          </p:cNvSpPr>
          <p:nvPr>
            <p:ph type="ftr" sz="quarter" idx="2"/>
          </p:nvPr>
        </p:nvSpPr>
        <p:spPr>
          <a:xfrm>
            <a:off x="494691" y="8780243"/>
            <a:ext cx="2893517" cy="251346"/>
          </a:xfrm>
          <a:prstGeom prst="rect">
            <a:avLst/>
          </a:prstGeom>
        </p:spPr>
        <p:txBody>
          <a:bodyPr vert="horz" lIns="93324" tIns="46662" rIns="93324" bIns="46662" rtlCol="0" anchor="b"/>
          <a:lstStyle>
            <a:lvl1pPr algn="l">
              <a:defRPr sz="1200"/>
            </a:lvl1pPr>
          </a:lstStyle>
          <a:p>
            <a:endParaRPr lang="en-US" sz="1000" dirty="0"/>
          </a:p>
        </p:txBody>
      </p:sp>
      <p:sp>
        <p:nvSpPr>
          <p:cNvPr id="5" name="Slide Number Placeholder 4"/>
          <p:cNvSpPr>
            <a:spLocks noGrp="1"/>
          </p:cNvSpPr>
          <p:nvPr>
            <p:ph type="sldNum" sz="quarter" idx="3"/>
          </p:nvPr>
        </p:nvSpPr>
        <p:spPr>
          <a:xfrm>
            <a:off x="5306470" y="8780243"/>
            <a:ext cx="1221955" cy="251346"/>
          </a:xfrm>
          <a:prstGeom prst="rect">
            <a:avLst/>
          </a:prstGeom>
        </p:spPr>
        <p:txBody>
          <a:bodyPr vert="horz" lIns="93324" tIns="46662" rIns="93324" bIns="46662" rtlCol="0" anchor="b"/>
          <a:lstStyle>
            <a:lvl1pPr algn="r">
              <a:defRPr sz="1200"/>
            </a:lvl1pPr>
          </a:lstStyle>
          <a:p>
            <a:fld id="{6D32B792-199B-4EBF-B605-6F6C876EB442}" type="slidenum">
              <a:rPr lang="en-US" sz="1000"/>
            </a:fld>
            <a:endParaRPr lang="en-US" sz="1000" dirty="0"/>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7.svg"/><Relationship Id="rId1" Type="http://schemas.openxmlformats.org/officeDocument/2006/relationships/image" Target="../media/image6.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Graphic 18"/>
          <p:cNvPicPr preferRelativeResize="0">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713460" y="671457"/>
            <a:ext cx="1555593" cy="281237"/>
          </a:xfrm>
          <a:prstGeom prst="rect">
            <a:avLst/>
          </a:prstGeom>
        </p:spPr>
      </p:pic>
      <p:sp>
        <p:nvSpPr>
          <p:cNvPr id="20" name="Header Placeholder 19"/>
          <p:cNvSpPr>
            <a:spLocks noGrp="1"/>
          </p:cNvSpPr>
          <p:nvPr>
            <p:ph type="hdr" sz="quarter"/>
          </p:nvPr>
        </p:nvSpPr>
        <p:spPr>
          <a:xfrm>
            <a:off x="0" y="1"/>
            <a:ext cx="3043238" cy="466725"/>
          </a:xfrm>
          <a:prstGeom prst="rect">
            <a:avLst/>
          </a:prstGeom>
        </p:spPr>
        <p:txBody>
          <a:bodyPr vert="horz" lIns="91440" tIns="45720" rIns="91440" bIns="45720" rtlCol="0"/>
          <a:lstStyle>
            <a:lvl1pPr algn="l">
              <a:defRPr sz="1200"/>
            </a:lvl1pPr>
          </a:lstStyle>
          <a:p>
            <a:endParaRPr lang="en-US"/>
          </a:p>
        </p:txBody>
      </p:sp>
      <p:sp>
        <p:nvSpPr>
          <p:cNvPr id="21" name="Slide Image Placeholder 20"/>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22" name="Footer Placeholder 21"/>
          <p:cNvSpPr>
            <a:spLocks noGrp="1"/>
          </p:cNvSpPr>
          <p:nvPr>
            <p:ph type="ftr" sz="quarter" idx="4"/>
          </p:nvPr>
        </p:nvSpPr>
        <p:spPr>
          <a:xfrm>
            <a:off x="0" y="8842376"/>
            <a:ext cx="3043238" cy="466725"/>
          </a:xfrm>
          <a:prstGeom prst="rect">
            <a:avLst/>
          </a:prstGeom>
        </p:spPr>
        <p:txBody>
          <a:bodyPr vert="horz" lIns="91440" tIns="45720" rIns="91440" bIns="45720" rtlCol="0" anchor="b"/>
          <a:lstStyle>
            <a:lvl1pPr algn="l">
              <a:defRPr sz="1200"/>
            </a:lvl1pPr>
          </a:lstStyle>
          <a:p>
            <a:endParaRPr lang="en-US"/>
          </a:p>
        </p:txBody>
      </p:sp>
      <p:sp>
        <p:nvSpPr>
          <p:cNvPr id="23" name="Slide Number Placeholder 22"/>
          <p:cNvSpPr>
            <a:spLocks noGrp="1"/>
          </p:cNvSpPr>
          <p:nvPr>
            <p:ph type="sldNum" sz="quarter" idx="5"/>
          </p:nvPr>
        </p:nvSpPr>
        <p:spPr>
          <a:xfrm>
            <a:off x="3978275" y="8842376"/>
            <a:ext cx="3043238" cy="466725"/>
          </a:xfrm>
          <a:prstGeom prst="rect">
            <a:avLst/>
          </a:prstGeom>
        </p:spPr>
        <p:txBody>
          <a:bodyPr vert="horz" lIns="91440" tIns="45720" rIns="91440" bIns="45720" rtlCol="0" anchor="b"/>
          <a:lstStyle>
            <a:lvl1pPr algn="r">
              <a:defRPr sz="1200"/>
            </a:lvl1pPr>
          </a:lstStyle>
          <a:p>
            <a:fld id="{2757C527-D302-0D4C-8820-8247C93BFD8D}" type="slidenum">
              <a:rPr lang="en-US" smtClean="0"/>
            </a:fld>
            <a:endParaRPr lang="en-US"/>
          </a:p>
        </p:txBody>
      </p:sp>
      <p:sp>
        <p:nvSpPr>
          <p:cNvPr id="24" name="Notes Placeholder 23"/>
          <p:cNvSpPr>
            <a:spLocks noGrp="1"/>
          </p:cNvSpPr>
          <p:nvPr>
            <p:ph type="body" sz="quarter" idx="3"/>
          </p:nvPr>
        </p:nvSpPr>
        <p:spPr>
          <a:xfrm>
            <a:off x="701676" y="4479925"/>
            <a:ext cx="5619750" cy="3665538"/>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25" name="Date Placeholder 24"/>
          <p:cNvSpPr>
            <a:spLocks noGrp="1"/>
          </p:cNvSpPr>
          <p:nvPr>
            <p:ph type="dt" idx="1"/>
          </p:nvPr>
        </p:nvSpPr>
        <p:spPr>
          <a:xfrm>
            <a:off x="3978275" y="1"/>
            <a:ext cx="3043238" cy="466725"/>
          </a:xfrm>
          <a:prstGeom prst="rect">
            <a:avLst/>
          </a:prstGeom>
        </p:spPr>
        <p:txBody>
          <a:bodyPr vert="horz" lIns="91440" tIns="45720" rIns="91440" bIns="45720" rtlCol="0"/>
          <a:lstStyle>
            <a:lvl1pPr algn="r">
              <a:defRPr sz="1200"/>
            </a:lvl1pPr>
          </a:lstStyle>
          <a:p>
            <a:fld id="{76052FF9-2A45-F143-A9E3-2C98D6266DD3}" type="datetimeFigureOut">
              <a:rPr lang="en-US" smtClean="0"/>
            </a:fld>
            <a:endParaRPr lang="en-US"/>
          </a:p>
        </p:txBody>
      </p:sp>
    </p:spTree>
  </p:cSld>
  <p:clrMap bg1="lt1" tx1="dk1" bg2="lt2" tx2="dk2" accent1="accent1" accent2="accent2" accent3="accent3" accent4="accent4" accent5="accent5" accent6="accent6" hlink="hlink" folHlink="folHlink"/>
  <p:hf dt="0"/>
  <p:notesStyle>
    <a:lvl1pPr marL="1174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1pPr>
    <a:lvl2pPr marL="228600" indent="-11112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2pPr>
    <a:lvl3pPr marL="346075" indent="-11747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3pPr>
    <a:lvl4pPr marL="513080" indent="-167005" algn="l" defTabSz="914400" rtl="0" eaLnBrk="1" latinLnBrk="0" hangingPunct="1">
      <a:spcBef>
        <a:spcPts val="400"/>
      </a:spcBef>
      <a:buFont typeface="Arial" panose="020B0604020202020204" pitchFamily="34" charset="0"/>
      <a:buChar char="»"/>
      <a:defRPr sz="1200" kern="1200">
        <a:solidFill>
          <a:schemeClr val="tx1"/>
        </a:solidFill>
        <a:latin typeface="+mn-lt"/>
        <a:ea typeface="+mn-ea"/>
        <a:cs typeface="+mn-cs"/>
      </a:defRPr>
    </a:lvl4pPr>
    <a:lvl5pPr marL="630555" indent="-117475" algn="l" defTabSz="914400" rtl="0" eaLnBrk="1" latinLnBrk="0" hangingPunct="1">
      <a:spcBef>
        <a:spcPts val="400"/>
      </a:spcBef>
      <a:buSzPct val="75000"/>
      <a:buFont typeface="Wingdings" panose="05000000000000000000"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dirty="0"/>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16438" y="6921500"/>
            <a:ext cx="2687637" cy="1512888"/>
          </a:xfrm>
          <a:prstGeom prst="rect">
            <a:avLst/>
          </a:prstGeom>
        </p:spPr>
      </p:sp>
      <p:sp>
        <p:nvSpPr>
          <p:cNvPr id="3" name="Notes Placeholder 2"/>
          <p:cNvSpPr>
            <a:spLocks noGrp="1"/>
          </p:cNvSpPr>
          <p:nvPr>
            <p:ph type="body" idx="1"/>
          </p:nvPr>
        </p:nvSpPr>
        <p:spPr>
          <a:xfrm>
            <a:off x="396415" y="1314911"/>
            <a:ext cx="6230270" cy="5259642"/>
          </a:xfrm>
          <a:prstGeom prst="rect">
            <a:avLst/>
          </a:prstGeom>
        </p:spPr>
        <p:txBody>
          <a:bodyPr/>
          <a:lstStyle/>
          <a:p>
            <a:endParaRPr lang="en-US" dirty="0"/>
          </a:p>
        </p:txBody>
      </p:sp>
      <p:sp>
        <p:nvSpPr>
          <p:cNvPr id="4" name="Header Placeholder 3"/>
          <p:cNvSpPr>
            <a:spLocks noGrp="1"/>
          </p:cNvSpPr>
          <p:nvPr>
            <p:ph type="hdr" sz="quarter"/>
          </p:nvPr>
        </p:nvSpPr>
        <p:spPr>
          <a:xfrm>
            <a:off x="399926" y="329698"/>
            <a:ext cx="4476874" cy="418910"/>
          </a:xfrm>
          <a:prstGeom prst="rect">
            <a:avLst/>
          </a:prstGeom>
        </p:spPr>
        <p:txBody>
          <a:bodyPr/>
          <a:lstStyle/>
          <a:p>
            <a:endParaRPr lang="en-US" dirty="0"/>
          </a:p>
        </p:txBody>
      </p:sp>
      <p:sp>
        <p:nvSpPr>
          <p:cNvPr id="5" name="Slide Number Placeholder 4"/>
          <p:cNvSpPr>
            <a:spLocks noGrp="1"/>
          </p:cNvSpPr>
          <p:nvPr>
            <p:ph type="sldNum" sz="quarter" idx="5"/>
          </p:nvPr>
        </p:nvSpPr>
        <p:spPr>
          <a:xfrm>
            <a:off x="5699651" y="8780243"/>
            <a:ext cx="927049" cy="251346"/>
          </a:xfrm>
          <a:prstGeom prst="rect">
            <a:avLst/>
          </a:prstGeom>
        </p:spPr>
        <p:txBody>
          <a:bodyPr/>
          <a:lstStyle/>
          <a:p>
            <a:fld id="{CA61E296-9532-40C3-9174-581AD2B7748B}"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i="1" dirty="0">
                <a:solidFill>
                  <a:schemeClr val="tx2"/>
                </a:solidFill>
              </a:rPr>
              <a:t>Clinical Background:</a:t>
            </a:r>
            <a:endParaRPr lang="en-US" sz="1600" i="1" dirty="0">
              <a:solidFill>
                <a:schemeClr val="tx2"/>
              </a:solidFill>
            </a:endParaRPr>
          </a:p>
          <a:p>
            <a:pPr marL="285750" indent="-285750">
              <a:buFont typeface="Arial" panose="020B0604020202020204" pitchFamily="34" charset="0"/>
              <a:buChar char="•"/>
            </a:pPr>
            <a:r>
              <a:rPr lang="en-US" sz="1600" i="1" dirty="0">
                <a:solidFill>
                  <a:schemeClr val="tx2"/>
                </a:solidFill>
              </a:rPr>
              <a:t>AF affects over 4% of the population over the age of 60.  </a:t>
            </a:r>
            <a:endParaRPr lang="en-US" sz="1600" i="1" dirty="0">
              <a:solidFill>
                <a:schemeClr val="tx2"/>
              </a:solidFill>
            </a:endParaRPr>
          </a:p>
          <a:p>
            <a:pPr marL="285750" lvl="0" indent="-285750">
              <a:buFont typeface="Arial" panose="020B0604020202020204" pitchFamily="34" charset="0"/>
              <a:buChar char="•"/>
              <a:defRPr/>
            </a:pPr>
            <a:r>
              <a:rPr lang="en-GB" sz="1600" i="1" dirty="0">
                <a:solidFill>
                  <a:schemeClr val="tx2"/>
                </a:solidFill>
              </a:rPr>
              <a:t>AF patients are five times the risk for stroke than non-AF patients, resulting in increased rates of mortality, morbidity and disability. (Framingham Study)</a:t>
            </a:r>
            <a:r>
              <a:rPr lang="en-US" sz="1600" i="1" baseline="30000" dirty="0">
                <a:solidFill>
                  <a:schemeClr val="tx2"/>
                </a:solidFill>
              </a:rPr>
              <a:t> 1</a:t>
            </a:r>
            <a:endParaRPr lang="en-GB" sz="1600" i="1" dirty="0">
              <a:solidFill>
                <a:schemeClr val="tx2"/>
              </a:solidFill>
            </a:endParaRPr>
          </a:p>
          <a:p>
            <a:pPr marL="285750" indent="-285750">
              <a:buFont typeface="Arial" panose="020B0604020202020204" pitchFamily="34" charset="0"/>
              <a:buChar char="•"/>
            </a:pPr>
            <a:r>
              <a:rPr lang="en-US" sz="1600" i="1" dirty="0">
                <a:solidFill>
                  <a:schemeClr val="tx2"/>
                </a:solidFill>
              </a:rPr>
              <a:t>CHA2DS2-VASc criteria for risk of Stroke in the AF population, using a succinct set of structured data, identifies patients for stroke risk consideration for anticoagulation therapy</a:t>
            </a:r>
            <a:endParaRPr lang="en-US" sz="1600" i="1" dirty="0">
              <a:solidFill>
                <a:schemeClr val="tx2"/>
              </a:solidFill>
            </a:endParaRPr>
          </a:p>
          <a:p>
            <a:pPr marL="285750" indent="-285750">
              <a:buFont typeface="Arial" panose="020B0604020202020204" pitchFamily="34" charset="0"/>
              <a:buChar char="•"/>
            </a:pPr>
            <a:r>
              <a:rPr lang="en-US" sz="1600" i="1" dirty="0">
                <a:solidFill>
                  <a:schemeClr val="tx2"/>
                </a:solidFill>
              </a:rPr>
              <a:t>1 in 7 strokes are causality related to AF</a:t>
            </a:r>
            <a:r>
              <a:rPr lang="en-US" sz="1600" i="1" baseline="30000" dirty="0">
                <a:solidFill>
                  <a:schemeClr val="tx2"/>
                </a:solidFill>
              </a:rPr>
              <a:t>2</a:t>
            </a:r>
            <a:r>
              <a:rPr lang="en-US" sz="1600" i="1" dirty="0">
                <a:solidFill>
                  <a:schemeClr val="tx2"/>
                </a:solidFill>
              </a:rPr>
              <a:t> </a:t>
            </a:r>
            <a:endParaRPr lang="en-US" sz="1600" i="1" dirty="0">
              <a:solidFill>
                <a:schemeClr val="tx2"/>
              </a:solidFill>
            </a:endParaRPr>
          </a:p>
          <a:p>
            <a:pPr marL="285750" indent="-285750">
              <a:buFont typeface="Arial" panose="020B0604020202020204" pitchFamily="34" charset="0"/>
              <a:buChar char="•"/>
            </a:pPr>
            <a:r>
              <a:rPr lang="en-US" sz="1600" i="1" dirty="0">
                <a:solidFill>
                  <a:schemeClr val="tx2"/>
                </a:solidFill>
              </a:rPr>
              <a:t>Keys to addressing and reducing risk for stroke – controlled heart rate, appropriate anticoagulation therapy</a:t>
            </a:r>
            <a:endParaRPr lang="en-US" sz="1600" i="1" dirty="0">
              <a:solidFill>
                <a:schemeClr val="tx2"/>
              </a:solidFill>
            </a:endParaRPr>
          </a:p>
          <a:p>
            <a:r>
              <a:rPr lang="en-US" sz="1600" b="1" i="1" dirty="0">
                <a:solidFill>
                  <a:schemeClr val="tx2"/>
                </a:solidFill>
              </a:rPr>
              <a:t>Goal: </a:t>
            </a:r>
            <a:r>
              <a:rPr lang="en-US" sz="1600" i="1" dirty="0">
                <a:solidFill>
                  <a:schemeClr val="tx2"/>
                </a:solidFill>
              </a:rPr>
              <a:t>Identify patients with AF, at risk for stroke and inform treatment decisions with identified opportunities to address anticoagulation therapy.   </a:t>
            </a:r>
            <a:endParaRPr lang="en-US" sz="1600" i="1" dirty="0">
              <a:solidFill>
                <a:schemeClr val="tx2"/>
              </a:solidFill>
            </a:endParaRPr>
          </a:p>
          <a:p>
            <a:r>
              <a:rPr lang="en-US" sz="1600" b="1" i="1" dirty="0">
                <a:solidFill>
                  <a:schemeClr val="tx2"/>
                </a:solidFill>
              </a:rPr>
              <a:t>Why consider a Stroke Prevention Use Case?  </a:t>
            </a:r>
            <a:endParaRPr lang="en-US" sz="1600" b="1" i="1" dirty="0">
              <a:solidFill>
                <a:schemeClr val="tx2"/>
              </a:solidFill>
            </a:endParaRPr>
          </a:p>
          <a:p>
            <a:pPr marL="285750" indent="-285750">
              <a:buFont typeface="Arial" panose="020B0604020202020204" pitchFamily="34" charset="0"/>
              <a:buChar char="•"/>
            </a:pPr>
            <a:r>
              <a:rPr lang="en-US" sz="1600" i="1" dirty="0">
                <a:solidFill>
                  <a:schemeClr val="tx2"/>
                </a:solidFill>
              </a:rPr>
              <a:t>Proven IQVIA implementation across UK clinics with realized reduction in stroke (22%) during the implementation phase with estimated annual savings of $2-7M (socio-economic impact included)</a:t>
            </a:r>
            <a:endParaRPr lang="en-US" sz="1600" i="1" dirty="0">
              <a:solidFill>
                <a:schemeClr val="tx2"/>
              </a:solidFill>
            </a:endParaRPr>
          </a:p>
          <a:p>
            <a:pPr marL="285750" indent="-285750">
              <a:buFont typeface="Arial" panose="020B0604020202020204" pitchFamily="34" charset="0"/>
              <a:buChar char="•"/>
            </a:pPr>
            <a:r>
              <a:rPr lang="en-US" sz="1600" i="1" dirty="0">
                <a:solidFill>
                  <a:schemeClr val="tx2"/>
                </a:solidFill>
              </a:rPr>
              <a:t>Opportunity to manage care both synchronous and asynchronous to the visit (does not always require an in-person visit to coordinate care and address needs</a:t>
            </a:r>
            <a:endParaRPr lang="en-US" sz="1600" i="1" dirty="0">
              <a:solidFill>
                <a:schemeClr val="tx2"/>
              </a:solidFill>
            </a:endParaRPr>
          </a:p>
          <a:p>
            <a:pPr marL="285750" indent="-285750">
              <a:buFont typeface="Arial" panose="020B0604020202020204" pitchFamily="34" charset="0"/>
              <a:buChar char="•"/>
            </a:pPr>
            <a:r>
              <a:rPr lang="en-US" sz="1600" i="1" dirty="0">
                <a:solidFill>
                  <a:schemeClr val="tx2"/>
                </a:solidFill>
              </a:rPr>
              <a:t>Engage embedded pharmacists and other clinical team members for care coordination – reduce physician burden</a:t>
            </a:r>
            <a:endParaRPr lang="en-US" sz="1600" i="1" dirty="0">
              <a:solidFill>
                <a:schemeClr val="tx2"/>
              </a:solidFill>
            </a:endParaRPr>
          </a:p>
          <a:p>
            <a:pPr marL="285750" indent="-285750">
              <a:buFont typeface="Arial" panose="020B0604020202020204" pitchFamily="34" charset="0"/>
              <a:buChar char="•"/>
            </a:pPr>
            <a:r>
              <a:rPr lang="en-US" sz="1600" i="1" dirty="0">
                <a:solidFill>
                  <a:schemeClr val="tx2"/>
                </a:solidFill>
              </a:rPr>
              <a:t>Supports clinic members working at “Top of License”</a:t>
            </a:r>
            <a:endParaRPr lang="en-US" sz="1600" i="1" dirty="0">
              <a:solidFill>
                <a:schemeClr val="tx2"/>
              </a:solidFill>
            </a:endParaRPr>
          </a:p>
          <a:p>
            <a:pPr marL="285750" indent="-285750">
              <a:buFont typeface="Arial" panose="020B0604020202020204" pitchFamily="34" charset="0"/>
              <a:buChar char="•"/>
            </a:pPr>
            <a:r>
              <a:rPr lang="en-US" sz="1600" i="1" dirty="0">
                <a:solidFill>
                  <a:srgbClr val="FF0000"/>
                </a:solidFill>
              </a:rPr>
              <a:t>Minimal data features necessary for evaluation</a:t>
            </a:r>
            <a:endParaRPr lang="en-US" sz="1600" i="1" dirty="0">
              <a:solidFill>
                <a:srgbClr val="FF0000"/>
              </a:solidFill>
            </a:endParaRPr>
          </a:p>
          <a:p>
            <a:pPr marL="285750" indent="-285750">
              <a:buFont typeface="Arial" panose="020B0604020202020204" pitchFamily="34" charset="0"/>
              <a:buChar char="•"/>
            </a:pPr>
            <a:r>
              <a:rPr lang="en-US" sz="1600" i="1" dirty="0">
                <a:solidFill>
                  <a:srgbClr val="FF0000"/>
                </a:solidFill>
              </a:rPr>
              <a:t>Actionable care gaps, simplicity to do the right thing, interpretable recommendations</a:t>
            </a:r>
            <a:endParaRPr lang="en-US" sz="1600" i="1" dirty="0">
              <a:solidFill>
                <a:srgbClr val="FF0000"/>
              </a:solidFill>
            </a:endParaRPr>
          </a:p>
          <a:p>
            <a:endParaRPr lang="en-US" sz="1600" i="1" dirty="0">
              <a:solidFill>
                <a:schemeClr val="tx2"/>
              </a:solidFill>
            </a:endParaRPr>
          </a:p>
          <a:p>
            <a:pPr marL="742950" lvl="1" indent="-285750">
              <a:buFont typeface="Arial" panose="020B0604020202020204" pitchFamily="34" charset="0"/>
              <a:buChar char="•"/>
            </a:pPr>
            <a:endParaRPr lang="en-US" sz="1600" i="1" dirty="0">
              <a:solidFill>
                <a:schemeClr val="tx2"/>
              </a:solidFill>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757C527-D302-0D4C-8820-8247C93BFD8D}"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fld>
            <a:endParaRPr kumimoji="0" lang="en-US" sz="1200" b="0" i="0" u="none" strike="noStrike" kern="1200" cap="none" spc="0" normalizeH="0" baseline="0" noProof="0">
              <a:ln>
                <a:noFill/>
              </a:ln>
              <a:solidFill>
                <a:srgbClr val="2B3A42"/>
              </a:solidFill>
              <a:effectLst/>
              <a:uLnTx/>
              <a:uFillTx/>
              <a:latin typeface="Arial" panose="020B060402020202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5000"/>
              </a:lnSpc>
            </a:pPr>
            <a:r>
              <a:rPr lang="it-IT" sz="1800" b="1" dirty="0">
                <a:effectLst/>
                <a:latin typeface="Times New Roman" panose="02020603050405020304" pitchFamily="18" charset="0"/>
                <a:ea typeface="Times New Roman" panose="02020603050405020304" pitchFamily="18" charset="0"/>
              </a:rPr>
              <a:t>Caso d’uso</a:t>
            </a:r>
            <a:r>
              <a:rPr lang="it-IT" sz="1800" dirty="0">
                <a:effectLst/>
                <a:latin typeface="Times New Roman" panose="02020603050405020304" pitchFamily="18" charset="0"/>
                <a:ea typeface="Times New Roman" panose="02020603050405020304" pitchFamily="18" charset="0"/>
              </a:rPr>
              <a:t>: Sostegno alla medicina di gruppo nella gestione dei pazienti affetti da diabete di tipo 2 (DM2) </a:t>
            </a:r>
            <a:endParaRPr lang="en-US" sz="1800" dirty="0">
              <a:effectLst/>
              <a:latin typeface="Times New Roman" panose="02020603050405020304" pitchFamily="18" charset="0"/>
              <a:ea typeface="Times New Roman" panose="02020603050405020304" pitchFamily="18" charset="0"/>
            </a:endParaRPr>
          </a:p>
          <a:p>
            <a:pPr algn="just">
              <a:lnSpc>
                <a:spcPct val="105000"/>
              </a:lnSpc>
            </a:pPr>
            <a:r>
              <a:rPr lang="it-IT" sz="1800" b="1" dirty="0">
                <a:effectLst/>
                <a:latin typeface="Times New Roman" panose="02020603050405020304" pitchFamily="18" charset="0"/>
                <a:ea typeface="Times New Roman" panose="02020603050405020304" pitchFamily="18" charset="0"/>
              </a:rPr>
              <a:t>Background e opportunità</a:t>
            </a:r>
            <a:endParaRPr lang="en-US" sz="1800" dirty="0">
              <a:effectLst/>
              <a:latin typeface="Times New Roman" panose="02020603050405020304" pitchFamily="18" charset="0"/>
              <a:ea typeface="Times New Roman" panose="02020603050405020304" pitchFamily="18" charset="0"/>
            </a:endParaRPr>
          </a:p>
          <a:p>
            <a:pPr algn="just">
              <a:lnSpc>
                <a:spcPct val="105000"/>
              </a:lnSpc>
            </a:pPr>
            <a:r>
              <a:rPr lang="it-IT" sz="1800" dirty="0">
                <a:effectLst/>
                <a:latin typeface="Times New Roman" panose="02020603050405020304" pitchFamily="18" charset="0"/>
                <a:ea typeface="Times New Roman" panose="02020603050405020304" pitchFamily="18" charset="0"/>
              </a:rPr>
              <a:t>Il diabete di tipo 2 (DM2) è una condizione complessa da gestire. Quando il DM2 non è ben gestito, è associato a notevole morbilità e gravi complicazioni, tra cui malattie cardiache, ictus, retinopatia diabetica, malattie renali e amputazione, che nel tempo portano a disabilità e mortalità prematura. Dal 1996, il numero di persone con diagnosi di diabete nel Regno Unito è aumentato da 1,4 milioni a 2,9 milioni e si stima che entro il 2025 ci saranno 5 milioni di persone con diabete nel Regno Unito. In risposta a questo trend, il </a:t>
            </a:r>
            <a:r>
              <a:rPr lang="it-IT" sz="1800" i="1" dirty="0">
                <a:effectLst/>
                <a:latin typeface="Times New Roman" panose="02020603050405020304" pitchFamily="18" charset="0"/>
                <a:ea typeface="Times New Roman" panose="02020603050405020304" pitchFamily="18" charset="0"/>
              </a:rPr>
              <a:t>National </a:t>
            </a:r>
            <a:r>
              <a:rPr lang="it-IT" sz="1800" i="1" dirty="0" err="1">
                <a:effectLst/>
                <a:latin typeface="Times New Roman" panose="02020603050405020304" pitchFamily="18" charset="0"/>
                <a:ea typeface="Times New Roman" panose="02020603050405020304" pitchFamily="18" charset="0"/>
              </a:rPr>
              <a:t>Institute</a:t>
            </a:r>
            <a:r>
              <a:rPr lang="it-IT" sz="1800" i="1" dirty="0">
                <a:effectLst/>
                <a:latin typeface="Times New Roman" panose="02020603050405020304" pitchFamily="18" charset="0"/>
                <a:ea typeface="Times New Roman" panose="02020603050405020304" pitchFamily="18" charset="0"/>
              </a:rPr>
              <a:t> for </a:t>
            </a:r>
            <a:r>
              <a:rPr lang="it-IT" sz="1800" i="1" dirty="0" err="1">
                <a:effectLst/>
                <a:latin typeface="Times New Roman" panose="02020603050405020304" pitchFamily="18" charset="0"/>
                <a:ea typeface="Times New Roman" panose="02020603050405020304" pitchFamily="18" charset="0"/>
              </a:rPr>
              <a:t>Health</a:t>
            </a:r>
            <a:r>
              <a:rPr lang="it-IT" sz="1800" i="1" dirty="0">
                <a:effectLst/>
                <a:latin typeface="Times New Roman" panose="02020603050405020304" pitchFamily="18" charset="0"/>
                <a:ea typeface="Times New Roman" panose="02020603050405020304" pitchFamily="18" charset="0"/>
              </a:rPr>
              <a:t> and </a:t>
            </a:r>
            <a:r>
              <a:rPr lang="it-IT" sz="1800" i="1" dirty="0" err="1">
                <a:effectLst/>
                <a:latin typeface="Times New Roman" panose="02020603050405020304" pitchFamily="18" charset="0"/>
                <a:ea typeface="Times New Roman" panose="02020603050405020304" pitchFamily="18" charset="0"/>
              </a:rPr>
              <a:t>Clinical</a:t>
            </a:r>
            <a:r>
              <a:rPr lang="it-IT" sz="1800" i="1" dirty="0">
                <a:effectLst/>
                <a:latin typeface="Times New Roman" panose="02020603050405020304" pitchFamily="18" charset="0"/>
                <a:ea typeface="Times New Roman" panose="02020603050405020304" pitchFamily="18" charset="0"/>
              </a:rPr>
              <a:t> </a:t>
            </a:r>
            <a:r>
              <a:rPr lang="it-IT" sz="1800" i="1" dirty="0" err="1">
                <a:effectLst/>
                <a:latin typeface="Times New Roman" panose="02020603050405020304" pitchFamily="18" charset="0"/>
                <a:ea typeface="Times New Roman" panose="02020603050405020304" pitchFamily="18" charset="0"/>
              </a:rPr>
              <a:t>Excellence</a:t>
            </a:r>
            <a:r>
              <a:rPr lang="it-IT" sz="1800" i="1" dirty="0">
                <a:effectLst/>
                <a:latin typeface="Times New Roman" panose="02020603050405020304" pitchFamily="18" charset="0"/>
                <a:ea typeface="Times New Roman" panose="02020603050405020304" pitchFamily="18" charset="0"/>
              </a:rPr>
              <a:t> (NICE)</a:t>
            </a:r>
            <a:r>
              <a:rPr lang="it-IT" sz="1800" dirty="0">
                <a:effectLst/>
                <a:latin typeface="Times New Roman" panose="02020603050405020304" pitchFamily="18" charset="0"/>
                <a:ea typeface="Times New Roman" panose="02020603050405020304" pitchFamily="18" charset="0"/>
              </a:rPr>
              <a:t> ha rilasciato una guida secondo cui ogni paziente con diabete dovrebbe ricevere annualmente ciascuna delle nove procedure di seguito indicate:</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Misurazione dell'emoglobina </a:t>
            </a:r>
            <a:r>
              <a:rPr lang="it-IT" sz="1800" dirty="0" err="1">
                <a:effectLst/>
                <a:latin typeface="Times New Roman" panose="02020603050405020304" pitchFamily="18" charset="0"/>
                <a:ea typeface="Times New Roman" panose="02020603050405020304" pitchFamily="18" charset="0"/>
              </a:rPr>
              <a:t>glicata</a:t>
            </a:r>
            <a:r>
              <a:rPr lang="it-IT" sz="1800" dirty="0">
                <a:effectLst/>
                <a:latin typeface="Times New Roman" panose="02020603050405020304" pitchFamily="18" charset="0"/>
                <a:ea typeface="Times New Roman" panose="02020603050405020304" pitchFamily="18" charset="0"/>
              </a:rPr>
              <a:t> (HbA1c), con un target suggerito di 59 </a:t>
            </a:r>
            <a:r>
              <a:rPr lang="it-IT" sz="1800" dirty="0" err="1">
                <a:effectLst/>
                <a:latin typeface="Times New Roman" panose="02020603050405020304" pitchFamily="18" charset="0"/>
                <a:ea typeface="Times New Roman" panose="02020603050405020304" pitchFamily="18" charset="0"/>
              </a:rPr>
              <a:t>mmol</a:t>
            </a:r>
            <a:r>
              <a:rPr lang="it-IT" sz="1800" dirty="0">
                <a:effectLst/>
                <a:latin typeface="Times New Roman" panose="02020603050405020304" pitchFamily="18" charset="0"/>
                <a:ea typeface="Times New Roman" panose="02020603050405020304" pitchFamily="18" charset="0"/>
              </a:rPr>
              <a:t>/</a:t>
            </a:r>
            <a:r>
              <a:rPr lang="it-IT" sz="1800" dirty="0" err="1">
                <a:effectLst/>
                <a:latin typeface="Times New Roman" panose="02020603050405020304" pitchFamily="18" charset="0"/>
                <a:ea typeface="Times New Roman" panose="02020603050405020304" pitchFamily="18" charset="0"/>
              </a:rPr>
              <a:t>mol</a:t>
            </a:r>
            <a:r>
              <a:rPr lang="it-IT"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Misurazione della pressione sanguigna (BP), con un target suggerito di 140/80 mm Hg.</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Misurazione del livello di colesterolo, con un obiettivo suggerito per il colesterolo totale (TC) di 5 </a:t>
            </a:r>
            <a:r>
              <a:rPr lang="it-IT" sz="1800" dirty="0" err="1">
                <a:effectLst/>
                <a:latin typeface="Times New Roman" panose="02020603050405020304" pitchFamily="18" charset="0"/>
                <a:ea typeface="Times New Roman" panose="02020603050405020304" pitchFamily="18" charset="0"/>
              </a:rPr>
              <a:t>mmol</a:t>
            </a:r>
            <a:r>
              <a:rPr lang="it-IT" sz="1800" dirty="0">
                <a:effectLst/>
                <a:latin typeface="Times New Roman" panose="02020603050405020304" pitchFamily="18" charset="0"/>
                <a:ea typeface="Times New Roman" panose="02020603050405020304" pitchFamily="18" charset="0"/>
              </a:rPr>
              <a:t>/L.</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Screening retinico.</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Controlli ai piedi.</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Test dell'albumina urinaria.</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Test della creatinina sierica.</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Controllo del peso.</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Controllo dell’abitudine al fumo.</a:t>
            </a:r>
            <a:endParaRPr lang="en-US" sz="1800" dirty="0">
              <a:effectLst/>
              <a:latin typeface="Times New Roman" panose="02020603050405020304" pitchFamily="18" charset="0"/>
              <a:ea typeface="Times New Roman" panose="02020603050405020304" pitchFamily="18" charset="0"/>
            </a:endParaRPr>
          </a:p>
          <a:p>
            <a:pPr algn="just">
              <a:lnSpc>
                <a:spcPct val="105000"/>
              </a:lnSpc>
            </a:pPr>
            <a:r>
              <a:rPr lang="it-IT" sz="1800" dirty="0">
                <a:effectLst/>
                <a:latin typeface="Times New Roman" panose="02020603050405020304" pitchFamily="18" charset="0"/>
                <a:ea typeface="Times New Roman" panose="02020603050405020304" pitchFamily="18" charset="0"/>
              </a:rPr>
              <a:t>Prendendo in considerazione la qualità dell'attuale gestione del DM2 e le proiezioni di un sostanziale aumento della prevalenza del DM2 a livello nazionale, l’NHS ha identificato come una priorità strategica fondamentale il miglioramento della gestione del DM2. IQVIA ha collaborato con le strutture di assistenza primaria per implementare una soluzione finalizzata a </a:t>
            </a:r>
            <a:r>
              <a:rPr lang="it-IT" sz="1800" b="1" dirty="0">
                <a:effectLst/>
                <a:latin typeface="Times New Roman" panose="02020603050405020304" pitchFamily="18" charset="0"/>
                <a:ea typeface="Times New Roman" panose="02020603050405020304" pitchFamily="18" charset="0"/>
              </a:rPr>
              <a:t>ridurre il numero di procedure indicate da NICE mancanti</a:t>
            </a:r>
            <a:r>
              <a:rPr lang="it-IT" sz="1800" dirty="0">
                <a:effectLst/>
                <a:latin typeface="Times New Roman" panose="02020603050405020304" pitchFamily="18" charset="0"/>
                <a:ea typeface="Times New Roman" panose="02020603050405020304" pitchFamily="18" charset="0"/>
              </a:rPr>
              <a:t> e ottimizzare il trattamento farmaceutico dei pazienti i cui obiettivi terapeutici non erano stati raggiunti.</a:t>
            </a:r>
            <a:endParaRPr lang="en-US" sz="1800" dirty="0">
              <a:effectLst/>
              <a:latin typeface="Times New Roman" panose="02020603050405020304" pitchFamily="18" charset="0"/>
              <a:ea typeface="Times New Roman" panose="02020603050405020304" pitchFamily="18" charset="0"/>
            </a:endParaRPr>
          </a:p>
          <a:p>
            <a:pPr algn="just">
              <a:lnSpc>
                <a:spcPct val="105000"/>
              </a:lnSpc>
            </a:pPr>
            <a:r>
              <a:rPr lang="it-IT" sz="1800" b="1" dirty="0">
                <a:effectLst/>
                <a:latin typeface="Times New Roman" panose="02020603050405020304" pitchFamily="18" charset="0"/>
                <a:ea typeface="Times New Roman" panose="02020603050405020304" pitchFamily="18" charset="0"/>
              </a:rPr>
              <a:t>Implementazione del progetto</a:t>
            </a:r>
            <a:endParaRPr lang="en-US" sz="1800" dirty="0">
              <a:effectLst/>
              <a:latin typeface="Times New Roman" panose="02020603050405020304" pitchFamily="18" charset="0"/>
              <a:ea typeface="Times New Roman" panose="02020603050405020304" pitchFamily="18" charset="0"/>
            </a:endParaRPr>
          </a:p>
          <a:p>
            <a:pPr algn="just">
              <a:lnSpc>
                <a:spcPct val="105000"/>
              </a:lnSpc>
            </a:pPr>
            <a:r>
              <a:rPr lang="it-IT" sz="1800" dirty="0">
                <a:effectLst/>
                <a:latin typeface="Times New Roman" panose="02020603050405020304" pitchFamily="18" charset="0"/>
                <a:ea typeface="Times New Roman" panose="02020603050405020304" pitchFamily="18" charset="0"/>
              </a:rPr>
              <a:t>Il programma si è articolato in tre fasi. La prima fase del progetto prevedeva la raccolta dei dati, l'analisi e la definizione delle priorità del flusso di lavoro. Lo scopo di questa fase era valutare i risultati attuali nella gestione del DM2 (e delle </a:t>
            </a:r>
            <a:r>
              <a:rPr lang="it-IT" sz="1800" dirty="0" err="1">
                <a:effectLst/>
                <a:latin typeface="Times New Roman" panose="02020603050405020304" pitchFamily="18" charset="0"/>
                <a:ea typeface="Times New Roman" panose="02020603050405020304" pitchFamily="18" charset="0"/>
              </a:rPr>
              <a:t>comorbidità</a:t>
            </a:r>
            <a:r>
              <a:rPr lang="it-IT" sz="1800" dirty="0">
                <a:effectLst/>
                <a:latin typeface="Times New Roman" panose="02020603050405020304" pitchFamily="18" charset="0"/>
                <a:ea typeface="Times New Roman" panose="02020603050405020304" pitchFamily="18" charset="0"/>
              </a:rPr>
              <a:t>), ingaggiare i team di medicina generale e consentire ai farmacisti di dare priorità alle coorti di pazienti per la revisione in linea con le linee guida NICE e locali pertinenti. Il software è stato creato per eseguire ricerche di informazioni identiche sui sistemi clinici di ogni studio in ogni fase del progetto. Ogni medicina di gruppo ha dato il permesso per la condivisione delle informazioni necessarie alla generazione delle statistiche riassuntive anonime di ogni fase del progetto da riferire al Comitato Scientifico (NHS Slough CCG). Le attività chiave nella fase I del progetto includevano:</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Identificazione dei pazienti a cui mancava uno dei nove processi di assistenza chiave raccomandati dal NICE</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Rinvio di pazienti a ricevere eventuali processi di cura mancanti o obsoleti</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Identificazione dei pazienti per un'ulteriore revisione in cui gli obiettivi di HbA1c, BP e TC non sono stati raggiunti</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Sessioni formative per il personale dello studio sull'ottimizzazione della gestione e del controllo del diabete di tipo 2.</a:t>
            </a:r>
            <a:endParaRPr lang="en-US" sz="1800" dirty="0">
              <a:effectLst/>
              <a:latin typeface="Times New Roman" panose="02020603050405020304" pitchFamily="18" charset="0"/>
              <a:ea typeface="Times New Roman" panose="02020603050405020304" pitchFamily="18" charset="0"/>
            </a:endParaRPr>
          </a:p>
          <a:p>
            <a:pPr algn="just">
              <a:lnSpc>
                <a:spcPct val="105000"/>
              </a:lnSpc>
            </a:pPr>
            <a:r>
              <a:rPr lang="it-IT" sz="1800" dirty="0">
                <a:effectLst/>
                <a:latin typeface="Times New Roman" panose="02020603050405020304" pitchFamily="18" charset="0"/>
                <a:ea typeface="Times New Roman" panose="02020603050405020304" pitchFamily="18" charset="0"/>
              </a:rPr>
              <a:t>A seguito dell'analisi delle prestazioni della medicina di gruppo in relazione ai nove processi di assistenza chiave raccomandati dal NICE, i risultati sono stati discussi con gli stakeholder all'interno di ogni struttura di medicina generale. È stata quindi progettata e concordata una strategia su misura per aumentare la percentuale di pazienti sottoposti a tutte le nove procedure di assistenza chiave raccomandate dal NICE, con ogni singola medicina di gruppo.</a:t>
            </a:r>
            <a:endParaRPr lang="en-US" sz="1800" dirty="0">
              <a:effectLst/>
              <a:latin typeface="Times New Roman" panose="02020603050405020304" pitchFamily="18" charset="0"/>
              <a:ea typeface="Times New Roman" panose="02020603050405020304" pitchFamily="18" charset="0"/>
            </a:endParaRPr>
          </a:p>
          <a:p>
            <a:pPr algn="just">
              <a:lnSpc>
                <a:spcPct val="105000"/>
              </a:lnSpc>
            </a:pPr>
            <a:r>
              <a:rPr lang="it-IT" sz="1800" dirty="0">
                <a:effectLst/>
                <a:latin typeface="Times New Roman" panose="02020603050405020304" pitchFamily="18" charset="0"/>
                <a:ea typeface="Times New Roman" panose="02020603050405020304" pitchFamily="18" charset="0"/>
              </a:rPr>
              <a:t>La seconda fase del programma è stata progettata per ottimizzare il trattamento per quei pazienti che, nella fase I, non avevano raggiunto i loro obiettivi di HbA1c, pressione arteriosa e TC. I dati della fase I, combinati con una revisione clinica dettagliata di ciascun paziente scarsamente controllato, hanno consentito ai farmacisti di </a:t>
            </a:r>
            <a:r>
              <a:rPr lang="it-IT" sz="1800" b="1" dirty="0">
                <a:effectLst/>
                <a:latin typeface="Times New Roman" panose="02020603050405020304" pitchFamily="18" charset="0"/>
                <a:ea typeface="Times New Roman" panose="02020603050405020304" pitchFamily="18" charset="0"/>
              </a:rPr>
              <a:t>formulare raccomandazioni per migliorare il trattamento</a:t>
            </a:r>
            <a:r>
              <a:rPr lang="it-IT" sz="1800" dirty="0">
                <a:effectLst/>
                <a:latin typeface="Times New Roman" panose="02020603050405020304" pitchFamily="18" charset="0"/>
                <a:ea typeface="Times New Roman" panose="02020603050405020304" pitchFamily="18" charset="0"/>
              </a:rPr>
              <a:t> ove appropriato. Le raccomandazioni per ogni singolo paziente sono state discusse in una riunione di gruppo multidisciplinare che includeva il medico di famiglia, responsabile del progetto in ogni studio, e che quindi dettava la linea d'azione più appropriata da intraprendere con ciascun paziente. Le raccomandazioni formulate includevano, ma non erano limitate, all'inizio del trattamento, ai cambiamenti della dose di ciascun farmaco, all'interruzione del trattamento, agli interventi riguardanti l'aderenza e la persistenza del trattamento, i consigli sullo stile di vita e sulla dieta e il riferimento alle cure specialistiche in cui sono state identificate complicanze.</a:t>
            </a:r>
            <a:endParaRPr lang="en-US" sz="1800" dirty="0">
              <a:effectLst/>
              <a:latin typeface="Times New Roman" panose="02020603050405020304" pitchFamily="18" charset="0"/>
              <a:ea typeface="Times New Roman" panose="02020603050405020304" pitchFamily="18" charset="0"/>
            </a:endParaRPr>
          </a:p>
          <a:p>
            <a:pPr algn="just">
              <a:lnSpc>
                <a:spcPct val="105000"/>
              </a:lnSpc>
            </a:pPr>
            <a:r>
              <a:rPr lang="it-IT" sz="1800" dirty="0">
                <a:effectLst/>
                <a:latin typeface="Times New Roman" panose="02020603050405020304" pitchFamily="18" charset="0"/>
                <a:ea typeface="Times New Roman" panose="02020603050405020304" pitchFamily="18" charset="0"/>
              </a:rPr>
              <a:t>Ciascuno studio ha deciso poi come mettere in atto le diverse raccomandazioni. In alcuni casi, il medico di base ha optato per l’applicazione delle raccomandazioni quando i pazienti si presentavano in studio. Tuttavia, le raccomandazioni venivano generalmente attuate in modo proattivo utilizzando un mix di consultazioni cliniche, consultazioni telefoniche e lettere ai pazienti. L'erogazione degli interventi concordati era generalmente ripartita tra il team di medicina generale e il farmacista. Durante la fase III del programma, ogni Studio ha ricevuto una visita di follow-up da parte del farmacista a 6 e 12 mesi post-fase II per valutare l'impatto degli interventi effettuati durante le fasi I e II. Lo scopo di queste visite era valutare la misura in cui le raccomandazioni concordate erano state attuate, implementare eventuali azioni in sospeso, identificare ulteriori opportunità di miglioramento attraverso il re-audit e mantenere l'impegno pratico nel progetto.</a:t>
            </a:r>
            <a:endParaRPr lang="en-US" sz="1800" dirty="0">
              <a:effectLst/>
              <a:latin typeface="Times New Roman" panose="02020603050405020304" pitchFamily="18" charset="0"/>
              <a:ea typeface="Times New Roman" panose="02020603050405020304" pitchFamily="18" charset="0"/>
            </a:endParaRPr>
          </a:p>
          <a:p>
            <a:pPr algn="just">
              <a:lnSpc>
                <a:spcPct val="105000"/>
              </a:lnSpc>
            </a:pPr>
            <a:r>
              <a:rPr lang="it-IT" sz="1800" b="1" dirty="0">
                <a:effectLst/>
                <a:latin typeface="Times New Roman" panose="02020603050405020304" pitchFamily="18" charset="0"/>
                <a:ea typeface="Times New Roman" panose="02020603050405020304" pitchFamily="18" charset="0"/>
              </a:rPr>
              <a:t>Risultati</a:t>
            </a:r>
            <a:endParaRPr lang="en-US" sz="1800" dirty="0">
              <a:effectLst/>
              <a:latin typeface="Times New Roman" panose="02020603050405020304" pitchFamily="18" charset="0"/>
              <a:ea typeface="Times New Roman" panose="02020603050405020304" pitchFamily="18" charset="0"/>
            </a:endParaRPr>
          </a:p>
          <a:p>
            <a:pPr algn="just">
              <a:lnSpc>
                <a:spcPct val="105000"/>
              </a:lnSpc>
            </a:pPr>
            <a:r>
              <a:rPr lang="it-IT" sz="1800" dirty="0">
                <a:effectLst/>
                <a:latin typeface="Times New Roman" panose="02020603050405020304" pitchFamily="18" charset="0"/>
                <a:ea typeface="Times New Roman" panose="02020603050405020304" pitchFamily="18" charset="0"/>
              </a:rPr>
              <a:t>Dopo l'implementazione della soluzione nelle medicine di gruppo, sono stati dimostrati i seguenti vantaggi: </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Individuazione di 2984 assistiti su 5910 a rischio di scarso controllo per il DM2;</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Miglioramento dell'assistenza ai pazienti, come l'aumento del numero di pazienti che ricevono i principali processi di cura consigliati per il diabete di tipo 2 (dal 46% al 58%); </a:t>
            </a:r>
            <a:endParaRPr lang="en-US" sz="1800" dirty="0">
              <a:effectLst/>
              <a:latin typeface="Times New Roman" panose="02020603050405020304" pitchFamily="18" charset="0"/>
              <a:ea typeface="Times New Roman" panose="02020603050405020304" pitchFamily="18" charset="0"/>
            </a:endParaRPr>
          </a:p>
          <a:p>
            <a:pPr marL="342900" lvl="0" indent="-342900" algn="just">
              <a:lnSpc>
                <a:spcPct val="105000"/>
              </a:lnSpc>
              <a:buClr>
                <a:srgbClr val="E57522"/>
              </a:buClr>
              <a:buFont typeface="Symbol" panose="05050102010706020507" pitchFamily="18" charset="2"/>
              <a:buChar char=""/>
              <a:tabLst>
                <a:tab pos="228600" algn="l"/>
                <a:tab pos="457200" algn="l"/>
              </a:tabLst>
            </a:pPr>
            <a:r>
              <a:rPr lang="it-IT" sz="1800" dirty="0">
                <a:effectLst/>
                <a:latin typeface="Times New Roman" panose="02020603050405020304" pitchFamily="18" charset="0"/>
                <a:ea typeface="Times New Roman" panose="02020603050405020304" pitchFamily="18" charset="0"/>
              </a:rPr>
              <a:t>raggiungimento degli obiettivi clinici da HbA1c, pressione arteriosa e TC</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A61E296-9532-40C3-9174-581AD2B7748B}" type="slidenum">
              <a:rPr kumimoji="0" lang="en-US" sz="1200" b="0" i="0" u="none" strike="noStrike" kern="1200" cap="none" spc="0" normalizeH="0" baseline="0" noProof="0" smtClean="0">
                <a:ln>
                  <a:noFill/>
                </a:ln>
                <a:solidFill>
                  <a:srgbClr val="2B3A42"/>
                </a:solidFill>
                <a:effectLst/>
                <a:uLnTx/>
                <a:uFillTx/>
                <a:latin typeface="Arial" panose="020B0604020202020204"/>
                <a:ea typeface="+mn-ea"/>
                <a:cs typeface="+mn-cs"/>
              </a:rPr>
            </a:fld>
            <a:endParaRPr kumimoji="0" lang="en-US" sz="1200" b="0" i="0" u="none" strike="noStrike" kern="1200" cap="none" spc="0" normalizeH="0" baseline="0" noProof="0">
              <a:ln>
                <a:noFill/>
              </a:ln>
              <a:solidFill>
                <a:srgbClr val="2B3A42"/>
              </a:solidFill>
              <a:effectLst/>
              <a:uLnTx/>
              <a:uFillTx/>
              <a:latin typeface="Arial" panose="020B060402020202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r>
              <a:rPr lang="it-IT" altLang="en-US"/>
              <a:t>CLASSIFICAZIONE: sulla base dei dati standardizzati vengono creati data set specifici in base alle domande di ricerca</a:t>
            </a:r>
            <a:endParaRPr lang="it-IT" altLang="en-US"/>
          </a:p>
          <a:p>
            <a:r>
              <a:rPr lang="it-IT" altLang="en-US"/>
              <a:t>PROTEZIONE:  vengono applicate metodologie diverse per anonimizzare i dati, vengono mantenuti i tracking di acceso e verificati eventuali data breach</a:t>
            </a:r>
            <a:endParaRPr lang="it-IT" altLang="en-US"/>
          </a:p>
          <a:p>
            <a:r>
              <a:rPr lang="it-IT" altLang="en-US"/>
              <a:t>AUDIT and MANAGEMENT: </a:t>
            </a:r>
            <a:endParaRPr lang="it-IT" altLang="en-US"/>
          </a:p>
          <a:p>
            <a:pPr lvl="1"/>
            <a:r>
              <a:rPr lang="it-IT" altLang="en-US"/>
              <a:t>viene fatto il monotoraggiodi chi fa richiesta di dati e di chi poi accedere;</a:t>
            </a:r>
            <a:endParaRPr lang="it-IT" altLang="en-US"/>
          </a:p>
          <a:p>
            <a:pPr lvl="1"/>
            <a:r>
              <a:rPr lang="it-IT" altLang="en-US"/>
              <a:t> vengono create categore di accesso per ogni tipologia di dato (es. clinico o consumo)</a:t>
            </a:r>
            <a:endParaRPr lang="it-IT" altLang="en-US"/>
          </a:p>
          <a:p>
            <a:pPr lvl="1"/>
            <a:r>
              <a:rPr lang="it-IT" altLang="en-US"/>
              <a:t>ogni strategia è concorata con il titolare dei dati NHS o ospedali</a:t>
            </a:r>
            <a:endParaRPr lang="it-IT" altLang="en-US"/>
          </a:p>
          <a:p>
            <a:pPr lvl="1"/>
            <a:r>
              <a:rPr lang="it-IT" altLang="en-US"/>
              <a:t>vengono creati specifici template per le richieste</a:t>
            </a:r>
            <a:endParaRPr lang="it-IT" altLang="en-US"/>
          </a:p>
          <a:p>
            <a:endParaRPr lang="it-IT" altLang="en-US"/>
          </a:p>
        </p:txBody>
      </p:sp>
      <p:sp>
        <p:nvSpPr>
          <p:cNvPr id="4" name="Header Placeholder 3"/>
          <p:cNvSpPr>
            <a:spLocks noGrp="1"/>
          </p:cNvSpPr>
          <p:nvPr>
            <p:ph type="hdr" sz="quarter"/>
          </p:nvPr>
        </p:nvSpPr>
        <p:spPr/>
        <p:txBody>
          <a:bodyPr/>
          <a:p>
            <a:endParaRPr lang="en-US"/>
          </a:p>
        </p:txBody>
      </p:sp>
      <p:sp>
        <p:nvSpPr>
          <p:cNvPr id="5" name="Footer Placeholder 4"/>
          <p:cNvSpPr>
            <a:spLocks noGrp="1"/>
          </p:cNvSpPr>
          <p:nvPr>
            <p:ph type="ftr" sz="quarter" idx="4"/>
          </p:nvPr>
        </p:nvSpPr>
        <p:spPr/>
        <p:txBody>
          <a:bodyPr/>
          <a:p>
            <a:endParaRPr lang="en-US"/>
          </a:p>
        </p:txBody>
      </p:sp>
      <p:sp>
        <p:nvSpPr>
          <p:cNvPr id="6" name="Slide Number Placeholder 5"/>
          <p:cNvSpPr>
            <a:spLocks noGrp="1"/>
          </p:cNvSpPr>
          <p:nvPr>
            <p:ph type="sldNum" sz="quarter" idx="5"/>
          </p:nvPr>
        </p:nvSpPr>
        <p:spPr/>
        <p:txBody>
          <a:bodyPr/>
          <a:p>
            <a:fld id="{2757C527-D302-0D4C-8820-8247C93BFD8D}"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5000"/>
              </a:lnSpc>
            </a:pPr>
            <a:r>
              <a:rPr lang="it-IT" sz="1200" dirty="0">
                <a:effectLst/>
                <a:latin typeface="Times New Roman" panose="02020603050405020304" pitchFamily="18" charset="0"/>
                <a:ea typeface="Times New Roman" panose="02020603050405020304" pitchFamily="18" charset="0"/>
              </a:rPr>
              <a:t>La </a:t>
            </a:r>
            <a:r>
              <a:rPr lang="it-IT" sz="1200" dirty="0" err="1">
                <a:effectLst/>
                <a:latin typeface="Times New Roman" panose="02020603050405020304" pitchFamily="18" charset="0"/>
                <a:ea typeface="Times New Roman" panose="02020603050405020304" pitchFamily="18" charset="0"/>
              </a:rPr>
              <a:t>spiegabilità</a:t>
            </a:r>
            <a:r>
              <a:rPr lang="it-IT" sz="1200" dirty="0">
                <a:effectLst/>
                <a:latin typeface="Times New Roman" panose="02020603050405020304" pitchFamily="18" charset="0"/>
                <a:ea typeface="Times New Roman" panose="02020603050405020304" pitchFamily="18" charset="0"/>
              </a:rPr>
              <a:t> di un sistema di AI, fulcro del campo di ricerca denominato </a:t>
            </a:r>
            <a:r>
              <a:rPr lang="it-IT" sz="1200" i="1" dirty="0">
                <a:effectLst/>
                <a:latin typeface="Times New Roman" panose="02020603050405020304" pitchFamily="18" charset="0"/>
                <a:ea typeface="Times New Roman" panose="02020603050405020304" pitchFamily="18" charset="0"/>
              </a:rPr>
              <a:t>“</a:t>
            </a:r>
            <a:r>
              <a:rPr lang="it-IT" sz="1200" i="1" dirty="0" err="1">
                <a:effectLst/>
                <a:latin typeface="Times New Roman" panose="02020603050405020304" pitchFamily="18" charset="0"/>
                <a:ea typeface="Times New Roman" panose="02020603050405020304" pitchFamily="18" charset="0"/>
              </a:rPr>
              <a:t>Explainable</a:t>
            </a:r>
            <a:r>
              <a:rPr lang="it-IT" sz="1200" i="1" dirty="0">
                <a:effectLst/>
                <a:latin typeface="Times New Roman" panose="02020603050405020304" pitchFamily="18" charset="0"/>
                <a:ea typeface="Times New Roman" panose="02020603050405020304" pitchFamily="18" charset="0"/>
              </a:rPr>
              <a:t> AI”</a:t>
            </a:r>
            <a:r>
              <a:rPr lang="it-IT" sz="1200" dirty="0">
                <a:effectLst/>
                <a:latin typeface="Times New Roman" panose="02020603050405020304" pitchFamily="18" charset="0"/>
                <a:ea typeface="Times New Roman" panose="02020603050405020304" pitchFamily="18" charset="0"/>
              </a:rPr>
              <a:t> (XAI), attiene alla capacità di comprendere la struttura di un modello di AI e le scelte da esso adottate nel processo di inferenza per cui a partire da valori di ingresso viene prodotta un’uscita. Al fine di dotare i sistemi di AI di questa proprietà possono essere utilizzate tecniche ante-hoc, che consentono di </a:t>
            </a:r>
            <a:r>
              <a:rPr lang="it-IT" sz="1200" b="1" dirty="0">
                <a:effectLst/>
                <a:latin typeface="Times New Roman" panose="02020603050405020304" pitchFamily="18" charset="0"/>
                <a:ea typeface="Times New Roman" panose="02020603050405020304" pitchFamily="18" charset="0"/>
              </a:rPr>
              <a:t>progettare modelli intrinsecamente spiegabili o post-hoc, atte a spiegare modelli cosiddetti “opachi” o “scatole nere”</a:t>
            </a:r>
            <a:r>
              <a:rPr lang="it-IT" sz="1200" dirty="0">
                <a:effectLst/>
                <a:latin typeface="Times New Roman" panose="02020603050405020304" pitchFamily="18" charset="0"/>
                <a:ea typeface="Times New Roman" panose="02020603050405020304" pitchFamily="18" charset="0"/>
              </a:rPr>
              <a:t>, come ad esempio le reti neurali</a:t>
            </a:r>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57C527-D302-0D4C-8820-8247C93BFD8D}"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4" Type="http://schemas.openxmlformats.org/officeDocument/2006/relationships/image" Target="../media/image9.svg"/><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image" Target="../media/image13.svg"/><Relationship Id="rId4" Type="http://schemas.openxmlformats.org/officeDocument/2006/relationships/image" Target="../media/image3.png"/><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9" Type="http://schemas.openxmlformats.org/officeDocument/2006/relationships/image" Target="../media/image22.png"/><Relationship Id="rId8" Type="http://schemas.openxmlformats.org/officeDocument/2006/relationships/image" Target="../media/image21.svg"/><Relationship Id="rId7" Type="http://schemas.openxmlformats.org/officeDocument/2006/relationships/image" Target="../media/image20.png"/><Relationship Id="rId6" Type="http://schemas.openxmlformats.org/officeDocument/2006/relationships/image" Target="../media/image19.svg"/><Relationship Id="rId5" Type="http://schemas.openxmlformats.org/officeDocument/2006/relationships/image" Target="../media/image8.png"/><Relationship Id="rId4" Type="http://schemas.openxmlformats.org/officeDocument/2006/relationships/image" Target="../media/image18.png"/><Relationship Id="rId3" Type="http://schemas.openxmlformats.org/officeDocument/2006/relationships/image" Target="../media/image17.svg"/><Relationship Id="rId2" Type="http://schemas.openxmlformats.org/officeDocument/2006/relationships/image" Target="../media/image16.png"/><Relationship Id="rId10" Type="http://schemas.openxmlformats.org/officeDocument/2006/relationships/image" Target="../media/image23.sv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4" Type="http://schemas.openxmlformats.org/officeDocument/2006/relationships/image" Target="../media/image24.jpeg"/><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5" Type="http://schemas.openxmlformats.org/officeDocument/2006/relationships/image" Target="../media/image25.svg"/><Relationship Id="rId4" Type="http://schemas.openxmlformats.org/officeDocument/2006/relationships/image" Target="../media/image20.png"/><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16.png"/><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4" Type="http://schemas.openxmlformats.org/officeDocument/2006/relationships/image" Target="../media/image28.png"/><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5" Type="http://schemas.openxmlformats.org/officeDocument/2006/relationships/image" Target="../media/image30.png"/><Relationship Id="rId4" Type="http://schemas.openxmlformats.org/officeDocument/2006/relationships/image" Target="../media/image29.jpeg"/><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4" Type="http://schemas.openxmlformats.org/officeDocument/2006/relationships/image" Target="../media/image15.svg"/><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dirty="0">
                <a:solidFill>
                  <a:srgbClr val="959CA0"/>
                </a:solidFill>
                <a:ea typeface="Arial" panose="020B0604020202020204" pitchFamily="34" charset="0"/>
                <a:cs typeface="Arial" panose="020B0604020202020204" pitchFamily="34" charset="0"/>
              </a:rPr>
              <a:t>© 2024. All rights reserved. IQVIA</a:t>
            </a:r>
            <a:r>
              <a:rPr lang="en-US" sz="800" baseline="30000" dirty="0">
                <a:solidFill>
                  <a:srgbClr val="959CA0"/>
                </a:solidFill>
                <a:ea typeface="Arial" panose="020B0604020202020204" pitchFamily="34" charset="0"/>
                <a:cs typeface="Arial" panose="020B0604020202020204" pitchFamily="34" charset="0"/>
              </a:rPr>
              <a:t>®</a:t>
            </a:r>
            <a:r>
              <a:rPr lang="en-US" sz="800" dirty="0">
                <a:solidFill>
                  <a:srgbClr val="959CA0"/>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dirty="0">
              <a:solidFill>
                <a:srgbClr val="959CA0"/>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dirty="0"/>
              <a:t>Subheads are 24pt Arial Italic sentence case and can be 2 lines.</a:t>
            </a:r>
            <a:endParaRPr lang="en-US" dirty="0"/>
          </a:p>
        </p:txBody>
      </p:sp>
      <p:sp>
        <p:nvSpPr>
          <p:cNvPr id="71"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endParaRPr lang="en-US" dirty="0"/>
          </a:p>
        </p:txBody>
      </p:sp>
      <p:sp>
        <p:nvSpPr>
          <p:cNvPr id="73"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endParaRPr lang="en-US" dirty="0"/>
          </a:p>
        </p:txBody>
      </p:sp>
      <p:grpSp>
        <p:nvGrpSpPr>
          <p:cNvPr id="4" name="Group 3"/>
          <p:cNvGrpSpPr/>
          <p:nvPr/>
        </p:nvGrpSpPr>
        <p:grpSpPr>
          <a:xfrm>
            <a:off x="7036244" y="2752016"/>
            <a:ext cx="5155756" cy="3703320"/>
            <a:chOff x="7036244" y="2752016"/>
            <a:chExt cx="5155756" cy="3703320"/>
          </a:xfrm>
          <a:solidFill>
            <a:schemeClr val="accent1"/>
          </a:solidFill>
        </p:grpSpPr>
        <p:sp>
          <p:nvSpPr>
            <p:cNvPr id="103" name="Freeform 10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56" name="Content Placeholder 2"/>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endParaRPr lang="en-US" dirty="0"/>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endParaRPr lang="en-US" dirty="0"/>
          </a:p>
        </p:txBody>
      </p:sp>
      <p:sp>
        <p:nvSpPr>
          <p:cNvPr id="59"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2"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56" name="Content Placeholder 2"/>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endParaRPr lang="en-US" dirty="0"/>
          </a:p>
        </p:txBody>
      </p:sp>
      <p:sp>
        <p:nvSpPr>
          <p:cNvPr id="59"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58" name="Content Placeholder 2"/>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59" name="Content Placeholder 2"/>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endParaRPr lang="en-US" dirty="0"/>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endParaRPr lang="en-US" dirty="0"/>
          </a:p>
        </p:txBody>
      </p:sp>
      <p:sp>
        <p:nvSpPr>
          <p:cNvPr id="61"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dirty="0"/>
              <a:t>Headlines are 28pt Arial Bold sentence case</a:t>
            </a:r>
            <a:endParaRPr lang="en-US" dirty="0"/>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endParaRPr lang="en-US" dirty="0"/>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endParaRPr lang="en-US" dirty="0"/>
          </a:p>
        </p:txBody>
      </p:sp>
      <p:sp>
        <p:nvSpPr>
          <p:cNvPr id="55"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5"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pic>
        <p:nvPicPr>
          <p:cNvPr id="8" name="Graphic 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a:p>
            <a:pPr lvl="0"/>
            <a:r>
              <a:rPr lang="en-US" dirty="0"/>
              <a:t>Arial 18pt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57" name="Title 3"/>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endParaRPr lang="en-US" dirty="0"/>
          </a:p>
        </p:txBody>
      </p:sp>
      <p:grpSp>
        <p:nvGrpSpPr>
          <p:cNvPr id="4" name="Group 3"/>
          <p:cNvGrpSpPr/>
          <p:nvPr/>
        </p:nvGrpSpPr>
        <p:grpSpPr>
          <a:xfrm>
            <a:off x="-1" y="260324"/>
            <a:ext cx="1250388" cy="1575820"/>
            <a:chOff x="-1" y="260324"/>
            <a:chExt cx="1250388" cy="1575820"/>
          </a:xfrm>
          <a:solidFill>
            <a:schemeClr val="accent1"/>
          </a:solidFill>
        </p:grpSpPr>
        <p:grpSp>
          <p:nvGrpSpPr>
            <p:cNvPr id="78" name="Group 77"/>
            <p:cNvGrpSpPr/>
            <p:nvPr/>
          </p:nvGrpSpPr>
          <p:grpSpPr>
            <a:xfrm>
              <a:off x="686264" y="1652391"/>
              <a:ext cx="564123" cy="183753"/>
              <a:chOff x="876236" y="5534957"/>
              <a:chExt cx="1674271" cy="545364"/>
            </a:xfrm>
            <a:grpFill/>
          </p:grpSpPr>
          <p:sp>
            <p:nvSpPr>
              <p:cNvPr id="96" name="Rectangle 95"/>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p:cNvGrpSpPr/>
            <p:nvPr/>
          </p:nvGrpSpPr>
          <p:grpSpPr>
            <a:xfrm>
              <a:off x="864211" y="1304375"/>
              <a:ext cx="386176" cy="183753"/>
              <a:chOff x="1404367" y="4502072"/>
              <a:chExt cx="1146140" cy="545364"/>
            </a:xfrm>
            <a:grpFill/>
          </p:grpSpPr>
          <p:sp>
            <p:nvSpPr>
              <p:cNvPr id="93" name="Rectangle 92"/>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p:cNvGrpSpPr/>
            <p:nvPr/>
          </p:nvGrpSpPr>
          <p:grpSpPr>
            <a:xfrm>
              <a:off x="917753" y="956358"/>
              <a:ext cx="332634" cy="183753"/>
              <a:chOff x="1560101" y="3469185"/>
              <a:chExt cx="987231" cy="545364"/>
            </a:xfrm>
            <a:grpFill/>
          </p:grpSpPr>
          <p:sp>
            <p:nvSpPr>
              <p:cNvPr id="90" name="Oval 89"/>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p:cNvGrpSpPr/>
            <p:nvPr/>
          </p:nvGrpSpPr>
          <p:grpSpPr>
            <a:xfrm>
              <a:off x="868078" y="608341"/>
              <a:ext cx="382309" cy="183753"/>
              <a:chOff x="1415887" y="2436300"/>
              <a:chExt cx="1134663" cy="545364"/>
            </a:xfrm>
            <a:grpFill/>
          </p:grpSpPr>
          <p:sp>
            <p:nvSpPr>
              <p:cNvPr id="87" name="Oval 86"/>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p:cNvGrpSpPr/>
            <p:nvPr/>
          </p:nvGrpSpPr>
          <p:grpSpPr>
            <a:xfrm>
              <a:off x="693506" y="260324"/>
              <a:ext cx="556881" cy="183753"/>
              <a:chOff x="898206" y="1403413"/>
              <a:chExt cx="1652778" cy="545364"/>
            </a:xfrm>
            <a:grpFill/>
          </p:grpSpPr>
          <p:sp>
            <p:nvSpPr>
              <p:cNvPr id="84" name="Oval 83"/>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pic>
        <p:nvPicPr>
          <p:cNvPr id="34" name="Graphic 3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dirty="0"/>
          </a:p>
        </p:txBody>
      </p:sp>
      <p:sp>
        <p:nvSpPr>
          <p:cNvPr id="54" name="Content Placeholder 2"/>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a:p>
            <a:pPr lvl="0"/>
            <a:r>
              <a:rPr lang="en-US" dirty="0"/>
              <a:t>Arial 18pt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57" name="Title 3"/>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dirty="0"/>
              <a:t>Table of contents or Agenda</a:t>
            </a:r>
            <a:endParaRPr lang="en-US" dirty="0"/>
          </a:p>
        </p:txBody>
      </p:sp>
      <p:grpSp>
        <p:nvGrpSpPr>
          <p:cNvPr id="4" name="Group 3"/>
          <p:cNvGrpSpPr/>
          <p:nvPr/>
        </p:nvGrpSpPr>
        <p:grpSpPr>
          <a:xfrm>
            <a:off x="-1" y="260324"/>
            <a:ext cx="1250388" cy="1575820"/>
            <a:chOff x="-1" y="260324"/>
            <a:chExt cx="1250388" cy="1575820"/>
          </a:xfrm>
          <a:solidFill>
            <a:schemeClr val="accent1"/>
          </a:solidFill>
        </p:grpSpPr>
        <p:grpSp>
          <p:nvGrpSpPr>
            <p:cNvPr id="78" name="Group 77"/>
            <p:cNvGrpSpPr/>
            <p:nvPr/>
          </p:nvGrpSpPr>
          <p:grpSpPr>
            <a:xfrm>
              <a:off x="686264" y="1652391"/>
              <a:ext cx="564123" cy="183753"/>
              <a:chOff x="876236" y="5534957"/>
              <a:chExt cx="1674271" cy="545364"/>
            </a:xfrm>
            <a:grpFill/>
          </p:grpSpPr>
          <p:sp>
            <p:nvSpPr>
              <p:cNvPr id="96" name="Rectangle 95"/>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7" name="Oval 96"/>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8" name="Oval 97"/>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9" name="Group 78"/>
            <p:cNvGrpSpPr/>
            <p:nvPr/>
          </p:nvGrpSpPr>
          <p:grpSpPr>
            <a:xfrm>
              <a:off x="864211" y="1304375"/>
              <a:ext cx="386176" cy="183753"/>
              <a:chOff x="1404367" y="4502072"/>
              <a:chExt cx="1146140" cy="545364"/>
            </a:xfrm>
            <a:grpFill/>
          </p:grpSpPr>
          <p:sp>
            <p:nvSpPr>
              <p:cNvPr id="93" name="Rectangle 92"/>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4" name="Oval 93"/>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5" name="Oval 94"/>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0" name="Group 79"/>
            <p:cNvGrpSpPr/>
            <p:nvPr/>
          </p:nvGrpSpPr>
          <p:grpSpPr>
            <a:xfrm>
              <a:off x="917753" y="956358"/>
              <a:ext cx="332634" cy="183753"/>
              <a:chOff x="1560101" y="3469185"/>
              <a:chExt cx="987231" cy="545364"/>
            </a:xfrm>
            <a:grpFill/>
          </p:grpSpPr>
          <p:sp>
            <p:nvSpPr>
              <p:cNvPr id="90" name="Oval 89"/>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1" name="Rectangle 90"/>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92" name="Oval 91"/>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1" name="Group 80"/>
            <p:cNvGrpSpPr/>
            <p:nvPr/>
          </p:nvGrpSpPr>
          <p:grpSpPr>
            <a:xfrm>
              <a:off x="868078" y="608341"/>
              <a:ext cx="382309" cy="183753"/>
              <a:chOff x="1415887" y="2436300"/>
              <a:chExt cx="1134663" cy="545364"/>
            </a:xfrm>
            <a:grpFill/>
          </p:grpSpPr>
          <p:sp>
            <p:nvSpPr>
              <p:cNvPr id="87" name="Oval 86"/>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Oval 87"/>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9" name="Rectangle 88"/>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2" name="Group 81"/>
            <p:cNvGrpSpPr/>
            <p:nvPr/>
          </p:nvGrpSpPr>
          <p:grpSpPr>
            <a:xfrm>
              <a:off x="693506" y="260324"/>
              <a:ext cx="556881" cy="183753"/>
              <a:chOff x="898206" y="1403413"/>
              <a:chExt cx="1652778" cy="545364"/>
            </a:xfrm>
            <a:grpFill/>
          </p:grpSpPr>
          <p:sp>
            <p:nvSpPr>
              <p:cNvPr id="84" name="Oval 83"/>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5" name="Oval 84"/>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Rectangle 85"/>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103" name="Freeform: Shape 102"/>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6" name="Freeform: Shape 105"/>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2" name="Freeform: Shape 111"/>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5" name="Freeform: Shape 114"/>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18" name="Freeform: Shape 117"/>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56"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sp>
        <p:nvSpPr>
          <p:cNvPr id="34" name="Content Placeholder 2"/>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dirty="0"/>
              <a:t>Arial 18pt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a:p>
            <a:pPr lvl="0"/>
            <a:r>
              <a:rPr lang="en-US" dirty="0"/>
              <a:t>Arial 18pt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pic>
        <p:nvPicPr>
          <p:cNvPr id="35" name="Graphic 3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p:cNvSpPr>
            <a:spLocks noGrp="1"/>
          </p:cNvSpPr>
          <p:nvPr>
            <p:ph type="pic" sz="quarter" idx="12"/>
          </p:nvPr>
        </p:nvSpPr>
        <p:spPr>
          <a:xfrm>
            <a:off x="0"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6000" b="1">
                <a:solidFill>
                  <a:srgbClr val="DA291C"/>
                </a:solidFill>
              </a:defRPr>
            </a:lvl1pPr>
          </a:lstStyle>
          <a:p>
            <a:r>
              <a:rPr lang="en-US"/>
              <a:t>Click icon to add picture</a:t>
            </a:r>
            <a:endParaRPr lang="en-US" dirty="0"/>
          </a:p>
        </p:txBody>
      </p:sp>
      <p:sp>
        <p:nvSpPr>
          <p:cNvPr id="57" name="Content Placeholder 2"/>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dirty="0"/>
              <a:t>Headlines are 20pt Arial Bold sentence case</a:t>
            </a:r>
            <a:endParaRPr lang="en-US" dirty="0"/>
          </a:p>
        </p:txBody>
      </p:sp>
      <p:sp>
        <p:nvSpPr>
          <p:cNvPr id="59" name="Footer Placeholder 4"/>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sp>
        <p:nvSpPr>
          <p:cNvPr id="11" name="Text Placeholder 21"/>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endParaRPr lang="en-US" dirty="0"/>
          </a:p>
        </p:txBody>
      </p:sp>
      <p:pic>
        <p:nvPicPr>
          <p:cNvPr id="12" name="Graphic 1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dirty="0">
                <a:solidFill>
                  <a:srgbClr val="7FD1EF"/>
                </a:solidFill>
                <a:ea typeface="Arial" panose="020B0604020202020204" pitchFamily="34" charset="0"/>
                <a:cs typeface="Arial" panose="020B0604020202020204" pitchFamily="34" charset="0"/>
              </a:rPr>
              <a:t>© 2024. All rights reserved. IQVIA</a:t>
            </a:r>
            <a:r>
              <a:rPr lang="en-US" sz="800" baseline="30000" dirty="0">
                <a:solidFill>
                  <a:srgbClr val="7FD1EF"/>
                </a:solidFill>
                <a:ea typeface="Arial" panose="020B0604020202020204" pitchFamily="34" charset="0"/>
                <a:cs typeface="Arial" panose="020B0604020202020204" pitchFamily="34" charset="0"/>
              </a:rPr>
              <a:t>®</a:t>
            </a:r>
            <a:r>
              <a:rPr lang="en-US" sz="800" dirty="0">
                <a:solidFill>
                  <a:srgbClr val="7FD1EF"/>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dirty="0">
              <a:solidFill>
                <a:srgbClr val="7FD1EF"/>
              </a:solidFill>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dirty="0"/>
              <a:t>Subheads are 24pt Arial Italic sentence case and can be 2 lines.</a:t>
            </a:r>
            <a:endParaRPr lang="en-US" dirty="0"/>
          </a:p>
        </p:txBody>
      </p:sp>
      <p:sp>
        <p:nvSpPr>
          <p:cNvPr id="71"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endParaRPr lang="en-US" dirty="0"/>
          </a:p>
        </p:txBody>
      </p:sp>
      <p:sp>
        <p:nvSpPr>
          <p:cNvPr id="73"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endParaRPr lang="en-US" dirty="0"/>
          </a:p>
        </p:txBody>
      </p:sp>
      <p:grpSp>
        <p:nvGrpSpPr>
          <p:cNvPr id="4" name="Group 3"/>
          <p:cNvGrpSpPr/>
          <p:nvPr/>
        </p:nvGrpSpPr>
        <p:grpSpPr>
          <a:xfrm>
            <a:off x="7036244" y="2752016"/>
            <a:ext cx="5155756" cy="3703320"/>
            <a:chOff x="7036244" y="2752016"/>
            <a:chExt cx="5155756" cy="3703320"/>
          </a:xfrm>
          <a:solidFill>
            <a:schemeClr val="accent2"/>
          </a:solidFill>
        </p:grpSpPr>
        <p:sp>
          <p:nvSpPr>
            <p:cNvPr id="103" name="Freeform 10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p:cNvSpPr>
            <a:spLocks noGrp="1"/>
          </p:cNvSpPr>
          <p:nvPr>
            <p:ph type="pic" sz="quarter" idx="12"/>
          </p:nvPr>
        </p:nvSpPr>
        <p:spPr>
          <a:xfrm>
            <a:off x="6083808" y="0"/>
            <a:ext cx="6108192" cy="6858000"/>
          </a:xfrm>
          <a:prstGeom prst="rect">
            <a:avLst/>
          </a:prstGeom>
          <a:blipFill>
            <a:blip r:embed="rId2"/>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6000" b="1">
                <a:solidFill>
                  <a:srgbClr val="DA291C"/>
                </a:solidFill>
              </a:defRPr>
            </a:lvl1pPr>
          </a:lstStyle>
          <a:p>
            <a:r>
              <a:rPr lang="en-US"/>
              <a:t>Click icon to add picture</a:t>
            </a:r>
            <a:endParaRPr lang="en-US" dirty="0"/>
          </a:p>
        </p:txBody>
      </p:sp>
      <p:sp>
        <p:nvSpPr>
          <p:cNvPr id="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fld>
            <a:endParaRPr lang="en-US" sz="800" b="0" dirty="0">
              <a:solidFill>
                <a:schemeClr val="bg1"/>
              </a:solidFill>
            </a:endParaRPr>
          </a:p>
        </p:txBody>
      </p:sp>
      <p:sp>
        <p:nvSpPr>
          <p:cNvPr id="11" name="Text Placeholder 21"/>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6.68” wide X 7.5” tall at 150dpi resolution</a:t>
            </a:r>
            <a:endParaRPr lang="en-US" dirty="0"/>
          </a:p>
        </p:txBody>
      </p:sp>
      <p:sp>
        <p:nvSpPr>
          <p:cNvPr id="13" name="Title 1"/>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dirty="0"/>
              <a:t>Headlines are 20pt Arial Bold sentence case</a:t>
            </a:r>
            <a:endParaRPr lang="en-US" dirty="0"/>
          </a:p>
        </p:txBody>
      </p:sp>
      <p:sp>
        <p:nvSpPr>
          <p:cNvPr id="15" name="Footer Placeholder 4"/>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8" name="Content Placeholder 2"/>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6000" b="1">
                <a:solidFill>
                  <a:srgbClr val="DA291C"/>
                </a:solidFill>
              </a:defRPr>
            </a:lvl1pPr>
          </a:lstStyle>
          <a:p>
            <a:r>
              <a:rPr lang="en-US"/>
              <a:t>Click icon to add picture</a:t>
            </a:r>
            <a:endParaRPr lang="en-US" dirty="0"/>
          </a:p>
        </p:txBody>
      </p:sp>
      <p:sp>
        <p:nvSpPr>
          <p:cNvPr id="10" name="Title 1"/>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dirty="0"/>
              <a:t>Photo dividers with text on left 36pt Arial Bold sentence case</a:t>
            </a:r>
            <a:endParaRPr lang="en-US" dirty="0"/>
          </a:p>
        </p:txBody>
      </p:sp>
      <p:sp>
        <p:nvSpPr>
          <p:cNvPr id="5"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fld>
            <a:endParaRPr lang="en-US" sz="800" b="0" dirty="0">
              <a:solidFill>
                <a:schemeClr val="bg1"/>
              </a:solidFill>
            </a:endParaRPr>
          </a:p>
        </p:txBody>
      </p:sp>
      <p:sp>
        <p:nvSpPr>
          <p:cNvPr id="6" name="Text Placeholder 21"/>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endParaRPr 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p:cNvSpPr>
            <a:spLocks noGrp="1" noChangeAspect="1"/>
          </p:cNvSpPr>
          <p:nvPr>
            <p:ph type="pic" sz="quarter" idx="13"/>
          </p:nvPr>
        </p:nvSpPr>
        <p:spPr>
          <a:xfrm>
            <a:off x="0" y="0"/>
            <a:ext cx="12192000" cy="6858000"/>
          </a:xfrm>
          <a:prstGeom prst="rect">
            <a:avLst/>
          </a:prstGeom>
          <a:blipFill dpi="0" rotWithShape="1">
            <a:blip r:embed="rId2"/>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6000" b="1">
                <a:solidFill>
                  <a:srgbClr val="DA291C"/>
                </a:solidFill>
              </a:defRPr>
            </a:lvl1pPr>
          </a:lstStyle>
          <a:p>
            <a:r>
              <a:rPr lang="en-US"/>
              <a:t>Click icon to add picture</a:t>
            </a:r>
            <a:endParaRPr lang="en-US" dirty="0"/>
          </a:p>
        </p:txBody>
      </p:sp>
      <p:sp>
        <p:nvSpPr>
          <p:cNvPr id="6"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fld>
            <a:endParaRPr lang="en-US" sz="800" b="0" dirty="0">
              <a:solidFill>
                <a:schemeClr val="bg1"/>
              </a:solidFill>
            </a:endParaRPr>
          </a:p>
        </p:txBody>
      </p:sp>
      <p:sp>
        <p:nvSpPr>
          <p:cNvPr id="9" name="Title 1"/>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dirty="0"/>
              <a:t>Photo dividers with text on right 36pt Arial Bold sentence case</a:t>
            </a:r>
            <a:endParaRPr lang="en-US" dirty="0"/>
          </a:p>
        </p:txBody>
      </p:sp>
      <p:sp>
        <p:nvSpPr>
          <p:cNvPr id="7" name="Text Placeholder 21"/>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dirty="0"/>
              <a:t>NOTE: All photos used in this layout must be cropped to 13.33” wide X 7.5” tall at 150dpi resolution</a:t>
            </a:r>
            <a:endParaRPr 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dirty="0"/>
              <a:t>Dividers are 36pt Arial Bold sentence case</a:t>
            </a:r>
            <a:endParaRPr lang="en-US" dirty="0"/>
          </a:p>
        </p:txBody>
      </p:sp>
      <p:sp>
        <p:nvSpPr>
          <p:cNvPr id="11"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fld>
            <a:endParaRPr lang="en-US" sz="800" b="0" dirty="0">
              <a:solidFill>
                <a:schemeClr val="bg1"/>
              </a:solidFill>
            </a:endParaRPr>
          </a:p>
        </p:txBody>
      </p:sp>
      <p:grpSp>
        <p:nvGrpSpPr>
          <p:cNvPr id="57" name="Group 56"/>
          <p:cNvGrpSpPr/>
          <p:nvPr/>
        </p:nvGrpSpPr>
        <p:grpSpPr>
          <a:xfrm>
            <a:off x="7036244" y="2752016"/>
            <a:ext cx="5155756" cy="3703320"/>
            <a:chOff x="7036244" y="2752016"/>
            <a:chExt cx="5155756" cy="3703320"/>
          </a:xfrm>
          <a:solidFill>
            <a:schemeClr val="accent1"/>
          </a:solidFill>
        </p:grpSpPr>
        <p:sp>
          <p:nvSpPr>
            <p:cNvPr id="58" name="Freeform 57"/>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2" name="Graphic 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dirty="0"/>
              <a:t>Dividers are 36pt Arial Bold sentence case</a:t>
            </a:r>
            <a:endParaRPr lang="en-US" dirty="0"/>
          </a:p>
        </p:txBody>
      </p:sp>
      <p:sp>
        <p:nvSpPr>
          <p:cNvPr id="11"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fld>
            <a:endParaRPr lang="en-US" sz="800" b="0" dirty="0">
              <a:solidFill>
                <a:schemeClr val="bg1"/>
              </a:solidFill>
            </a:endParaRPr>
          </a:p>
        </p:txBody>
      </p:sp>
      <p:grpSp>
        <p:nvGrpSpPr>
          <p:cNvPr id="57" name="Group 56"/>
          <p:cNvGrpSpPr/>
          <p:nvPr/>
        </p:nvGrpSpPr>
        <p:grpSpPr>
          <a:xfrm>
            <a:off x="7036244" y="2752016"/>
            <a:ext cx="5155756" cy="3703320"/>
            <a:chOff x="7036244" y="2752016"/>
            <a:chExt cx="5155756" cy="3703320"/>
          </a:xfrm>
          <a:solidFill>
            <a:schemeClr val="accent1"/>
          </a:solidFill>
        </p:grpSpPr>
        <p:sp>
          <p:nvSpPr>
            <p:cNvPr id="58" name="Freeform 57"/>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59" name="Freeform 58"/>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8" name="Freeform 67"/>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Freeform 68"/>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nvGrpSpPr>
          <p:cNvPr id="84" name="Group 83"/>
          <p:cNvGrpSpPr/>
          <p:nvPr/>
        </p:nvGrpSpPr>
        <p:grpSpPr>
          <a:xfrm>
            <a:off x="7036244" y="2752016"/>
            <a:ext cx="5155756" cy="3703320"/>
            <a:chOff x="7036244" y="2752016"/>
            <a:chExt cx="5155756" cy="3703320"/>
          </a:xfrm>
          <a:solidFill>
            <a:schemeClr val="accent1"/>
          </a:solidFill>
        </p:grpSpPr>
        <p:sp>
          <p:nvSpPr>
            <p:cNvPr id="85" name="Freeform 84"/>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6" name="Freeform 85"/>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87" name="Freeform 86"/>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8" name="Freeform 87"/>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2" name="Text Placeholder 3"/>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dirty="0"/>
              <a:t>— Attribution Line</a:t>
            </a:r>
            <a:endParaRPr lang="en-US" dirty="0"/>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defRPr sz="3200" b="0" i="0" baseline="0">
                <a:solidFill>
                  <a:schemeClr val="accent2"/>
                </a:solidFill>
              </a:defRPr>
            </a:lvl1pPr>
          </a:lstStyle>
          <a:p>
            <a:r>
              <a:rPr lang="en-US" dirty="0"/>
              <a:t>Place quote here in 32pt Arial sentence case with quote attribution. Up to 6 lines of text can be used.”</a:t>
            </a:r>
            <a:endParaRPr lang="en-US" dirty="0"/>
          </a:p>
        </p:txBody>
      </p:sp>
      <p:sp>
        <p:nvSpPr>
          <p:cNvPr id="75" name="TextBox 74"/>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1" fmla="*/ 0 w 937240"/>
              <a:gd name="connsiteY0-2" fmla="*/ 0 h 1862048"/>
              <a:gd name="connsiteX1-3" fmla="*/ 937240 w 937240"/>
              <a:gd name="connsiteY1-4" fmla="*/ 0 h 1862048"/>
              <a:gd name="connsiteX2-5" fmla="*/ 698700 w 937240"/>
              <a:gd name="connsiteY2-6" fmla="*/ 1225944 h 1862048"/>
              <a:gd name="connsiteX3-7" fmla="*/ 0 w 937240"/>
              <a:gd name="connsiteY3-8" fmla="*/ 1862048 h 1862048"/>
              <a:gd name="connsiteX4-9" fmla="*/ 0 w 937240"/>
              <a:gd name="connsiteY4-10" fmla="*/ 0 h 1862048"/>
              <a:gd name="connsiteX0-11" fmla="*/ 0 w 937240"/>
              <a:gd name="connsiteY0-12" fmla="*/ 0 h 1225944"/>
              <a:gd name="connsiteX1-13" fmla="*/ 937240 w 937240"/>
              <a:gd name="connsiteY1-14" fmla="*/ 0 h 1225944"/>
              <a:gd name="connsiteX2-15" fmla="*/ 698700 w 937240"/>
              <a:gd name="connsiteY2-16" fmla="*/ 1225944 h 1225944"/>
              <a:gd name="connsiteX3-17" fmla="*/ 53009 w 937240"/>
              <a:gd name="connsiteY3-18" fmla="*/ 960901 h 1225944"/>
              <a:gd name="connsiteX4-19" fmla="*/ 0 w 937240"/>
              <a:gd name="connsiteY4-20" fmla="*/ 0 h 122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dirty="0">
                <a:solidFill>
                  <a:schemeClr val="accent2"/>
                </a:solidFill>
                <a:latin typeface="Arial" panose="020B0604020202020204" pitchFamily="34" charset="0"/>
                <a:cs typeface="Arial" panose="020B0604020202020204" pitchFamily="34" charset="0"/>
              </a:rPr>
              <a:t>“</a:t>
            </a:r>
            <a:endParaRPr lang="en-US" sz="9600" b="1" dirty="0">
              <a:solidFill>
                <a:schemeClr val="accent2"/>
              </a:solidFill>
              <a:latin typeface="Arial" panose="020B0604020202020204" pitchFamily="34" charset="0"/>
              <a:cs typeface="Arial" panose="020B0604020202020204" pitchFamily="34" charset="0"/>
            </a:endParaRPr>
          </a:p>
        </p:txBody>
      </p:sp>
      <p:sp>
        <p:nvSpPr>
          <p:cNvPr id="65" name="Footer Placeholder 4"/>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66"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fld>
            <a:endParaRPr lang="en-US" sz="800" b="0" dirty="0">
              <a:solidFill>
                <a:srgbClr val="7F7F7F"/>
              </a:solidFill>
            </a:endParaRPr>
          </a:p>
        </p:txBody>
      </p:sp>
      <p:pic>
        <p:nvPicPr>
          <p:cNvPr id="15" name="Graphic 1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p:cNvGrpSpPr/>
          <p:nvPr/>
        </p:nvGrpSpPr>
        <p:grpSpPr>
          <a:xfrm>
            <a:off x="0" y="1460563"/>
            <a:ext cx="2550984" cy="4676908"/>
            <a:chOff x="0" y="1403413"/>
            <a:chExt cx="2550984" cy="4676908"/>
          </a:xfrm>
          <a:solidFill>
            <a:schemeClr val="accent1"/>
          </a:solidFill>
        </p:grpSpPr>
        <p:grpSp>
          <p:nvGrpSpPr>
            <p:cNvPr id="9" name="Group 8"/>
            <p:cNvGrpSpPr/>
            <p:nvPr/>
          </p:nvGrpSpPr>
          <p:grpSpPr>
            <a:xfrm>
              <a:off x="1" y="4502072"/>
              <a:ext cx="1013573" cy="545364"/>
              <a:chOff x="1" y="4502072"/>
              <a:chExt cx="1013573" cy="545364"/>
            </a:xfrm>
            <a:grpFill/>
          </p:grpSpPr>
          <p:sp>
            <p:nvSpPr>
              <p:cNvPr id="64" name="Rectangle 63"/>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5" name="Oval 64"/>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8" name="Group 7"/>
            <p:cNvGrpSpPr/>
            <p:nvPr/>
          </p:nvGrpSpPr>
          <p:grpSpPr>
            <a:xfrm>
              <a:off x="0" y="3469185"/>
              <a:ext cx="1162174" cy="545364"/>
              <a:chOff x="0" y="3469185"/>
              <a:chExt cx="1162174" cy="545364"/>
            </a:xfrm>
            <a:grpFill/>
          </p:grpSpPr>
          <p:sp>
            <p:nvSpPr>
              <p:cNvPr id="66" name="Rectangle 65"/>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Oval 66"/>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7" name="Group 6"/>
            <p:cNvGrpSpPr/>
            <p:nvPr/>
          </p:nvGrpSpPr>
          <p:grpSpPr>
            <a:xfrm>
              <a:off x="0" y="2436300"/>
              <a:ext cx="1023436" cy="545364"/>
              <a:chOff x="0" y="2440184"/>
              <a:chExt cx="1023436" cy="545364"/>
            </a:xfrm>
            <a:grpFill/>
          </p:grpSpPr>
          <p:sp>
            <p:nvSpPr>
              <p:cNvPr id="68" name="Rectangle 67"/>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9" name="Oval 68"/>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6" name="Group 5"/>
            <p:cNvGrpSpPr/>
            <p:nvPr/>
          </p:nvGrpSpPr>
          <p:grpSpPr>
            <a:xfrm>
              <a:off x="876713" y="5534957"/>
              <a:ext cx="1674271" cy="545364"/>
              <a:chOff x="876236" y="5534957"/>
              <a:chExt cx="1674271" cy="545364"/>
            </a:xfrm>
            <a:grpFill/>
          </p:grpSpPr>
          <p:sp>
            <p:nvSpPr>
              <p:cNvPr id="70" name="Rectangle 69"/>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1" name="Oval 70"/>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2" name="Oval 71"/>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5" name="Group 4"/>
            <p:cNvGrpSpPr/>
            <p:nvPr/>
          </p:nvGrpSpPr>
          <p:grpSpPr>
            <a:xfrm>
              <a:off x="1404844" y="4502072"/>
              <a:ext cx="1146140" cy="545364"/>
              <a:chOff x="1404367" y="4502072"/>
              <a:chExt cx="1146140" cy="545364"/>
            </a:xfrm>
            <a:grpFill/>
          </p:grpSpPr>
          <p:sp>
            <p:nvSpPr>
              <p:cNvPr id="73" name="Rectangle 72"/>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4" name="Oval 73"/>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5" name="Oval 74"/>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4" name="Group 3"/>
            <p:cNvGrpSpPr/>
            <p:nvPr/>
          </p:nvGrpSpPr>
          <p:grpSpPr>
            <a:xfrm>
              <a:off x="1563753" y="3469185"/>
              <a:ext cx="987231" cy="545364"/>
              <a:chOff x="1560101" y="3469185"/>
              <a:chExt cx="987231" cy="545364"/>
            </a:xfrm>
            <a:grpFill/>
          </p:grpSpPr>
          <p:sp>
            <p:nvSpPr>
              <p:cNvPr id="76" name="Oval 75"/>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7" name="Rectangle 76"/>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78" name="Oval 77"/>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3" name="Group 2"/>
            <p:cNvGrpSpPr/>
            <p:nvPr/>
          </p:nvGrpSpPr>
          <p:grpSpPr>
            <a:xfrm>
              <a:off x="1416321" y="2436300"/>
              <a:ext cx="1134663" cy="545364"/>
              <a:chOff x="1415887" y="2436300"/>
              <a:chExt cx="1134663" cy="545364"/>
            </a:xfrm>
            <a:grpFill/>
          </p:grpSpPr>
          <p:sp>
            <p:nvSpPr>
              <p:cNvPr id="79" name="Oval 78"/>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0" name="Oval 79"/>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1" name="Rectangle 80"/>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grpSp>
          <p:nvGrpSpPr>
            <p:cNvPr id="2" name="Group 1"/>
            <p:cNvGrpSpPr/>
            <p:nvPr/>
          </p:nvGrpSpPr>
          <p:grpSpPr>
            <a:xfrm>
              <a:off x="898206" y="1403413"/>
              <a:ext cx="1652778" cy="545364"/>
              <a:chOff x="898206" y="1403413"/>
              <a:chExt cx="1652778" cy="545364"/>
            </a:xfrm>
            <a:grpFill/>
          </p:grpSpPr>
          <p:sp>
            <p:nvSpPr>
              <p:cNvPr id="82" name="Oval 81"/>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3" name="Oval 82"/>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4" name="Rectangle 83"/>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85" name="Freeform 84"/>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86" name="Freeform 85"/>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sp>
        <p:nvSpPr>
          <p:cNvPr id="60" name="Title 1"/>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defRPr sz="3600" b="1">
                <a:solidFill>
                  <a:schemeClr val="bg1"/>
                </a:solidFill>
              </a:defRPr>
            </a:lvl1pPr>
          </a:lstStyle>
          <a:p>
            <a:r>
              <a:rPr lang="en-US" dirty="0"/>
              <a:t>Thought slides are 36pt </a:t>
            </a:r>
            <a:br>
              <a:rPr lang="en-US" dirty="0"/>
            </a:br>
            <a:r>
              <a:rPr lang="en-US" dirty="0"/>
              <a:t>Arial Bold sentence case</a:t>
            </a:r>
            <a:endParaRPr lang="en-US" dirty="0"/>
          </a:p>
        </p:txBody>
      </p:sp>
      <p:sp>
        <p:nvSpPr>
          <p:cNvPr id="30"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fld>
            <a:endParaRPr lang="en-US" sz="800" b="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dirty="0"/>
              <a:t>Arial 24pt bullet level 1</a:t>
            </a:r>
            <a:endParaRPr lang="en-US" dirty="0"/>
          </a:p>
          <a:p>
            <a:pPr lvl="1"/>
            <a:r>
              <a:rPr lang="en-US" dirty="0"/>
              <a:t>Arial 24pt bullet level 2</a:t>
            </a:r>
            <a:endParaRPr lang="en-US" dirty="0"/>
          </a:p>
          <a:p>
            <a:pPr lvl="2"/>
            <a:r>
              <a:rPr lang="en-US" dirty="0"/>
              <a:t>Arial 24pt bullet level 3</a:t>
            </a:r>
            <a:endParaRPr lang="en-US" dirty="0"/>
          </a:p>
          <a:p>
            <a:pPr lvl="3"/>
            <a:r>
              <a:rPr lang="en-US" dirty="0"/>
              <a:t>Arial 24pt bullet level 4</a:t>
            </a:r>
            <a:endParaRPr lang="en-US" dirty="0"/>
          </a:p>
          <a:p>
            <a:pPr lvl="4"/>
            <a:r>
              <a:rPr lang="en-US" dirty="0"/>
              <a:t>Arial 24pt bullet level 5</a:t>
            </a:r>
            <a:endParaRPr lang="en-US" dirty="0"/>
          </a:p>
        </p:txBody>
      </p:sp>
      <p:sp>
        <p:nvSpPr>
          <p:cNvPr id="62" name="Title 1"/>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dirty="0"/>
              <a:t>Closing slides are 36pt Arial Bold sentence case</a:t>
            </a:r>
            <a:endParaRPr lang="en-US" dirty="0"/>
          </a:p>
        </p:txBody>
      </p:sp>
      <p:grpSp>
        <p:nvGrpSpPr>
          <p:cNvPr id="12" name="Group 11"/>
          <p:cNvGrpSpPr/>
          <p:nvPr/>
        </p:nvGrpSpPr>
        <p:grpSpPr>
          <a:xfrm>
            <a:off x="7036244" y="2752016"/>
            <a:ext cx="5155756" cy="3703320"/>
            <a:chOff x="7036244" y="2752016"/>
            <a:chExt cx="5155756" cy="3703320"/>
          </a:xfrm>
          <a:solidFill>
            <a:schemeClr val="accent1"/>
          </a:solidFill>
        </p:grpSpPr>
        <p:sp>
          <p:nvSpPr>
            <p:cNvPr id="13" name="Freeform 1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4" name="Freeform 13"/>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5" name="Freeform 14"/>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6" name="Freeform 15"/>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a:p>
        </p:txBody>
      </p:sp>
      <p:sp>
        <p:nvSpPr>
          <p:cNvPr id="8"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p:cNvSpPr txBox="1"/>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4" name="Graphic 1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2BB743-1B22-49F5-A715-9EDB93D861D7}" type="datetimeFigureOut">
              <a:rPr lang="en-GB" smtClean="0"/>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319E29-DC31-4849-9152-34635DA45150}"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dirty="0">
                <a:solidFill>
                  <a:srgbClr val="A1D794"/>
                </a:solidFill>
                <a:ea typeface="Arial" panose="020B0604020202020204" pitchFamily="34" charset="0"/>
                <a:cs typeface="Arial" panose="020B0604020202020204" pitchFamily="34" charset="0"/>
              </a:rPr>
              <a:t>© 2021. All rights reserved. IQVIA</a:t>
            </a:r>
            <a:r>
              <a:rPr lang="en-US" sz="800" baseline="30000" dirty="0">
                <a:solidFill>
                  <a:srgbClr val="A1D794"/>
                </a:solidFill>
                <a:ea typeface="Arial" panose="020B0604020202020204" pitchFamily="34" charset="0"/>
                <a:cs typeface="Arial" panose="020B0604020202020204" pitchFamily="34" charset="0"/>
              </a:rPr>
              <a:t>®</a:t>
            </a:r>
            <a:r>
              <a:rPr lang="en-US" sz="800" dirty="0">
                <a:solidFill>
                  <a:srgbClr val="A1D794"/>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dirty="0">
              <a:solidFill>
                <a:srgbClr val="A1D794"/>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dirty="0"/>
              <a:t>Subheads are 24pt Arial Italic sentence case and can be 2 lines.</a:t>
            </a:r>
            <a:endParaRPr lang="en-US" dirty="0"/>
          </a:p>
        </p:txBody>
      </p:sp>
      <p:sp>
        <p:nvSpPr>
          <p:cNvPr id="71"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dirty="0"/>
              <a:t>Headline 36pt Arial Bold Title Case Should Be No More Than 2 Lines</a:t>
            </a:r>
            <a:endParaRPr lang="en-US" dirty="0"/>
          </a:p>
        </p:txBody>
      </p:sp>
      <p:sp>
        <p:nvSpPr>
          <p:cNvPr id="73"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endParaRPr lang="en-US" dirty="0"/>
          </a:p>
        </p:txBody>
      </p:sp>
      <p:grpSp>
        <p:nvGrpSpPr>
          <p:cNvPr id="4" name="Group 3"/>
          <p:cNvGrpSpPr/>
          <p:nvPr/>
        </p:nvGrpSpPr>
        <p:grpSpPr>
          <a:xfrm>
            <a:off x="7036244" y="2752016"/>
            <a:ext cx="5155756" cy="3703320"/>
            <a:chOff x="7036244" y="2752016"/>
            <a:chExt cx="5155756" cy="3703320"/>
          </a:xfrm>
          <a:solidFill>
            <a:schemeClr val="accent4"/>
          </a:solidFill>
        </p:grpSpPr>
        <p:sp>
          <p:nvSpPr>
            <p:cNvPr id="103" name="Freeform 10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0" name="Freeform 99"/>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102" name="Freeform 101"/>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101" name="Freeform 100"/>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ver Charcoal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70" name="TextBox 69"/>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a:solidFill>
                  <a:srgbClr val="959CA0"/>
                </a:solidFill>
                <a:ea typeface="Arial" panose="020B0604020202020204" pitchFamily="34" charset="0"/>
                <a:cs typeface="Arial" panose="020B0604020202020204" pitchFamily="34" charset="0"/>
              </a:rPr>
              <a:t>© 2020. All rights reserved. IQVIA</a:t>
            </a:r>
            <a:r>
              <a:rPr lang="en-US" sz="800" baseline="30000">
                <a:solidFill>
                  <a:srgbClr val="959CA0"/>
                </a:solidFill>
                <a:ea typeface="Arial" panose="020B0604020202020204" pitchFamily="34" charset="0"/>
                <a:cs typeface="Arial" panose="020B0604020202020204" pitchFamily="34" charset="0"/>
              </a:rPr>
              <a:t>®</a:t>
            </a:r>
            <a:r>
              <a:rPr lang="en-US" sz="800">
                <a:solidFill>
                  <a:srgbClr val="959CA0"/>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a:solidFill>
                <a:srgbClr val="959CA0"/>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bg1">
                    <a:lumMod val="75000"/>
                  </a:schemeClr>
                </a:solidFill>
              </a:defRPr>
            </a:lvl1pPr>
          </a:lstStyle>
          <a:p>
            <a:pPr lvl="0"/>
            <a:r>
              <a:rPr lang="en-US"/>
              <a:t>Subheads are 24pt Arial Italic sentence case and can be 2 lines.</a:t>
            </a:r>
            <a:endParaRPr lang="en-US"/>
          </a:p>
        </p:txBody>
      </p:sp>
      <p:sp>
        <p:nvSpPr>
          <p:cNvPr id="71"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endParaRPr lang="en-US"/>
          </a:p>
        </p:txBody>
      </p:sp>
      <p:sp>
        <p:nvSpPr>
          <p:cNvPr id="73"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endParaRPr lang="en-US"/>
          </a:p>
        </p:txBody>
      </p:sp>
      <p:grpSp>
        <p:nvGrpSpPr>
          <p:cNvPr id="4" name="Group 3"/>
          <p:cNvGrpSpPr/>
          <p:nvPr/>
        </p:nvGrpSpPr>
        <p:grpSpPr>
          <a:xfrm>
            <a:off x="7036244" y="2752016"/>
            <a:ext cx="5155756" cy="3703320"/>
            <a:chOff x="7036244" y="2752016"/>
            <a:chExt cx="5155756" cy="3703320"/>
          </a:xfrm>
          <a:solidFill>
            <a:schemeClr val="accent1"/>
          </a:solidFill>
        </p:grpSpPr>
        <p:sp>
          <p:nvSpPr>
            <p:cNvPr id="103" name="Freeform 10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2" name="Graphic 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6" name="Graphic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pic>
        <p:nvPicPr>
          <p:cNvPr id="16" name="Graphic 1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03678" y="443432"/>
            <a:ext cx="0" cy="0"/>
          </a:xfrm>
          <a:prstGeom prst="rect">
            <a:avLst/>
          </a:prstGeom>
        </p:spPr>
      </p:pic>
      <p:pic>
        <p:nvPicPr>
          <p:cNvPr id="17" name="Graphic 16"/>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ver Blu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sp>
        <p:nvSpPr>
          <p:cNvPr id="70" name="TextBox 69"/>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a:solidFill>
                  <a:srgbClr val="7FD1EF"/>
                </a:solidFill>
                <a:ea typeface="Arial" panose="020B0604020202020204" pitchFamily="34" charset="0"/>
                <a:cs typeface="Arial" panose="020B0604020202020204" pitchFamily="34" charset="0"/>
              </a:rPr>
              <a:t>© 2023. All rights reserved. IQVIA</a:t>
            </a:r>
            <a:r>
              <a:rPr lang="en-US" sz="800" baseline="30000">
                <a:solidFill>
                  <a:srgbClr val="7FD1EF"/>
                </a:solidFill>
                <a:ea typeface="Arial" panose="020B0604020202020204" pitchFamily="34" charset="0"/>
                <a:cs typeface="Arial" panose="020B0604020202020204" pitchFamily="34" charset="0"/>
              </a:rPr>
              <a:t>®</a:t>
            </a:r>
            <a:r>
              <a:rPr lang="en-US" sz="800">
                <a:solidFill>
                  <a:srgbClr val="7FD1EF"/>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a:solidFill>
                <a:srgbClr val="7FD1EF"/>
              </a:solidFill>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BFE8F7"/>
                </a:solidFill>
              </a:defRPr>
            </a:lvl1pPr>
          </a:lstStyle>
          <a:p>
            <a:pPr lvl="0"/>
            <a:r>
              <a:rPr lang="en-US"/>
              <a:t>Subheads are 24pt Arial Italic sentence case and can be 2 lines.</a:t>
            </a:r>
            <a:endParaRPr lang="en-US"/>
          </a:p>
        </p:txBody>
      </p:sp>
      <p:sp>
        <p:nvSpPr>
          <p:cNvPr id="71"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endParaRPr lang="en-US"/>
          </a:p>
        </p:txBody>
      </p:sp>
      <p:sp>
        <p:nvSpPr>
          <p:cNvPr id="73"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endParaRPr lang="en-US"/>
          </a:p>
        </p:txBody>
      </p:sp>
      <p:grpSp>
        <p:nvGrpSpPr>
          <p:cNvPr id="4" name="Group 3"/>
          <p:cNvGrpSpPr/>
          <p:nvPr/>
        </p:nvGrpSpPr>
        <p:grpSpPr>
          <a:xfrm>
            <a:off x="7036244" y="2752016"/>
            <a:ext cx="5155756" cy="3703320"/>
            <a:chOff x="7036244" y="2752016"/>
            <a:chExt cx="5155756" cy="3703320"/>
          </a:xfrm>
          <a:solidFill>
            <a:schemeClr val="accent2"/>
          </a:solidFill>
        </p:grpSpPr>
        <p:sp>
          <p:nvSpPr>
            <p:cNvPr id="103" name="Freeform 10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 Green - IQVIA">
    <p:bg>
      <p:bgPr>
        <a:gradFill>
          <a:gsLst>
            <a:gs pos="20000">
              <a:schemeClr val="accent4"/>
            </a:gs>
            <a:gs pos="80000">
              <a:schemeClr val="accent3"/>
            </a:gs>
          </a:gsLst>
          <a:lin ang="2700000" scaled="1"/>
        </a:gradFill>
        <a:effectLst/>
      </p:bgPr>
    </p:bg>
    <p:spTree>
      <p:nvGrpSpPr>
        <p:cNvPr id="1" name=""/>
        <p:cNvGrpSpPr/>
        <p:nvPr/>
      </p:nvGrpSpPr>
      <p:grpSpPr>
        <a:xfrm>
          <a:off x="0" y="0"/>
          <a:ext cx="0" cy="0"/>
          <a:chOff x="0" y="0"/>
          <a:chExt cx="0" cy="0"/>
        </a:xfrm>
      </p:grpSpPr>
      <p:sp>
        <p:nvSpPr>
          <p:cNvPr id="70" name="TextBox 69"/>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a:solidFill>
                  <a:srgbClr val="A1D794"/>
                </a:solidFill>
                <a:ea typeface="Arial" panose="020B0604020202020204" pitchFamily="34" charset="0"/>
                <a:cs typeface="Arial" panose="020B0604020202020204" pitchFamily="34" charset="0"/>
              </a:rPr>
              <a:t>© 2020. All rights reserved. IQVIA</a:t>
            </a:r>
            <a:r>
              <a:rPr lang="en-US" sz="800" baseline="30000">
                <a:solidFill>
                  <a:srgbClr val="A1D794"/>
                </a:solidFill>
                <a:ea typeface="Arial" panose="020B0604020202020204" pitchFamily="34" charset="0"/>
                <a:cs typeface="Arial" panose="020B0604020202020204" pitchFamily="34" charset="0"/>
              </a:rPr>
              <a:t>®</a:t>
            </a:r>
            <a:r>
              <a:rPr lang="en-US" sz="800">
                <a:solidFill>
                  <a:srgbClr val="A1D794"/>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a:solidFill>
                <a:srgbClr val="A1D794"/>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D0EBCA"/>
                </a:solidFill>
              </a:defRPr>
            </a:lvl1pPr>
          </a:lstStyle>
          <a:p>
            <a:pPr lvl="0"/>
            <a:r>
              <a:rPr lang="en-US"/>
              <a:t>Subheads are 24pt Arial Italic sentence case and can be 2 lines.</a:t>
            </a:r>
            <a:endParaRPr lang="en-US"/>
          </a:p>
        </p:txBody>
      </p:sp>
      <p:sp>
        <p:nvSpPr>
          <p:cNvPr id="71"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endParaRPr lang="en-US"/>
          </a:p>
        </p:txBody>
      </p:sp>
      <p:sp>
        <p:nvSpPr>
          <p:cNvPr id="73"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endParaRPr lang="en-US"/>
          </a:p>
        </p:txBody>
      </p:sp>
      <p:grpSp>
        <p:nvGrpSpPr>
          <p:cNvPr id="4" name="Group 3"/>
          <p:cNvGrpSpPr/>
          <p:nvPr/>
        </p:nvGrpSpPr>
        <p:grpSpPr>
          <a:xfrm>
            <a:off x="7036244" y="2752016"/>
            <a:ext cx="5155756" cy="3703320"/>
            <a:chOff x="7036244" y="2752016"/>
            <a:chExt cx="5155756" cy="3703320"/>
          </a:xfrm>
          <a:solidFill>
            <a:schemeClr val="accent4"/>
          </a:solidFill>
        </p:grpSpPr>
        <p:sp>
          <p:nvSpPr>
            <p:cNvPr id="103" name="Freeform 10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ver Orange - IQVIA">
    <p:bg>
      <p:bgPr>
        <a:gradFill>
          <a:gsLst>
            <a:gs pos="20000">
              <a:srgbClr val="FE8A12"/>
            </a:gs>
            <a:gs pos="80000">
              <a:srgbClr val="F4C65A"/>
            </a:gs>
          </a:gsLst>
          <a:lin ang="2700000" scaled="1"/>
        </a:gradFill>
        <a:effectLst/>
      </p:bgPr>
    </p:bg>
    <p:spTree>
      <p:nvGrpSpPr>
        <p:cNvPr id="1" name=""/>
        <p:cNvGrpSpPr/>
        <p:nvPr/>
      </p:nvGrpSpPr>
      <p:grpSpPr>
        <a:xfrm>
          <a:off x="0" y="0"/>
          <a:ext cx="0" cy="0"/>
          <a:chOff x="0" y="0"/>
          <a:chExt cx="0" cy="0"/>
        </a:xfrm>
      </p:grpSpPr>
      <p:sp>
        <p:nvSpPr>
          <p:cNvPr id="70" name="TextBox 69"/>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a:solidFill>
                  <a:schemeClr val="bg1"/>
                </a:solidFill>
                <a:ea typeface="Arial" panose="020B0604020202020204" pitchFamily="34" charset="0"/>
                <a:cs typeface="Arial" panose="020B0604020202020204" pitchFamily="34" charset="0"/>
              </a:rPr>
              <a:t>© 2020. All rights reserved. IQVIA</a:t>
            </a:r>
            <a:r>
              <a:rPr lang="en-US" sz="800" baseline="30000">
                <a:solidFill>
                  <a:schemeClr val="bg1"/>
                </a:solidFill>
                <a:ea typeface="Arial" panose="020B0604020202020204" pitchFamily="34" charset="0"/>
                <a:cs typeface="Arial" panose="020B0604020202020204" pitchFamily="34" charset="0"/>
              </a:rPr>
              <a:t>®</a:t>
            </a:r>
            <a:r>
              <a:rPr lang="en-US" sz="800">
                <a:solidFill>
                  <a:schemeClr val="bg1"/>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a:solidFill>
                <a:schemeClr val="bg1"/>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rgbClr val="FFE2C4"/>
                </a:solidFill>
              </a:defRPr>
            </a:lvl1pPr>
          </a:lstStyle>
          <a:p>
            <a:pPr lvl="0"/>
            <a:r>
              <a:rPr lang="en-US"/>
              <a:t>Subheads are 24pt Arial Italic sentence case and can be 2 lines.</a:t>
            </a:r>
            <a:endParaRPr lang="en-US"/>
          </a:p>
        </p:txBody>
      </p:sp>
      <p:sp>
        <p:nvSpPr>
          <p:cNvPr id="71"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bg1"/>
                </a:solidFill>
              </a:defRPr>
            </a:lvl1pPr>
          </a:lstStyle>
          <a:p>
            <a:r>
              <a:rPr lang="en-US"/>
              <a:t>Headline 36pt Arial Bold Title Case Should Be No More Than 2 Lines</a:t>
            </a:r>
            <a:endParaRPr lang="en-US"/>
          </a:p>
        </p:txBody>
      </p:sp>
      <p:sp>
        <p:nvSpPr>
          <p:cNvPr id="73"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endParaRPr lang="en-US"/>
          </a:p>
        </p:txBody>
      </p:sp>
      <p:grpSp>
        <p:nvGrpSpPr>
          <p:cNvPr id="4" name="Group 3"/>
          <p:cNvGrpSpPr/>
          <p:nvPr/>
        </p:nvGrpSpPr>
        <p:grpSpPr>
          <a:xfrm>
            <a:off x="7036244" y="2752016"/>
            <a:ext cx="5155756" cy="3703320"/>
            <a:chOff x="7036244" y="2752016"/>
            <a:chExt cx="5155756" cy="3703320"/>
          </a:xfrm>
          <a:solidFill>
            <a:srgbClr val="FE8A12"/>
          </a:solidFill>
        </p:grpSpPr>
        <p:sp>
          <p:nvSpPr>
            <p:cNvPr id="103" name="Freeform 10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0" name="Freeform 99"/>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02" name="Freeform 101"/>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1" name="Freeform 100"/>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4" name="Rectangle 103"/>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5" name="Rectangle 104"/>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Rectangle 105"/>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5" name="Graphic 1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dirty="0">
                <a:solidFill>
                  <a:schemeClr val="bg1">
                    <a:lumMod val="50000"/>
                  </a:schemeClr>
                </a:solidFill>
                <a:ea typeface="Arial" panose="020B0604020202020204" pitchFamily="34" charset="0"/>
                <a:cs typeface="Arial" panose="020B0604020202020204" pitchFamily="34" charset="0"/>
              </a:rPr>
              <a:t>© 2024. All rights reserved. IQVIA</a:t>
            </a:r>
            <a:r>
              <a:rPr lang="en-US" sz="800" baseline="30000" dirty="0">
                <a:solidFill>
                  <a:schemeClr val="bg1">
                    <a:lumMod val="50000"/>
                  </a:schemeClr>
                </a:solidFill>
                <a:ea typeface="Arial" panose="020B0604020202020204" pitchFamily="34" charset="0"/>
                <a:cs typeface="Arial" panose="020B0604020202020204" pitchFamily="34" charset="0"/>
              </a:rPr>
              <a:t>®</a:t>
            </a:r>
            <a:r>
              <a:rPr lang="en-US" sz="800" dirty="0">
                <a:solidFill>
                  <a:schemeClr val="bg1">
                    <a:lumMod val="50000"/>
                  </a:schemeClr>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endParaRPr lang="en-US"/>
          </a:p>
        </p:txBody>
      </p:sp>
      <p:sp>
        <p:nvSpPr>
          <p:cNvPr id="70"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endParaRPr lang="en-US"/>
          </a:p>
        </p:txBody>
      </p:sp>
      <p:sp>
        <p:nvSpPr>
          <p:cNvPr id="71"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endParaRPr lang="en-US"/>
          </a:p>
        </p:txBody>
      </p:sp>
      <p:grpSp>
        <p:nvGrpSpPr>
          <p:cNvPr id="61" name="Group 60"/>
          <p:cNvGrpSpPr/>
          <p:nvPr/>
        </p:nvGrpSpPr>
        <p:grpSpPr>
          <a:xfrm>
            <a:off x="7036244" y="2752016"/>
            <a:ext cx="5155756" cy="3703320"/>
            <a:chOff x="7036244" y="2752016"/>
            <a:chExt cx="5155756" cy="3703320"/>
          </a:xfrm>
          <a:solidFill>
            <a:schemeClr val="accent1"/>
          </a:solidFill>
        </p:grpSpPr>
        <p:sp>
          <p:nvSpPr>
            <p:cNvPr id="63" name="Freeform 6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5" name="Freeform 64"/>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6" name="Freeform 65"/>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Freeform 66"/>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3" name="Rectangle 12"/>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4" name="Rectangle 13"/>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5" name="Rectangle 14"/>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pic>
        <p:nvPicPr>
          <p:cNvPr id="16" name="Graphic 1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7" name="Graphic 1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a:solidFill>
                  <a:schemeClr val="bg1">
                    <a:lumMod val="50000"/>
                  </a:schemeClr>
                </a:solidFill>
                <a:ea typeface="Arial" panose="020B0604020202020204" pitchFamily="34" charset="0"/>
                <a:cs typeface="Arial" panose="020B0604020202020204" pitchFamily="34" charset="0"/>
              </a:rPr>
              <a:t>© 2020. All rights reserved. IQVIA</a:t>
            </a:r>
            <a:r>
              <a:rPr lang="en-US" sz="800" baseline="30000">
                <a:solidFill>
                  <a:schemeClr val="bg1">
                    <a:lumMod val="50000"/>
                  </a:schemeClr>
                </a:solidFill>
                <a:ea typeface="Arial" panose="020B0604020202020204" pitchFamily="34" charset="0"/>
                <a:cs typeface="Arial" panose="020B0604020202020204" pitchFamily="34" charset="0"/>
              </a:rPr>
              <a:t>®</a:t>
            </a:r>
            <a:r>
              <a:rPr lang="en-US" sz="800">
                <a:solidFill>
                  <a:schemeClr val="bg1">
                    <a:lumMod val="50000"/>
                  </a:schemeClr>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a:solidFill>
                <a:schemeClr val="bg1">
                  <a:lumMod val="50000"/>
                </a:schemeClr>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a:t>Subheads are 24pt Arial Italic sentence case and can be 2 lines.</a:t>
            </a:r>
            <a:endParaRPr lang="en-US"/>
          </a:p>
        </p:txBody>
      </p:sp>
      <p:sp>
        <p:nvSpPr>
          <p:cNvPr id="70"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a:t>Headline 36pt Arial Bold Title Case Should Be No More Than 2 Lines</a:t>
            </a:r>
            <a:endParaRPr lang="en-US"/>
          </a:p>
        </p:txBody>
      </p:sp>
      <p:sp>
        <p:nvSpPr>
          <p:cNvPr id="71"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 First Last Name, Title 16pt Arial</a:t>
            </a:r>
            <a:endParaRPr lang="en-US"/>
          </a:p>
        </p:txBody>
      </p:sp>
      <p:sp>
        <p:nvSpPr>
          <p:cNvPr id="14" name="Text Placeholder 21"/>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a:t>Bid defense only: You may replace this box with a sponsor logo. Ensure the logo is on a white or transparent background and you have usage permission.</a:t>
            </a:r>
            <a:br>
              <a:rPr lang="en-US"/>
            </a:br>
            <a:br>
              <a:rPr lang="en-US"/>
            </a:br>
            <a:r>
              <a:rPr lang="en-US"/>
              <a:t>All other presentations, or without sponsor logo: Please delete this box.</a:t>
            </a:r>
            <a:endParaRPr lang="en-US"/>
          </a:p>
        </p:txBody>
      </p:sp>
      <p:sp>
        <p:nvSpPr>
          <p:cNvPr id="15" name="Rectangle 14"/>
          <p:cNvSpPr/>
          <p:nvPr/>
        </p:nvSpPr>
        <p:spPr>
          <a:xfrm>
            <a:off x="8810601" y="-1043234"/>
            <a:ext cx="365760" cy="36812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Rectangle 15"/>
          <p:cNvSpPr>
            <a:spLocks noChangeAspect="1"/>
          </p:cNvSpPr>
          <p:nvPr/>
        </p:nvSpPr>
        <p:spPr>
          <a:xfrm>
            <a:off x="9432234" y="-1043234"/>
            <a:ext cx="545114" cy="54864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7" name="Rectangle 16"/>
          <p:cNvSpPr>
            <a:spLocks noChangeAspect="1"/>
          </p:cNvSpPr>
          <p:nvPr/>
        </p:nvSpPr>
        <p:spPr>
          <a:xfrm>
            <a:off x="8373024" y="-1043234"/>
            <a:ext cx="181705" cy="1828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39" name="Group 38"/>
          <p:cNvGrpSpPr/>
          <p:nvPr/>
        </p:nvGrpSpPr>
        <p:grpSpPr>
          <a:xfrm>
            <a:off x="9941531" y="3804028"/>
            <a:ext cx="2250469" cy="2651308"/>
            <a:chOff x="9941531" y="3804028"/>
            <a:chExt cx="2250469" cy="2651308"/>
          </a:xfrm>
        </p:grpSpPr>
        <p:sp>
          <p:nvSpPr>
            <p:cNvPr id="40" name="Freeform: Shape 39"/>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1" name="Freeform: Shape 40"/>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42" name="Freeform: Shape 41"/>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err="1"/>
            </a:p>
          </p:txBody>
        </p:sp>
      </p:grpSp>
      <p:pic>
        <p:nvPicPr>
          <p:cNvPr id="19" name="Graphic 18"/>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8" name="Graphic 1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endParaRPr lang="en-US"/>
          </a:p>
        </p:txBody>
      </p:sp>
      <p:sp>
        <p:nvSpPr>
          <p:cNvPr id="54"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0"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endParaRPr lang="en-US"/>
          </a:p>
        </p:txBody>
      </p:sp>
      <p:sp>
        <p:nvSpPr>
          <p:cNvPr id="56"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4" name="Graphic 1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200" rtl="0" eaLnBrk="0" fontAlgn="base" latinLnBrk="0" hangingPunct="0">
              <a:lnSpc>
                <a:spcPct val="125000"/>
              </a:lnSpc>
              <a:spcBef>
                <a:spcPts val="0"/>
              </a:spcBef>
              <a:spcAft>
                <a:spcPct val="0"/>
              </a:spcAft>
              <a:buClrTx/>
              <a:buSzTx/>
              <a:buFontTx/>
              <a:buNone/>
              <a:defRPr sz="2000" b="1" i="0" baseline="0">
                <a:solidFill>
                  <a:schemeClr val="accent2"/>
                </a:solidFill>
                <a:latin typeface="+mj-lt"/>
              </a:defRPr>
            </a:lvl1pPr>
            <a:lvl2pPr marL="230505" indent="-119380">
              <a:lnSpc>
                <a:spcPct val="100000"/>
              </a:lnSpc>
              <a:buFont typeface="Arial" panose="020B0604020202020204"/>
              <a:buChar char="•"/>
              <a:defRPr sz="1200" b="0" i="0" baseline="0">
                <a:solidFill>
                  <a:schemeClr val="accent1"/>
                </a:solidFill>
                <a:latin typeface="+mj-lt"/>
                <a:cs typeface="Arial" panose="020B0604020202020204"/>
              </a:defRPr>
            </a:lvl2pPr>
            <a:lvl3pPr marL="609600" indent="-228600">
              <a:lnSpc>
                <a:spcPct val="100000"/>
              </a:lnSpc>
              <a:buFont typeface="Arial" panose="020B0604020202020204" pitchFamily="34" charset="0"/>
              <a:buChar char="•"/>
              <a:defRPr sz="1200" b="0" i="0">
                <a:solidFill>
                  <a:schemeClr val="bg1"/>
                </a:solidFill>
                <a:latin typeface="+mj-lt"/>
                <a:cs typeface="Arial" panose="020B0604020202020204"/>
              </a:defRPr>
            </a:lvl3pPr>
            <a:lvl4pPr>
              <a:defRPr sz="2135" b="0" i="0">
                <a:latin typeface="Georgia" panose="02040502050405020303"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endParaRPr lang="en-US" noProof="0"/>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endParaRPr lang="en-US"/>
          </a:p>
        </p:txBody>
      </p:sp>
      <p:sp>
        <p:nvSpPr>
          <p:cNvPr id="60"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200" rtl="0" eaLnBrk="0" fontAlgn="base" latinLnBrk="0" hangingPunct="0">
              <a:lnSpc>
                <a:spcPct val="125000"/>
              </a:lnSpc>
              <a:spcBef>
                <a:spcPts val="0"/>
              </a:spcBef>
              <a:spcAft>
                <a:spcPct val="0"/>
              </a:spcAft>
              <a:buClrTx/>
              <a:buSzTx/>
              <a:buFontTx/>
              <a:buNone/>
              <a:defRPr sz="2000" b="1" i="0" baseline="0">
                <a:solidFill>
                  <a:schemeClr val="accent1"/>
                </a:solidFill>
                <a:latin typeface="+mj-lt"/>
              </a:defRPr>
            </a:lvl1pPr>
            <a:lvl2pPr marL="230505" indent="-119380">
              <a:lnSpc>
                <a:spcPct val="100000"/>
              </a:lnSpc>
              <a:buFont typeface="Arial" panose="020B0604020202020204"/>
              <a:buChar char="•"/>
              <a:defRPr sz="1200" b="0" i="0" baseline="0">
                <a:solidFill>
                  <a:schemeClr val="accent1"/>
                </a:solidFill>
                <a:latin typeface="+mj-lt"/>
                <a:cs typeface="Arial" panose="020B0604020202020204"/>
              </a:defRPr>
            </a:lvl2pPr>
            <a:lvl3pPr marL="609600" indent="-228600">
              <a:lnSpc>
                <a:spcPct val="100000"/>
              </a:lnSpc>
              <a:buFont typeface="Arial" panose="020B0604020202020204" pitchFamily="34" charset="0"/>
              <a:buChar char="•"/>
              <a:defRPr sz="1200" b="0" i="0">
                <a:solidFill>
                  <a:schemeClr val="bg1"/>
                </a:solidFill>
                <a:latin typeface="+mj-lt"/>
                <a:cs typeface="Arial" panose="020B0604020202020204"/>
              </a:defRPr>
            </a:lvl3pPr>
            <a:lvl4pPr>
              <a:defRPr sz="2135" b="0" i="0">
                <a:latin typeface="Georgia" panose="02040502050405020303" pitchFamily="18" charset="0"/>
              </a:defRPr>
            </a:lvl4pPr>
          </a:lstStyle>
          <a:p>
            <a:pPr lvl="0"/>
            <a:r>
              <a:rPr lang="en-US" noProof="0"/>
              <a:t>Callouts are 20pt Arial Bold sentence case lorem ipsum dolor sit </a:t>
            </a:r>
            <a:r>
              <a:rPr lang="en-US" noProof="0" err="1"/>
              <a:t>amet</a:t>
            </a:r>
            <a:r>
              <a:rPr lang="en-US" noProof="0"/>
              <a:t>, </a:t>
            </a:r>
            <a:r>
              <a:rPr lang="en-US" noProof="0" err="1"/>
              <a:t>consec</a:t>
            </a:r>
            <a:r>
              <a:rPr lang="en-US" noProof="0"/>
              <a:t> </a:t>
            </a:r>
            <a:r>
              <a:rPr lang="en-US" noProof="0" err="1"/>
              <a:t>tetuer</a:t>
            </a:r>
            <a:r>
              <a:rPr lang="en-US" noProof="0"/>
              <a:t> </a:t>
            </a:r>
            <a:r>
              <a:rPr lang="en-US" noProof="0" err="1"/>
              <a:t>adipiscing</a:t>
            </a:r>
            <a:r>
              <a:rPr lang="en-US" noProof="0"/>
              <a:t> </a:t>
            </a:r>
            <a:r>
              <a:rPr lang="en-US" noProof="0" err="1"/>
              <a:t>elit</a:t>
            </a:r>
            <a:r>
              <a:rPr lang="en-US" noProof="0"/>
              <a:t>, </a:t>
            </a:r>
            <a:r>
              <a:rPr lang="en-US" noProof="0" err="1"/>
              <a:t>sed</a:t>
            </a:r>
            <a:r>
              <a:rPr lang="en-US" noProof="0"/>
              <a:t> </a:t>
            </a:r>
            <a:r>
              <a:rPr lang="en-US" noProof="0" err="1"/>
              <a:t>diam</a:t>
            </a:r>
            <a:r>
              <a:rPr lang="en-US" noProof="0"/>
              <a:t> </a:t>
            </a:r>
            <a:r>
              <a:rPr lang="en-US" noProof="0" err="1"/>
              <a:t>nonummy</a:t>
            </a:r>
            <a:r>
              <a:rPr lang="en-US" noProof="0"/>
              <a:t> </a:t>
            </a:r>
            <a:r>
              <a:rPr lang="en-US" noProof="0" err="1"/>
              <a:t>nibh</a:t>
            </a:r>
            <a:r>
              <a:rPr lang="en-US" noProof="0"/>
              <a:t> </a:t>
            </a:r>
            <a:r>
              <a:rPr lang="en-US" noProof="0" err="1"/>
              <a:t>euismod</a:t>
            </a:r>
            <a:r>
              <a:rPr lang="en-US" noProof="0"/>
              <a:t> </a:t>
            </a:r>
            <a:r>
              <a:rPr lang="en-US" noProof="0" err="1"/>
              <a:t>tincidunt</a:t>
            </a:r>
            <a:r>
              <a:rPr lang="en-US" noProof="0"/>
              <a:t> </a:t>
            </a:r>
            <a:r>
              <a:rPr lang="en-US" noProof="0" err="1"/>
              <a:t>ut</a:t>
            </a:r>
            <a:r>
              <a:rPr lang="en-US" noProof="0"/>
              <a:t> </a:t>
            </a:r>
            <a:r>
              <a:rPr lang="en-US" noProof="0" err="1"/>
              <a:t>laoreet</a:t>
            </a:r>
            <a:r>
              <a:rPr lang="en-US" noProof="0"/>
              <a:t> dolore magna </a:t>
            </a:r>
            <a:r>
              <a:rPr lang="en-US" noProof="0" err="1"/>
              <a:t>aliquam</a:t>
            </a:r>
            <a:r>
              <a:rPr lang="en-US" noProof="0"/>
              <a:t> </a:t>
            </a:r>
            <a:r>
              <a:rPr lang="en-US" noProof="0" err="1"/>
              <a:t>erat</a:t>
            </a:r>
            <a:r>
              <a:rPr lang="en-US" noProof="0"/>
              <a:t> </a:t>
            </a:r>
            <a:r>
              <a:rPr lang="en-US" noProof="0" err="1"/>
              <a:t>volutpat</a:t>
            </a:r>
            <a:r>
              <a:rPr lang="en-US" noProof="0"/>
              <a:t>. </a:t>
            </a:r>
            <a:endParaRPr lang="en-US" noProof="0"/>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a:t>Headlines are 28pt Arial Bold sentence case</a:t>
            </a:r>
            <a:endParaRPr lang="en-US"/>
          </a:p>
        </p:txBody>
      </p:sp>
      <p:sp>
        <p:nvSpPr>
          <p:cNvPr id="60"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cxnSp>
        <p:nvCxnSpPr>
          <p:cNvPr id="11" name="Straight Connector 10"/>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2" name="Graphic 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White - IQVIA">
    <p:bg>
      <p:bgPr>
        <a:solidFill>
          <a:schemeClr val="bg1"/>
        </a:solidFill>
        <a:effectLst/>
      </p:bgPr>
    </p:bg>
    <p:spTree>
      <p:nvGrpSpPr>
        <p:cNvPr id="1" name=""/>
        <p:cNvGrpSpPr/>
        <p:nvPr/>
      </p:nvGrpSpPr>
      <p:grpSpPr>
        <a:xfrm>
          <a:off x="0" y="0"/>
          <a:ext cx="0" cy="0"/>
          <a:chOff x="0" y="0"/>
          <a:chExt cx="0" cy="0"/>
        </a:xfrm>
      </p:grpSpPr>
      <p:sp>
        <p:nvSpPr>
          <p:cNvPr id="62" name="TextBox 61"/>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dirty="0">
                <a:solidFill>
                  <a:schemeClr val="bg1">
                    <a:lumMod val="50000"/>
                  </a:schemeClr>
                </a:solidFill>
                <a:ea typeface="Arial" panose="020B0604020202020204" pitchFamily="34" charset="0"/>
                <a:cs typeface="Arial" panose="020B0604020202020204" pitchFamily="34" charset="0"/>
              </a:rPr>
              <a:t>© 2024. All rights reserved. IQVIA</a:t>
            </a:r>
            <a:r>
              <a:rPr lang="en-US" sz="800" baseline="30000" dirty="0">
                <a:solidFill>
                  <a:schemeClr val="bg1">
                    <a:lumMod val="50000"/>
                  </a:schemeClr>
                </a:solidFill>
                <a:ea typeface="Arial" panose="020B0604020202020204" pitchFamily="34" charset="0"/>
                <a:cs typeface="Arial" panose="020B0604020202020204" pitchFamily="34" charset="0"/>
              </a:rPr>
              <a:t>®</a:t>
            </a:r>
            <a:r>
              <a:rPr lang="en-US" sz="800" dirty="0">
                <a:solidFill>
                  <a:schemeClr val="bg1">
                    <a:lumMod val="50000"/>
                  </a:schemeClr>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endParaRPr lang="en-US" dirty="0"/>
          </a:p>
        </p:txBody>
      </p:sp>
      <p:sp>
        <p:nvSpPr>
          <p:cNvPr id="70"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endParaRPr lang="en-US" dirty="0"/>
          </a:p>
        </p:txBody>
      </p:sp>
      <p:sp>
        <p:nvSpPr>
          <p:cNvPr id="71"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endParaRPr lang="en-US" dirty="0"/>
          </a:p>
        </p:txBody>
      </p:sp>
      <p:grpSp>
        <p:nvGrpSpPr>
          <p:cNvPr id="61" name="Group 60"/>
          <p:cNvGrpSpPr/>
          <p:nvPr/>
        </p:nvGrpSpPr>
        <p:grpSpPr>
          <a:xfrm>
            <a:off x="7036244" y="2752016"/>
            <a:ext cx="5155756" cy="3703320"/>
            <a:chOff x="7036244" y="2752016"/>
            <a:chExt cx="5155756" cy="3703320"/>
          </a:xfrm>
          <a:solidFill>
            <a:schemeClr val="accent1"/>
          </a:solidFill>
        </p:grpSpPr>
        <p:sp>
          <p:nvSpPr>
            <p:cNvPr id="63" name="Freeform 6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5" name="Freeform 64"/>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66" name="Freeform 65"/>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sp>
          <p:nvSpPr>
            <p:cNvPr id="67" name="Freeform 66"/>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a:p>
          </p:txBody>
        </p:sp>
      </p:grpSp>
      <p:pic>
        <p:nvPicPr>
          <p:cNvPr id="16" name="Graphic 15"/>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lumn - IQVIA">
    <p:spTree>
      <p:nvGrpSpPr>
        <p:cNvPr id="1" name=""/>
        <p:cNvGrpSpPr/>
        <p:nvPr/>
      </p:nvGrpSpPr>
      <p:grpSpPr>
        <a:xfrm>
          <a:off x="0" y="0"/>
          <a:ext cx="0" cy="0"/>
          <a:chOff x="0" y="0"/>
          <a:chExt cx="0" cy="0"/>
        </a:xfrm>
      </p:grpSpPr>
      <p:sp>
        <p:nvSpPr>
          <p:cNvPr id="57" name="Content Placeholder 2"/>
          <p:cNvSpPr>
            <a:spLocks noGrp="1"/>
          </p:cNvSpPr>
          <p:nvPr>
            <p:ph idx="19" hasCustomPrompt="1"/>
          </p:nvPr>
        </p:nvSpPr>
        <p:spPr>
          <a:xfrm>
            <a:off x="6191135" y="1702626"/>
            <a:ext cx="5532119" cy="458114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56" name="Content Placeholder 2"/>
          <p:cNvSpPr>
            <a:spLocks noGrp="1"/>
          </p:cNvSpPr>
          <p:nvPr>
            <p:ph idx="18" hasCustomPrompt="1"/>
          </p:nvPr>
        </p:nvSpPr>
        <p:spPr>
          <a:xfrm>
            <a:off x="384694" y="1702626"/>
            <a:ext cx="5532119"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13"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endParaRPr lang="en-US"/>
          </a:p>
        </p:txBody>
      </p:sp>
      <p:sp>
        <p:nvSpPr>
          <p:cNvPr id="59"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2"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9" name="Graphic 8"/>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lumn_NoSubhead - IQVIA">
    <p:spTree>
      <p:nvGrpSpPr>
        <p:cNvPr id="1" name=""/>
        <p:cNvGrpSpPr/>
        <p:nvPr/>
      </p:nvGrpSpPr>
      <p:grpSpPr>
        <a:xfrm>
          <a:off x="0" y="0"/>
          <a:ext cx="0" cy="0"/>
          <a:chOff x="0" y="0"/>
          <a:chExt cx="0" cy="0"/>
        </a:xfrm>
      </p:grpSpPr>
      <p:sp>
        <p:nvSpPr>
          <p:cNvPr id="57" name="Content Placeholder 2"/>
          <p:cNvSpPr>
            <a:spLocks noGrp="1"/>
          </p:cNvSpPr>
          <p:nvPr>
            <p:ph idx="19" hasCustomPrompt="1"/>
          </p:nvPr>
        </p:nvSpPr>
        <p:spPr>
          <a:xfrm>
            <a:off x="6191135" y="1286358"/>
            <a:ext cx="5532119" cy="499412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56" name="Content Placeholder 2"/>
          <p:cNvSpPr>
            <a:spLocks noGrp="1"/>
          </p:cNvSpPr>
          <p:nvPr>
            <p:ph idx="18" hasCustomPrompt="1"/>
          </p:nvPr>
        </p:nvSpPr>
        <p:spPr>
          <a:xfrm>
            <a:off x="384694" y="1286358"/>
            <a:ext cx="5532119"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14"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endParaRPr lang="en-US"/>
          </a:p>
        </p:txBody>
      </p:sp>
      <p:sp>
        <p:nvSpPr>
          <p:cNvPr id="59"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Graphic 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hree Column - IQVIA">
    <p:spTree>
      <p:nvGrpSpPr>
        <p:cNvPr id="1" name=""/>
        <p:cNvGrpSpPr/>
        <p:nvPr/>
      </p:nvGrpSpPr>
      <p:grpSpPr>
        <a:xfrm>
          <a:off x="0" y="0"/>
          <a:ext cx="0" cy="0"/>
          <a:chOff x="0" y="0"/>
          <a:chExt cx="0" cy="0"/>
        </a:xfrm>
      </p:grpSpPr>
      <p:sp>
        <p:nvSpPr>
          <p:cNvPr id="56" name="Content Placeholder 2"/>
          <p:cNvSpPr>
            <a:spLocks noGrp="1"/>
          </p:cNvSpPr>
          <p:nvPr>
            <p:ph idx="19" hasCustomPrompt="1"/>
          </p:nvPr>
        </p:nvSpPr>
        <p:spPr>
          <a:xfrm>
            <a:off x="384694" y="1702626"/>
            <a:ext cx="3621024" cy="4577857"/>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58" name="Content Placeholder 2"/>
          <p:cNvSpPr>
            <a:spLocks noGrp="1"/>
          </p:cNvSpPr>
          <p:nvPr>
            <p:ph idx="20" hasCustomPrompt="1"/>
          </p:nvPr>
        </p:nvSpPr>
        <p:spPr>
          <a:xfrm>
            <a:off x="8102230"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59" name="Content Placeholder 2"/>
          <p:cNvSpPr>
            <a:spLocks noGrp="1"/>
          </p:cNvSpPr>
          <p:nvPr>
            <p:ph idx="21" hasCustomPrompt="1"/>
          </p:nvPr>
        </p:nvSpPr>
        <p:spPr>
          <a:xfrm>
            <a:off x="4243462" y="1702627"/>
            <a:ext cx="3621024" cy="4577856"/>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a:p>
        </p:txBody>
      </p:sp>
      <p:sp>
        <p:nvSpPr>
          <p:cNvPr id="15"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endParaRPr lang="en-US"/>
          </a:p>
        </p:txBody>
      </p:sp>
      <p:sp>
        <p:nvSpPr>
          <p:cNvPr id="61"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 IQVIA">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endParaRPr lang="en-US"/>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ice family screenshot">
    <p:spTree>
      <p:nvGrpSpPr>
        <p:cNvPr id="1" name=""/>
        <p:cNvGrpSpPr/>
        <p:nvPr/>
      </p:nvGrpSpPr>
      <p:grpSpPr>
        <a:xfrm>
          <a:off x="0" y="0"/>
          <a:ext cx="0" cy="0"/>
          <a:chOff x="0" y="0"/>
          <a:chExt cx="0" cy="0"/>
        </a:xfrm>
      </p:grpSpPr>
      <p:pic>
        <p:nvPicPr>
          <p:cNvPr id="14" name="Graphic 13"/>
          <p:cNvPicPr>
            <a:picLocks noChangeAspect="1"/>
          </p:cNvPicPr>
          <p:nvPr userDrawn="1"/>
        </p:nvPicPr>
        <p:blipFill rotWithShape="1">
          <a:blip r:embed="rId2" cstate="email">
            <a:extLst>
              <a:ext uri="{96DAC541-7B7A-43D3-8B79-37D633B846F1}">
                <asvg:svgBlip xmlns:asvg="http://schemas.microsoft.com/office/drawing/2016/SVG/main" r:embed="rId3"/>
              </a:ext>
            </a:extLst>
          </a:blip>
          <a:srcRect t="18500"/>
          <a:stretch>
            <a:fillRect/>
          </a:stretch>
        </p:blipFill>
        <p:spPr>
          <a:xfrm>
            <a:off x="614522" y="1354130"/>
            <a:ext cx="7646206" cy="4742329"/>
          </a:xfrm>
          <a:prstGeom prst="rect">
            <a:avLst/>
          </a:prstGeom>
        </p:spPr>
      </p:pic>
      <p:sp>
        <p:nvSpPr>
          <p:cNvPr id="21" name="Picture Placeholder 9"/>
          <p:cNvSpPr>
            <a:spLocks noGrp="1"/>
          </p:cNvSpPr>
          <p:nvPr>
            <p:ph type="pic" sz="quarter" idx="12"/>
          </p:nvPr>
        </p:nvSpPr>
        <p:spPr>
          <a:xfrm>
            <a:off x="1532870" y="1658384"/>
            <a:ext cx="5829655" cy="3747178"/>
          </a:xfrm>
          <a:prstGeom prst="rect">
            <a:avLst/>
          </a:prstGeom>
          <a:blipFill>
            <a:blip r:embed="rId4" cstate="screen"/>
            <a:stretch>
              <a:fillRect l="1"/>
            </a:stretch>
          </a:blipFill>
        </p:spPr>
        <p:txBody>
          <a:bodyPr anchor="ctr"/>
          <a:lstStyle>
            <a:lvl1pPr marL="0" indent="0" algn="ctr">
              <a:buFontTx/>
              <a:buNone/>
              <a:defRPr b="1">
                <a:solidFill>
                  <a:srgbClr val="FF0000"/>
                </a:solidFill>
              </a:defRPr>
            </a:lvl1pPr>
          </a:lstStyle>
          <a:p>
            <a:r>
              <a:rPr lang="en-US"/>
              <a:t>Click icon to add picture</a:t>
            </a:r>
            <a:endParaRPr lang="en-US"/>
          </a:p>
        </p:txBody>
      </p:sp>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endParaRPr lang="en-US"/>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7" name="Graphic 6"/>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76299" y="6535995"/>
            <a:ext cx="1143000" cy="215900"/>
          </a:xfrm>
          <a:prstGeom prst="rect">
            <a:avLst/>
          </a:prstGeom>
        </p:spPr>
      </p:pic>
      <p:pic>
        <p:nvPicPr>
          <p:cNvPr id="15" name="Graphic 14"/>
          <p:cNvPicPr>
            <a:picLocks noChangeAspect="1"/>
          </p:cNvPicPr>
          <p:nvPr userDrawn="1"/>
        </p:nvPicPr>
        <p:blipFill rotWithShape="1">
          <a:blip r:embed="rId7" cstate="email">
            <a:extLst>
              <a:ext uri="{96DAC541-7B7A-43D3-8B79-37D633B846F1}">
                <asvg:svgBlip xmlns:asvg="http://schemas.microsoft.com/office/drawing/2016/SVG/main" r:embed="rId8"/>
              </a:ext>
            </a:extLst>
          </a:blip>
          <a:srcRect t="12658"/>
          <a:stretch>
            <a:fillRect/>
          </a:stretch>
        </p:blipFill>
        <p:spPr>
          <a:xfrm>
            <a:off x="6741255" y="2280981"/>
            <a:ext cx="3628167" cy="3747178"/>
          </a:xfrm>
          <a:prstGeom prst="rect">
            <a:avLst/>
          </a:prstGeom>
        </p:spPr>
      </p:pic>
      <p:sp>
        <p:nvSpPr>
          <p:cNvPr id="20" name="Picture Placeholder 9"/>
          <p:cNvSpPr>
            <a:spLocks noGrp="1"/>
          </p:cNvSpPr>
          <p:nvPr>
            <p:ph type="pic" sz="quarter" idx="11"/>
          </p:nvPr>
        </p:nvSpPr>
        <p:spPr>
          <a:xfrm>
            <a:off x="7477942" y="2600134"/>
            <a:ext cx="2165672" cy="3012057"/>
          </a:xfrm>
          <a:prstGeom prst="rect">
            <a:avLst/>
          </a:prstGeom>
        </p:spPr>
        <p:txBody>
          <a:bodyPr anchor="ctr"/>
          <a:lstStyle>
            <a:lvl1pPr marL="0" indent="0" algn="ctr">
              <a:buFontTx/>
              <a:buNone/>
              <a:defRPr b="1">
                <a:solidFill>
                  <a:srgbClr val="FF0000"/>
                </a:solidFill>
              </a:defRPr>
            </a:lvl1pPr>
          </a:lstStyle>
          <a:p>
            <a:r>
              <a:rPr lang="en-US"/>
              <a:t>Click icon to add picture</a:t>
            </a:r>
            <a:endParaRPr lang="en-US"/>
          </a:p>
        </p:txBody>
      </p:sp>
      <p:pic>
        <p:nvPicPr>
          <p:cNvPr id="16" name="Graphic 15"/>
          <p:cNvPicPr>
            <a:picLocks noChangeAspect="1"/>
          </p:cNvPicPr>
          <p:nvPr userDrawn="1"/>
        </p:nvPicPr>
        <p:blipFill>
          <a:blip r:embed="rId9" cstate="screen">
            <a:extLst>
              <a:ext uri="{96DAC541-7B7A-43D3-8B79-37D633B846F1}">
                <asvg:svgBlip xmlns:asvg="http://schemas.microsoft.com/office/drawing/2016/SVG/main" r:embed="rId10"/>
              </a:ext>
            </a:extLst>
          </a:blip>
          <a:stretch>
            <a:fillRect/>
          </a:stretch>
        </p:blipFill>
        <p:spPr>
          <a:xfrm>
            <a:off x="9271006" y="3039670"/>
            <a:ext cx="2210586" cy="3056789"/>
          </a:xfrm>
          <a:prstGeom prst="rect">
            <a:avLst/>
          </a:prstGeom>
        </p:spPr>
      </p:pic>
      <p:sp>
        <p:nvSpPr>
          <p:cNvPr id="19" name="Picture Placeholder 2"/>
          <p:cNvSpPr>
            <a:spLocks noGrp="1"/>
          </p:cNvSpPr>
          <p:nvPr>
            <p:ph type="pic" sz="quarter" idx="10" hasCustomPrompt="1"/>
          </p:nvPr>
        </p:nvSpPr>
        <p:spPr>
          <a:xfrm>
            <a:off x="9715766" y="3110023"/>
            <a:ext cx="1329070" cy="2658140"/>
          </a:xfrm>
          <a:prstGeom prst="roundRect">
            <a:avLst>
              <a:gd name="adj" fmla="val 10408"/>
            </a:avLst>
          </a:prstGeom>
        </p:spPr>
        <p:txBody>
          <a:bodyPr anchor="ctr"/>
          <a:lstStyle>
            <a:lvl1pPr marL="0" indent="0" algn="ctr">
              <a:buFontTx/>
              <a:buNone/>
              <a:defRPr sz="2400" b="1">
                <a:solidFill>
                  <a:srgbClr val="FF0000"/>
                </a:solidFill>
              </a:defRPr>
            </a:lvl1pPr>
          </a:lstStyle>
          <a:p>
            <a:r>
              <a:rPr lang="en-US"/>
              <a:t>Tap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ne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endParaRPr lang="en-US"/>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3" name="Picture 12"/>
          <p:cNvPicPr>
            <a:picLocks noChangeAspect="1"/>
          </p:cNvPicPr>
          <p:nvPr userDrawn="1"/>
        </p:nvPicPr>
        <p:blipFill>
          <a:blip r:embed="rId4" cstate="screen"/>
          <a:stretch>
            <a:fillRect/>
          </a:stretch>
        </p:blipFill>
        <p:spPr>
          <a:xfrm>
            <a:off x="4463837" y="1203269"/>
            <a:ext cx="3180274" cy="5044051"/>
          </a:xfrm>
          <a:prstGeom prst="rect">
            <a:avLst/>
          </a:prstGeom>
        </p:spPr>
      </p:pic>
      <p:sp>
        <p:nvSpPr>
          <p:cNvPr id="3" name="Picture Placeholder 2"/>
          <p:cNvSpPr>
            <a:spLocks noGrp="1"/>
          </p:cNvSpPr>
          <p:nvPr>
            <p:ph type="pic" sz="quarter" idx="10" hasCustomPrompt="1"/>
          </p:nvPr>
        </p:nvSpPr>
        <p:spPr>
          <a:xfrm>
            <a:off x="5054599" y="1558456"/>
            <a:ext cx="2019301" cy="4042244"/>
          </a:xfrm>
          <a:prstGeom prst="roundRect">
            <a:avLst>
              <a:gd name="adj" fmla="val 10408"/>
            </a:avLst>
          </a:prstGeom>
        </p:spPr>
        <p:txBody>
          <a:bodyPr anchor="ctr"/>
          <a:lstStyle>
            <a:lvl1pPr marL="0" indent="0" algn="ctr">
              <a:buFontTx/>
              <a:buNone/>
              <a:defRPr b="1">
                <a:solidFill>
                  <a:srgbClr val="FF0000"/>
                </a:solidFill>
              </a:defRPr>
            </a:lvl1pPr>
          </a:lstStyle>
          <a:p>
            <a:r>
              <a:rPr lang="en-US"/>
              <a:t>Tap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t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endParaRPr lang="en-US"/>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2" name="Graphic 11"/>
          <p:cNvPicPr>
            <a:picLocks noChangeAspect="1"/>
          </p:cNvPicPr>
          <p:nvPr userDrawn="1"/>
        </p:nvPicPr>
        <p:blipFill rotWithShape="1">
          <a:blip r:embed="rId4" cstate="email">
            <a:extLst>
              <a:ext uri="{96DAC541-7B7A-43D3-8B79-37D633B846F1}">
                <asvg:svgBlip xmlns:asvg="http://schemas.microsoft.com/office/drawing/2016/SVG/main" r:embed="rId5"/>
              </a:ext>
            </a:extLst>
          </a:blip>
          <a:srcRect l="1664" t="12743" r="794"/>
          <a:stretch>
            <a:fillRect/>
          </a:stretch>
        </p:blipFill>
        <p:spPr>
          <a:xfrm>
            <a:off x="3704048" y="1239577"/>
            <a:ext cx="4699851" cy="4971434"/>
          </a:xfrm>
          <a:prstGeom prst="rect">
            <a:avLst/>
          </a:prstGeom>
        </p:spPr>
      </p:pic>
      <p:sp>
        <p:nvSpPr>
          <p:cNvPr id="8" name="Picture Placeholder 9"/>
          <p:cNvSpPr>
            <a:spLocks noGrp="1"/>
          </p:cNvSpPr>
          <p:nvPr>
            <p:ph type="pic" sz="quarter" idx="10"/>
          </p:nvPr>
        </p:nvSpPr>
        <p:spPr>
          <a:xfrm>
            <a:off x="4596714" y="1668162"/>
            <a:ext cx="2891481" cy="3999689"/>
          </a:xfrm>
          <a:prstGeom prst="rect">
            <a:avLst/>
          </a:prstGeom>
        </p:spPr>
        <p:txBody>
          <a:bodyPr anchor="ctr"/>
          <a:lstStyle>
            <a:lvl1pPr marL="0" indent="0" algn="ctr">
              <a:buFontTx/>
              <a:buNone/>
              <a:defRPr b="1">
                <a:solidFill>
                  <a:srgbClr val="FF0000"/>
                </a:solidFill>
              </a:defRPr>
            </a:lvl1pPr>
          </a:lstStyle>
          <a:p>
            <a:r>
              <a:rPr lang="en-US"/>
              <a:t>Click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p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endParaRPr lang="en-US"/>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10" name="Graphic 9"/>
          <p:cNvPicPr>
            <a:picLocks noChangeAspect="1"/>
          </p:cNvPicPr>
          <p:nvPr userDrawn="1"/>
        </p:nvPicPr>
        <p:blipFill rotWithShape="1">
          <a:blip r:embed="rId4" cstate="email">
            <a:extLst>
              <a:ext uri="{96DAC541-7B7A-43D3-8B79-37D633B846F1}">
                <asvg:svgBlip xmlns:asvg="http://schemas.microsoft.com/office/drawing/2016/SVG/main" r:embed="rId5"/>
              </a:ext>
            </a:extLst>
          </a:blip>
          <a:srcRect l="54" t="18800"/>
          <a:stretch>
            <a:fillRect/>
          </a:stretch>
        </p:blipFill>
        <p:spPr>
          <a:xfrm>
            <a:off x="2192998" y="1435655"/>
            <a:ext cx="7721952" cy="4774300"/>
          </a:xfrm>
          <a:prstGeom prst="rect">
            <a:avLst/>
          </a:prstGeom>
        </p:spPr>
      </p:pic>
      <p:sp>
        <p:nvSpPr>
          <p:cNvPr id="8" name="Picture Placeholder 9"/>
          <p:cNvSpPr>
            <a:spLocks noGrp="1"/>
          </p:cNvSpPr>
          <p:nvPr>
            <p:ph type="pic" sz="quarter" idx="10"/>
          </p:nvPr>
        </p:nvSpPr>
        <p:spPr>
          <a:xfrm>
            <a:off x="3101546" y="1729946"/>
            <a:ext cx="5906530" cy="3781168"/>
          </a:xfrm>
          <a:prstGeom prst="rect">
            <a:avLst/>
          </a:prstGeom>
          <a:blipFill>
            <a:blip r:embed="rId6" cstate="screen"/>
            <a:stretch>
              <a:fillRect l="1"/>
            </a:stretch>
          </a:blipFill>
        </p:spPr>
        <p:txBody>
          <a:bodyPr anchor="ctr"/>
          <a:lstStyle>
            <a:lvl1pPr marL="0" indent="0" algn="ctr">
              <a:buFontTx/>
              <a:buNone/>
              <a:defRPr b="1">
                <a:solidFill>
                  <a:srgbClr val="FF0000"/>
                </a:solidFill>
              </a:defRPr>
            </a:lvl1pPr>
          </a:lstStyle>
          <a:p>
            <a:r>
              <a:rPr lang="en-US"/>
              <a:t>Click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Pad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endParaRPr lang="en-US"/>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p:cNvPicPr>
            <a:picLocks noChangeAspect="1"/>
          </p:cNvPicPr>
          <p:nvPr userDrawn="1"/>
        </p:nvPicPr>
        <p:blipFill rotWithShape="1">
          <a:blip r:embed="rId4" cstate="screen"/>
          <a:srcRect b="-4106"/>
          <a:stretch>
            <a:fillRect/>
          </a:stretch>
        </p:blipFill>
        <p:spPr>
          <a:xfrm rot="16200000">
            <a:off x="3737104" y="285277"/>
            <a:ext cx="4717791" cy="6880034"/>
          </a:xfrm>
          <a:prstGeom prst="rect">
            <a:avLst/>
          </a:prstGeom>
        </p:spPr>
      </p:pic>
      <p:sp>
        <p:nvSpPr>
          <p:cNvPr id="9" name="Picture Placeholder 9"/>
          <p:cNvSpPr>
            <a:spLocks noGrp="1"/>
          </p:cNvSpPr>
          <p:nvPr>
            <p:ph type="pic" sz="quarter" idx="10"/>
          </p:nvPr>
        </p:nvSpPr>
        <p:spPr>
          <a:xfrm>
            <a:off x="3287669" y="1717589"/>
            <a:ext cx="5374417" cy="4040660"/>
          </a:xfrm>
          <a:prstGeom prst="rect">
            <a:avLst/>
          </a:prstGeom>
        </p:spPr>
        <p:txBody>
          <a:bodyPr anchor="ctr"/>
          <a:lstStyle>
            <a:lvl1pPr marL="0" indent="0" algn="ctr">
              <a:buFontTx/>
              <a:buNone/>
              <a:defRPr b="1">
                <a:solidFill>
                  <a:srgbClr val="FF0000"/>
                </a:solidFill>
              </a:defRPr>
            </a:lvl1pPr>
          </a:lstStyle>
          <a:p>
            <a:r>
              <a:rPr lang="en-US"/>
              <a:t>Click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skt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endParaRPr lang="en-US"/>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p:cNvPicPr>
            <a:picLocks noChangeAspect="1"/>
          </p:cNvPicPr>
          <p:nvPr userDrawn="1"/>
        </p:nvPicPr>
        <p:blipFill rotWithShape="1">
          <a:blip r:embed="rId4" cstate="screen"/>
          <a:srcRect/>
          <a:stretch>
            <a:fillRect/>
          </a:stretch>
        </p:blipFill>
        <p:spPr>
          <a:xfrm>
            <a:off x="2876665" y="1328071"/>
            <a:ext cx="6354618" cy="4937749"/>
          </a:xfrm>
          <a:prstGeom prst="rect">
            <a:avLst/>
          </a:prstGeom>
        </p:spPr>
      </p:pic>
      <p:sp>
        <p:nvSpPr>
          <p:cNvPr id="10" name="Picture Placeholder 9"/>
          <p:cNvSpPr>
            <a:spLocks noGrp="1"/>
          </p:cNvSpPr>
          <p:nvPr>
            <p:ph type="pic" sz="quarter" idx="10"/>
          </p:nvPr>
        </p:nvSpPr>
        <p:spPr>
          <a:xfrm>
            <a:off x="3114675" y="1570038"/>
            <a:ext cx="5856288" cy="3322637"/>
          </a:xfrm>
          <a:prstGeom prst="rect">
            <a:avLst/>
          </a:prstGeom>
          <a:blipFill>
            <a:blip r:embed="rId5" cstate="screen"/>
            <a:stretch>
              <a:fillRect l="1"/>
            </a:stretch>
          </a:blipFill>
        </p:spPr>
        <p:txBody>
          <a:bodyPr anchor="ctr"/>
          <a:lstStyle>
            <a:lvl1pPr marL="0" indent="0" algn="ctr">
              <a:buFontTx/>
              <a:buNone/>
              <a:defRPr b="1">
                <a:solidFill>
                  <a:srgbClr val="FF0000"/>
                </a:solidFill>
              </a:defRPr>
            </a:lvl1pPr>
          </a:lstStyle>
          <a:p>
            <a:r>
              <a:rPr lang="en-US"/>
              <a:t>Click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Co-Brand - IQVIA">
    <p:bg>
      <p:bgPr>
        <a:solidFill>
          <a:schemeClr val="bg1"/>
        </a:solidFill>
        <a:effectLst/>
      </p:bgPr>
    </p:bg>
    <p:spTree>
      <p:nvGrpSpPr>
        <p:cNvPr id="1" name=""/>
        <p:cNvGrpSpPr/>
        <p:nvPr/>
      </p:nvGrpSpPr>
      <p:grpSpPr>
        <a:xfrm>
          <a:off x="0" y="0"/>
          <a:ext cx="0" cy="0"/>
          <a:chOff x="0" y="0"/>
          <a:chExt cx="0" cy="0"/>
        </a:xfrm>
      </p:grpSpPr>
      <p:sp>
        <p:nvSpPr>
          <p:cNvPr id="62" name="TextBox 61"/>
          <p:cNvSpPr txBox="1"/>
          <p:nvPr/>
        </p:nvSpPr>
        <p:spPr bwMode="black">
          <a:xfrm>
            <a:off x="730897" y="6519948"/>
            <a:ext cx="7722832" cy="215444"/>
          </a:xfrm>
          <a:prstGeom prst="rect">
            <a:avLst/>
          </a:prstGeom>
          <a:ln>
            <a:noFill/>
          </a:ln>
        </p:spPr>
        <p:txBody>
          <a:bodyPr vert="horz" wrap="square" lIns="91440" tIns="45720" rIns="91440" bIns="45720" numCol="1" rtlCol="0" anchor="ctr" anchorCtr="0" compatLnSpc="1">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sz="800" dirty="0">
                <a:solidFill>
                  <a:schemeClr val="bg1">
                    <a:lumMod val="50000"/>
                  </a:schemeClr>
                </a:solidFill>
                <a:ea typeface="Arial" panose="020B0604020202020204" pitchFamily="34" charset="0"/>
                <a:cs typeface="Arial" panose="020B0604020202020204" pitchFamily="34" charset="0"/>
              </a:rPr>
              <a:t>© 2024. All rights reserved. IQVIA</a:t>
            </a:r>
            <a:r>
              <a:rPr lang="en-US" sz="800" baseline="30000" dirty="0">
                <a:solidFill>
                  <a:schemeClr val="bg1">
                    <a:lumMod val="50000"/>
                  </a:schemeClr>
                </a:solidFill>
                <a:ea typeface="Arial" panose="020B0604020202020204" pitchFamily="34" charset="0"/>
                <a:cs typeface="Arial" panose="020B0604020202020204" pitchFamily="34" charset="0"/>
              </a:rPr>
              <a:t>®</a:t>
            </a:r>
            <a:r>
              <a:rPr lang="en-US" sz="800" dirty="0">
                <a:solidFill>
                  <a:schemeClr val="bg1">
                    <a:lumMod val="50000"/>
                  </a:schemeClr>
                </a:solidFill>
                <a:ea typeface="Arial" panose="020B0604020202020204" pitchFamily="34" charset="0"/>
                <a:cs typeface="Arial" panose="020B0604020202020204" pitchFamily="34" charset="0"/>
              </a:rPr>
              <a:t> is a registered trademark of IQVIA Inc. in the United States, the European Union, and various other countries. </a:t>
            </a:r>
            <a:endParaRPr lang="en-US" sz="800" kern="1200" dirty="0">
              <a:solidFill>
                <a:schemeClr val="bg1">
                  <a:lumMod val="50000"/>
                </a:schemeClr>
              </a:solidFill>
              <a:latin typeface="+mn-lt"/>
              <a:ea typeface="Arial" panose="020B0604020202020204" pitchFamily="34" charset="0"/>
              <a:cs typeface="Arial" panose="020B0604020202020204" pitchFamily="34" charset="0"/>
            </a:endParaRPr>
          </a:p>
        </p:txBody>
      </p:sp>
      <p:sp>
        <p:nvSpPr>
          <p:cNvPr id="64" name="Text Placeholder 21"/>
          <p:cNvSpPr>
            <a:spLocks noGrp="1"/>
          </p:cNvSpPr>
          <p:nvPr>
            <p:ph type="body" sz="quarter" idx="10" hasCustomPrompt="1"/>
          </p:nvPr>
        </p:nvSpPr>
        <p:spPr>
          <a:xfrm>
            <a:off x="743329" y="3681765"/>
            <a:ext cx="6349838" cy="1195801"/>
          </a:xfrm>
          <a:prstGeom prst="rect">
            <a:avLst/>
          </a:prstGeom>
        </p:spPr>
        <p:txBody>
          <a:bodyPr>
            <a:noAutofit/>
          </a:bodyPr>
          <a:lstStyle>
            <a:lvl1pPr marL="0" indent="0" algn="l">
              <a:lnSpc>
                <a:spcPct val="100000"/>
              </a:lnSpc>
              <a:spcBef>
                <a:spcPts val="0"/>
              </a:spcBef>
              <a:buNone/>
              <a:defRPr sz="2400" b="0" i="1">
                <a:solidFill>
                  <a:schemeClr val="accent1"/>
                </a:solidFill>
              </a:defRPr>
            </a:lvl1pPr>
          </a:lstStyle>
          <a:p>
            <a:pPr lvl="0"/>
            <a:r>
              <a:rPr lang="en-US" dirty="0"/>
              <a:t>Subheads are 24pt Arial Italic sentence case and can be 2 lines.</a:t>
            </a:r>
            <a:endParaRPr lang="en-US" dirty="0"/>
          </a:p>
        </p:txBody>
      </p:sp>
      <p:sp>
        <p:nvSpPr>
          <p:cNvPr id="70" name="Title 1"/>
          <p:cNvSpPr>
            <a:spLocks noGrp="1"/>
          </p:cNvSpPr>
          <p:nvPr>
            <p:ph type="ctrTitle" hasCustomPrompt="1"/>
          </p:nvPr>
        </p:nvSpPr>
        <p:spPr>
          <a:xfrm>
            <a:off x="743330" y="1271573"/>
            <a:ext cx="7921554" cy="2242315"/>
          </a:xfrm>
          <a:prstGeom prst="rect">
            <a:avLst/>
          </a:prstGeom>
        </p:spPr>
        <p:txBody>
          <a:bodyPr anchor="b" anchorCtr="0"/>
          <a:lstStyle>
            <a:lvl1pPr algn="l">
              <a:lnSpc>
                <a:spcPct val="100000"/>
              </a:lnSpc>
              <a:defRPr sz="3600" b="1" i="0" baseline="0">
                <a:solidFill>
                  <a:schemeClr val="accent2"/>
                </a:solidFill>
              </a:defRPr>
            </a:lvl1pPr>
          </a:lstStyle>
          <a:p>
            <a:r>
              <a:rPr lang="en-US" dirty="0"/>
              <a:t>Headline 36pt Arial Bold Title Case Should Be No More Than 2 Lines</a:t>
            </a:r>
            <a:endParaRPr lang="en-US" dirty="0"/>
          </a:p>
        </p:txBody>
      </p:sp>
      <p:sp>
        <p:nvSpPr>
          <p:cNvPr id="71" name="Subtitle 2"/>
          <p:cNvSpPr>
            <a:spLocks noGrp="1"/>
          </p:cNvSpPr>
          <p:nvPr>
            <p:ph type="subTitle" idx="1" hasCustomPrompt="1"/>
          </p:nvPr>
        </p:nvSpPr>
        <p:spPr>
          <a:xfrm>
            <a:off x="743329" y="5518464"/>
            <a:ext cx="6349838" cy="669272"/>
          </a:xfrm>
          <a:prstGeom prst="rect">
            <a:avLst/>
          </a:prstGeom>
        </p:spPr>
        <p:txBody>
          <a:bodyPr>
            <a:noAutofit/>
          </a:bodyPr>
          <a:lstStyle>
            <a:lvl1pPr marL="0" indent="0" algn="l">
              <a:lnSpc>
                <a:spcPct val="100000"/>
              </a:lnSpc>
              <a:spcBef>
                <a:spcPts val="200"/>
              </a:spcBef>
              <a:buNone/>
              <a:defRPr sz="1600"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First Last Name, Title 16pt Arial</a:t>
            </a:r>
            <a:endParaRPr lang="en-US" dirty="0"/>
          </a:p>
        </p:txBody>
      </p:sp>
      <p:sp>
        <p:nvSpPr>
          <p:cNvPr id="14" name="Text Placeholder 21"/>
          <p:cNvSpPr>
            <a:spLocks noGrp="1"/>
          </p:cNvSpPr>
          <p:nvPr>
            <p:ph type="body" sz="quarter" idx="11" hasCustomPrompt="1"/>
          </p:nvPr>
        </p:nvSpPr>
        <p:spPr>
          <a:xfrm>
            <a:off x="7355299" y="4854606"/>
            <a:ext cx="2324100" cy="1341752"/>
          </a:xfrm>
          <a:prstGeom prst="rect">
            <a:avLst/>
          </a:prstGeom>
          <a:solidFill>
            <a:srgbClr val="DA291C"/>
          </a:solidFill>
        </p:spPr>
        <p:txBody>
          <a:bodyPr>
            <a:noAutofit/>
          </a:bodyPr>
          <a:lstStyle>
            <a:lvl1pPr marL="0" indent="0" algn="l">
              <a:lnSpc>
                <a:spcPct val="100000"/>
              </a:lnSpc>
              <a:spcBef>
                <a:spcPts val="0"/>
              </a:spcBef>
              <a:buNone/>
              <a:defRPr sz="1000" b="0" i="0">
                <a:solidFill>
                  <a:schemeClr val="bg1"/>
                </a:solidFill>
              </a:defRPr>
            </a:lvl1pPr>
          </a:lstStyle>
          <a:p>
            <a:pPr lvl="0"/>
            <a:r>
              <a:rPr lang="en-US" dirty="0"/>
              <a:t>Co-brand and bid defense only: You may replace this box with a sponsor logo. Ensure the logo is on a white or transparent background and you have usage permission.</a:t>
            </a:r>
            <a:br>
              <a:rPr lang="en-US" dirty="0"/>
            </a:br>
            <a:br>
              <a:rPr lang="en-US" dirty="0"/>
            </a:br>
            <a:r>
              <a:rPr lang="en-US" dirty="0"/>
              <a:t>All other presentations, or without sponsor logo: Please delete this box.</a:t>
            </a:r>
            <a:endParaRPr lang="en-US" dirty="0"/>
          </a:p>
        </p:txBody>
      </p:sp>
      <p:grpSp>
        <p:nvGrpSpPr>
          <p:cNvPr id="39" name="Group 38"/>
          <p:cNvGrpSpPr/>
          <p:nvPr/>
        </p:nvGrpSpPr>
        <p:grpSpPr>
          <a:xfrm>
            <a:off x="9941531" y="3804028"/>
            <a:ext cx="2250469" cy="2651308"/>
            <a:chOff x="9941531" y="3804028"/>
            <a:chExt cx="2250469" cy="2651308"/>
          </a:xfrm>
        </p:grpSpPr>
        <p:sp>
          <p:nvSpPr>
            <p:cNvPr id="40" name="Freeform: Shape 39"/>
            <p:cNvSpPr/>
            <p:nvPr/>
          </p:nvSpPr>
          <p:spPr>
            <a:xfrm>
              <a:off x="10755844" y="5906186"/>
              <a:ext cx="1436156" cy="549150"/>
            </a:xfrm>
            <a:custGeom>
              <a:avLst/>
              <a:gdLst>
                <a:gd name="connsiteX0" fmla="*/ 274575 w 1436156"/>
                <a:gd name="connsiteY0" fmla="*/ 0 h 549150"/>
                <a:gd name="connsiteX1" fmla="*/ 276477 w 1436156"/>
                <a:gd name="connsiteY1" fmla="*/ 192 h 549150"/>
                <a:gd name="connsiteX2" fmla="*/ 276477 w 1436156"/>
                <a:gd name="connsiteY2" fmla="*/ 0 h 549150"/>
                <a:gd name="connsiteX3" fmla="*/ 1436156 w 1436156"/>
                <a:gd name="connsiteY3" fmla="*/ 0 h 549150"/>
                <a:gd name="connsiteX4" fmla="*/ 1436156 w 1436156"/>
                <a:gd name="connsiteY4" fmla="*/ 549150 h 549150"/>
                <a:gd name="connsiteX5" fmla="*/ 276477 w 1436156"/>
                <a:gd name="connsiteY5" fmla="*/ 549150 h 549150"/>
                <a:gd name="connsiteX6" fmla="*/ 276477 w 1436156"/>
                <a:gd name="connsiteY6" fmla="*/ 548959 h 549150"/>
                <a:gd name="connsiteX7" fmla="*/ 274575 w 1436156"/>
                <a:gd name="connsiteY7" fmla="*/ 549150 h 549150"/>
                <a:gd name="connsiteX8" fmla="*/ 0 w 1436156"/>
                <a:gd name="connsiteY8" fmla="*/ 274575 h 549150"/>
                <a:gd name="connsiteX9" fmla="*/ 274575 w 143615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6156" h="549150">
                  <a:moveTo>
                    <a:pt x="274575" y="0"/>
                  </a:moveTo>
                  <a:lnTo>
                    <a:pt x="276477" y="192"/>
                  </a:lnTo>
                  <a:lnTo>
                    <a:pt x="276477" y="0"/>
                  </a:lnTo>
                  <a:lnTo>
                    <a:pt x="1436156" y="0"/>
                  </a:lnTo>
                  <a:lnTo>
                    <a:pt x="1436156"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1" name="Freeform: Shape 40"/>
            <p:cNvSpPr/>
            <p:nvPr/>
          </p:nvSpPr>
          <p:spPr>
            <a:xfrm>
              <a:off x="10356354" y="3804028"/>
              <a:ext cx="1835646" cy="549150"/>
            </a:xfrm>
            <a:custGeom>
              <a:avLst/>
              <a:gdLst>
                <a:gd name="connsiteX0" fmla="*/ 274073 w 1835646"/>
                <a:gd name="connsiteY0" fmla="*/ 0 h 549150"/>
                <a:gd name="connsiteX1" fmla="*/ 278104 w 1835646"/>
                <a:gd name="connsiteY1" fmla="*/ 407 h 549150"/>
                <a:gd name="connsiteX2" fmla="*/ 278104 w 1835646"/>
                <a:gd name="connsiteY2" fmla="*/ 0 h 549150"/>
                <a:gd name="connsiteX3" fmla="*/ 1835646 w 1835646"/>
                <a:gd name="connsiteY3" fmla="*/ 0 h 549150"/>
                <a:gd name="connsiteX4" fmla="*/ 1835646 w 1835646"/>
                <a:gd name="connsiteY4" fmla="*/ 549150 h 549150"/>
                <a:gd name="connsiteX5" fmla="*/ 278104 w 1835646"/>
                <a:gd name="connsiteY5" fmla="*/ 549150 h 549150"/>
                <a:gd name="connsiteX6" fmla="*/ 278104 w 1835646"/>
                <a:gd name="connsiteY6" fmla="*/ 547742 h 549150"/>
                <a:gd name="connsiteX7" fmla="*/ 274073 w 1835646"/>
                <a:gd name="connsiteY7" fmla="*/ 548148 h 549150"/>
                <a:gd name="connsiteX8" fmla="*/ 0 w 1835646"/>
                <a:gd name="connsiteY8" fmla="*/ 274074 h 549150"/>
                <a:gd name="connsiteX9" fmla="*/ 274073 w 1835646"/>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5646" h="549150">
                  <a:moveTo>
                    <a:pt x="274073" y="0"/>
                  </a:moveTo>
                  <a:lnTo>
                    <a:pt x="278104" y="407"/>
                  </a:lnTo>
                  <a:lnTo>
                    <a:pt x="278104" y="0"/>
                  </a:lnTo>
                  <a:lnTo>
                    <a:pt x="1835646" y="0"/>
                  </a:lnTo>
                  <a:lnTo>
                    <a:pt x="1835646"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dirty="0"/>
            </a:p>
          </p:txBody>
        </p:sp>
        <p:sp>
          <p:nvSpPr>
            <p:cNvPr id="42" name="Freeform: Shape 41"/>
            <p:cNvSpPr/>
            <p:nvPr/>
          </p:nvSpPr>
          <p:spPr>
            <a:xfrm>
              <a:off x="9941531" y="4854606"/>
              <a:ext cx="2250469" cy="549150"/>
            </a:xfrm>
            <a:custGeom>
              <a:avLst/>
              <a:gdLst>
                <a:gd name="connsiteX0" fmla="*/ 299044 w 2250469"/>
                <a:gd name="connsiteY0" fmla="*/ 0 h 549150"/>
                <a:gd name="connsiteX1" fmla="*/ 300889 w 2250469"/>
                <a:gd name="connsiteY1" fmla="*/ 171 h 549150"/>
                <a:gd name="connsiteX2" fmla="*/ 300889 w 2250469"/>
                <a:gd name="connsiteY2" fmla="*/ 0 h 549150"/>
                <a:gd name="connsiteX3" fmla="*/ 2250469 w 2250469"/>
                <a:gd name="connsiteY3" fmla="*/ 0 h 549150"/>
                <a:gd name="connsiteX4" fmla="*/ 2250469 w 2250469"/>
                <a:gd name="connsiteY4" fmla="*/ 549150 h 549150"/>
                <a:gd name="connsiteX5" fmla="*/ 300889 w 2250469"/>
                <a:gd name="connsiteY5" fmla="*/ 549150 h 549150"/>
                <a:gd name="connsiteX6" fmla="*/ 300889 w 2250469"/>
                <a:gd name="connsiteY6" fmla="*/ 548980 h 549150"/>
                <a:gd name="connsiteX7" fmla="*/ 299044 w 2250469"/>
                <a:gd name="connsiteY7" fmla="*/ 549150 h 549150"/>
                <a:gd name="connsiteX8" fmla="*/ 0 w 2250469"/>
                <a:gd name="connsiteY8" fmla="*/ 274575 h 549150"/>
                <a:gd name="connsiteX9" fmla="*/ 299044 w 2250469"/>
                <a:gd name="connsiteY9"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469" h="549150">
                  <a:moveTo>
                    <a:pt x="299044" y="0"/>
                  </a:moveTo>
                  <a:lnTo>
                    <a:pt x="300889" y="171"/>
                  </a:lnTo>
                  <a:lnTo>
                    <a:pt x="300889" y="0"/>
                  </a:lnTo>
                  <a:lnTo>
                    <a:pt x="2250469" y="0"/>
                  </a:lnTo>
                  <a:lnTo>
                    <a:pt x="2250469"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grpSp>
      <p:pic>
        <p:nvPicPr>
          <p:cNvPr id="19" name="Graphic 18"/>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ac deskop screenshot">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lIns="91440" tIns="45720" rIns="91440" bIns="45720" anchor="b" anchorCtr="0"/>
          <a:lstStyle>
            <a:lvl1pPr>
              <a:defRPr sz="2800" b="1">
                <a:solidFill>
                  <a:schemeClr val="tx1"/>
                </a:solidFill>
              </a:defRPr>
            </a:lvl1pPr>
          </a:lstStyle>
          <a:p>
            <a:r>
              <a:rPr lang="en-US"/>
              <a:t>Headlines are 28pt Arial Bold sentence case</a:t>
            </a:r>
            <a:endParaRPr lang="en-US"/>
          </a:p>
        </p:txBody>
      </p:sp>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2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8" name="Picture 7"/>
          <p:cNvPicPr>
            <a:picLocks noChangeAspect="1"/>
          </p:cNvPicPr>
          <p:nvPr userDrawn="1"/>
        </p:nvPicPr>
        <p:blipFill>
          <a:blip r:embed="rId4" cstate="screen"/>
          <a:stretch>
            <a:fillRect/>
          </a:stretch>
        </p:blipFill>
        <p:spPr>
          <a:xfrm>
            <a:off x="2962859" y="1285528"/>
            <a:ext cx="5828215" cy="4879533"/>
          </a:xfrm>
          <a:prstGeom prst="rect">
            <a:avLst/>
          </a:prstGeom>
        </p:spPr>
      </p:pic>
      <p:sp>
        <p:nvSpPr>
          <p:cNvPr id="9" name="Picture Placeholder 9"/>
          <p:cNvSpPr>
            <a:spLocks noGrp="1"/>
          </p:cNvSpPr>
          <p:nvPr>
            <p:ph type="pic" sz="quarter" idx="10"/>
          </p:nvPr>
        </p:nvSpPr>
        <p:spPr>
          <a:xfrm>
            <a:off x="3200400" y="1569308"/>
            <a:ext cx="5313405" cy="3002692"/>
          </a:xfrm>
          <a:prstGeom prst="rect">
            <a:avLst/>
          </a:prstGeom>
          <a:blipFill>
            <a:blip r:embed="rId5" cstate="screen"/>
            <a:stretch>
              <a:fillRect l="1"/>
            </a:stretch>
          </a:blipFill>
        </p:spPr>
        <p:txBody>
          <a:bodyPr anchor="ctr"/>
          <a:lstStyle>
            <a:lvl1pPr marL="0" indent="0" algn="ctr">
              <a:buFontTx/>
              <a:buNone/>
              <a:defRPr b="1">
                <a:solidFill>
                  <a:srgbClr val="FF0000"/>
                </a:solidFill>
              </a:defRPr>
            </a:lvl1pPr>
          </a:lstStyle>
          <a:p>
            <a:r>
              <a:rPr lang="en-US"/>
              <a:t>Click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Subhead_Only - IQVIA">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sentence case</a:t>
            </a:r>
            <a:endParaRPr lang="en-US"/>
          </a:p>
        </p:txBody>
      </p:sp>
      <p:sp>
        <p:nvSpPr>
          <p:cNvPr id="55"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5"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8" name="Graphic 7"/>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7" name="Graphic 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Logo Only - IQVIA">
    <p:spTree>
      <p:nvGrpSpPr>
        <p:cNvPr id="1" name=""/>
        <p:cNvGrpSpPr/>
        <p:nvPr/>
      </p:nvGrpSpPr>
      <p:grpSpPr>
        <a:xfrm>
          <a:off x="0" y="0"/>
          <a:ext cx="0" cy="0"/>
          <a:chOff x="0" y="0"/>
          <a:chExt cx="0" cy="0"/>
        </a:xfrm>
      </p:grpSpPr>
      <p:sp>
        <p:nvSpPr>
          <p:cNvPr id="53"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31"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6" name="Graphic 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5" name="Graphic 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 IQVIA">
    <p:spTree>
      <p:nvGrpSpPr>
        <p:cNvPr id="1" name=""/>
        <p:cNvGrpSpPr/>
        <p:nvPr/>
      </p:nvGrpSpPr>
      <p:grpSpPr>
        <a:xfrm>
          <a:off x="0" y="0"/>
          <a:ext cx="0" cy="0"/>
          <a:chOff x="0" y="0"/>
          <a:chExt cx="0" cy="0"/>
        </a:xfrm>
      </p:grpSpPr>
      <p:sp>
        <p:nvSpPr>
          <p:cNvPr id="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Pad half">
    <p:spTree>
      <p:nvGrpSpPr>
        <p:cNvPr id="1" name=""/>
        <p:cNvGrpSpPr/>
        <p:nvPr/>
      </p:nvGrpSpPr>
      <p:grpSpPr>
        <a:xfrm>
          <a:off x="0" y="0"/>
          <a:ext cx="0" cy="0"/>
          <a:chOff x="0" y="0"/>
          <a:chExt cx="0" cy="0"/>
        </a:xfrm>
      </p:grpSpPr>
      <p:sp>
        <p:nvSpPr>
          <p:cNvPr id="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4" name="Picture 3"/>
          <p:cNvPicPr>
            <a:picLocks noChangeAspect="1"/>
          </p:cNvPicPr>
          <p:nvPr userDrawn="1"/>
        </p:nvPicPr>
        <p:blipFill rotWithShape="1">
          <a:blip r:embed="rId2" cstate="screen"/>
          <a:srcRect/>
          <a:stretch>
            <a:fillRect/>
          </a:stretch>
        </p:blipFill>
        <p:spPr>
          <a:xfrm rot="16200000">
            <a:off x="5925767" y="117060"/>
            <a:ext cx="5526615" cy="7005851"/>
          </a:xfrm>
          <a:prstGeom prst="rect">
            <a:avLst/>
          </a:prstGeom>
        </p:spPr>
      </p:pic>
      <p:sp>
        <p:nvSpPr>
          <p:cNvPr id="5" name="Picture Placeholder 4"/>
          <p:cNvSpPr>
            <a:spLocks noGrp="1"/>
          </p:cNvSpPr>
          <p:nvPr>
            <p:ph type="pic" sz="quarter" idx="10" hasCustomPrompt="1"/>
          </p:nvPr>
        </p:nvSpPr>
        <p:spPr>
          <a:xfrm>
            <a:off x="5918200" y="1260475"/>
            <a:ext cx="6273800" cy="4740275"/>
          </a:xfrm>
          <a:prstGeom prst="rect">
            <a:avLst/>
          </a:prstGeom>
        </p:spPr>
        <p:txBody>
          <a:bodyPr anchor="ctr"/>
          <a:lstStyle>
            <a:lvl1pPr marL="0" indent="0" algn="ctr">
              <a:buFontTx/>
              <a:buNone/>
              <a:defRPr b="1">
                <a:solidFill>
                  <a:srgbClr val="FF0000"/>
                </a:solidFill>
              </a:defRPr>
            </a:lvl1pPr>
          </a:lstStyle>
          <a:p>
            <a:r>
              <a:rPr lang="en-US"/>
              <a:t>Tap icon to add picture</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able of Contents - IQVIA">
    <p:bg>
      <p:bgPr>
        <a:solidFill>
          <a:schemeClr val="bg1"/>
        </a:solidFill>
        <a:effectLst/>
      </p:bgPr>
    </p:bg>
    <p:spTree>
      <p:nvGrpSpPr>
        <p:cNvPr id="1" name=""/>
        <p:cNvGrpSpPr/>
        <p:nvPr/>
      </p:nvGrpSpPr>
      <p:grpSpPr>
        <a:xfrm>
          <a:off x="0" y="0"/>
          <a:ext cx="0" cy="0"/>
          <a:chOff x="0" y="0"/>
          <a:chExt cx="0" cy="0"/>
        </a:xfrm>
      </p:grpSpPr>
      <p:sp>
        <p:nvSpPr>
          <p:cNvPr id="51" name="Rectangle 50"/>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p:cNvSpPr>
            <a:spLocks noGrp="1"/>
          </p:cNvSpPr>
          <p:nvPr>
            <p:ph idx="1" hasCustomPrompt="1"/>
          </p:nvPr>
        </p:nvSpPr>
        <p:spPr>
          <a:xfrm>
            <a:off x="1962418" y="1561892"/>
            <a:ext cx="91639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a:p>
            <a:pPr lvl="0"/>
            <a:r>
              <a:rPr lang="en-US"/>
              <a:t>Arial 18pt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57" name="Title 3"/>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endParaRPr lang="en-US"/>
          </a:p>
        </p:txBody>
      </p:sp>
      <p:grpSp>
        <p:nvGrpSpPr>
          <p:cNvPr id="4" name="Group 3"/>
          <p:cNvGrpSpPr/>
          <p:nvPr/>
        </p:nvGrpSpPr>
        <p:grpSpPr>
          <a:xfrm>
            <a:off x="-1" y="260324"/>
            <a:ext cx="1250388" cy="1575820"/>
            <a:chOff x="-1" y="260324"/>
            <a:chExt cx="1250388" cy="1575820"/>
          </a:xfrm>
          <a:solidFill>
            <a:schemeClr val="accent1"/>
          </a:solidFill>
        </p:grpSpPr>
        <p:grpSp>
          <p:nvGrpSpPr>
            <p:cNvPr id="78" name="Group 77"/>
            <p:cNvGrpSpPr/>
            <p:nvPr/>
          </p:nvGrpSpPr>
          <p:grpSpPr>
            <a:xfrm>
              <a:off x="686264" y="1652391"/>
              <a:ext cx="564123" cy="183753"/>
              <a:chOff x="876236" y="5534957"/>
              <a:chExt cx="1674271" cy="545364"/>
            </a:xfrm>
            <a:grpFill/>
          </p:grpSpPr>
          <p:sp>
            <p:nvSpPr>
              <p:cNvPr id="96" name="Rectangle 95"/>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p:cNvGrpSpPr/>
            <p:nvPr/>
          </p:nvGrpSpPr>
          <p:grpSpPr>
            <a:xfrm>
              <a:off x="864211" y="1304375"/>
              <a:ext cx="386176" cy="183753"/>
              <a:chOff x="1404367" y="4502072"/>
              <a:chExt cx="1146140" cy="545364"/>
            </a:xfrm>
            <a:grpFill/>
          </p:grpSpPr>
          <p:sp>
            <p:nvSpPr>
              <p:cNvPr id="93" name="Rectangle 92"/>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p:cNvGrpSpPr/>
            <p:nvPr/>
          </p:nvGrpSpPr>
          <p:grpSpPr>
            <a:xfrm>
              <a:off x="917753" y="956358"/>
              <a:ext cx="332634" cy="183753"/>
              <a:chOff x="1560101" y="3469185"/>
              <a:chExt cx="987231" cy="545364"/>
            </a:xfrm>
            <a:grpFill/>
          </p:grpSpPr>
          <p:sp>
            <p:nvSpPr>
              <p:cNvPr id="90" name="Oval 89"/>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p:cNvGrpSpPr/>
            <p:nvPr/>
          </p:nvGrpSpPr>
          <p:grpSpPr>
            <a:xfrm>
              <a:off x="868078" y="608341"/>
              <a:ext cx="382309" cy="183753"/>
              <a:chOff x="1415887" y="2436300"/>
              <a:chExt cx="1134663" cy="545364"/>
            </a:xfrm>
            <a:grpFill/>
          </p:grpSpPr>
          <p:sp>
            <p:nvSpPr>
              <p:cNvPr id="87" name="Oval 86"/>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p:cNvGrpSpPr/>
            <p:nvPr/>
          </p:nvGrpSpPr>
          <p:grpSpPr>
            <a:xfrm>
              <a:off x="693506" y="260324"/>
              <a:ext cx="556881" cy="183753"/>
              <a:chOff x="898206" y="1403413"/>
              <a:chExt cx="1652778" cy="545364"/>
            </a:xfrm>
            <a:grpFill/>
          </p:grpSpPr>
          <p:sp>
            <p:nvSpPr>
              <p:cNvPr id="84" name="Oval 83"/>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34" name="Graphic 3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3" name="Graphic 32"/>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able of Contents_Two Column - IQVIA">
    <p:bg>
      <p:bgPr>
        <a:solidFill>
          <a:schemeClr val="bg1"/>
        </a:solidFill>
        <a:effectLst/>
      </p:bgPr>
    </p:bg>
    <p:spTree>
      <p:nvGrpSpPr>
        <p:cNvPr id="1" name=""/>
        <p:cNvGrpSpPr/>
        <p:nvPr/>
      </p:nvGrpSpPr>
      <p:grpSpPr>
        <a:xfrm>
          <a:off x="0" y="0"/>
          <a:ext cx="0" cy="0"/>
          <a:chOff x="0" y="0"/>
          <a:chExt cx="0" cy="0"/>
        </a:xfrm>
      </p:grpSpPr>
      <p:sp>
        <p:nvSpPr>
          <p:cNvPr id="51" name="Rectangle 50"/>
          <p:cNvSpPr/>
          <p:nvPr/>
        </p:nvSpPr>
        <p:spPr bwMode="gray">
          <a:xfrm>
            <a:off x="353568" y="0"/>
            <a:ext cx="11484864" cy="6858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p>
        </p:txBody>
      </p:sp>
      <p:sp>
        <p:nvSpPr>
          <p:cNvPr id="54" name="Content Placeholder 2"/>
          <p:cNvSpPr>
            <a:spLocks noGrp="1"/>
          </p:cNvSpPr>
          <p:nvPr>
            <p:ph idx="1" hasCustomPrompt="1"/>
          </p:nvPr>
        </p:nvSpPr>
        <p:spPr>
          <a:xfrm>
            <a:off x="1962418" y="1561892"/>
            <a:ext cx="4442783"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a:p>
            <a:pPr lvl="0"/>
            <a:r>
              <a:rPr lang="en-US"/>
              <a:t>Arial 18pt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57" name="Title 3"/>
          <p:cNvSpPr>
            <a:spLocks noGrp="1"/>
          </p:cNvSpPr>
          <p:nvPr>
            <p:ph type="title" hasCustomPrompt="1"/>
          </p:nvPr>
        </p:nvSpPr>
        <p:spPr>
          <a:xfrm>
            <a:off x="1962418" y="823398"/>
            <a:ext cx="9163983" cy="594360"/>
          </a:xfrm>
          <a:prstGeom prst="rect">
            <a:avLst/>
          </a:prstGeom>
        </p:spPr>
        <p:txBody>
          <a:bodyPr anchor="ctr"/>
          <a:lstStyle>
            <a:lvl1pPr>
              <a:defRPr sz="3200" b="1">
                <a:solidFill>
                  <a:schemeClr val="accent1"/>
                </a:solidFill>
              </a:defRPr>
            </a:lvl1pPr>
          </a:lstStyle>
          <a:p>
            <a:r>
              <a:rPr lang="en-US"/>
              <a:t>Table of contents or Agenda</a:t>
            </a:r>
            <a:endParaRPr lang="en-US"/>
          </a:p>
        </p:txBody>
      </p:sp>
      <p:grpSp>
        <p:nvGrpSpPr>
          <p:cNvPr id="4" name="Group 3"/>
          <p:cNvGrpSpPr/>
          <p:nvPr/>
        </p:nvGrpSpPr>
        <p:grpSpPr>
          <a:xfrm>
            <a:off x="-1" y="260324"/>
            <a:ext cx="1250388" cy="1575820"/>
            <a:chOff x="-1" y="260324"/>
            <a:chExt cx="1250388" cy="1575820"/>
          </a:xfrm>
          <a:solidFill>
            <a:schemeClr val="accent1"/>
          </a:solidFill>
        </p:grpSpPr>
        <p:grpSp>
          <p:nvGrpSpPr>
            <p:cNvPr id="78" name="Group 77"/>
            <p:cNvGrpSpPr/>
            <p:nvPr/>
          </p:nvGrpSpPr>
          <p:grpSpPr>
            <a:xfrm>
              <a:off x="686264" y="1652391"/>
              <a:ext cx="564123" cy="183753"/>
              <a:chOff x="876236" y="5534957"/>
              <a:chExt cx="1674271" cy="545364"/>
            </a:xfrm>
            <a:grpFill/>
          </p:grpSpPr>
          <p:sp>
            <p:nvSpPr>
              <p:cNvPr id="96" name="Rectangle 95"/>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7" name="Oval 96"/>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8" name="Oval 97"/>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9" name="Group 78"/>
            <p:cNvGrpSpPr/>
            <p:nvPr/>
          </p:nvGrpSpPr>
          <p:grpSpPr>
            <a:xfrm>
              <a:off x="864211" y="1304375"/>
              <a:ext cx="386176" cy="183753"/>
              <a:chOff x="1404367" y="4502072"/>
              <a:chExt cx="1146140" cy="545364"/>
            </a:xfrm>
            <a:grpFill/>
          </p:grpSpPr>
          <p:sp>
            <p:nvSpPr>
              <p:cNvPr id="93" name="Rectangle 92"/>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4" name="Oval 93"/>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5" name="Oval 94"/>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0" name="Group 79"/>
            <p:cNvGrpSpPr/>
            <p:nvPr/>
          </p:nvGrpSpPr>
          <p:grpSpPr>
            <a:xfrm>
              <a:off x="917753" y="956358"/>
              <a:ext cx="332634" cy="183753"/>
              <a:chOff x="1560101" y="3469185"/>
              <a:chExt cx="987231" cy="545364"/>
            </a:xfrm>
            <a:grpFill/>
          </p:grpSpPr>
          <p:sp>
            <p:nvSpPr>
              <p:cNvPr id="90" name="Oval 89"/>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1" name="Rectangle 90"/>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92" name="Oval 91"/>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1" name="Group 80"/>
            <p:cNvGrpSpPr/>
            <p:nvPr/>
          </p:nvGrpSpPr>
          <p:grpSpPr>
            <a:xfrm>
              <a:off x="868078" y="608341"/>
              <a:ext cx="382309" cy="183753"/>
              <a:chOff x="1415887" y="2436300"/>
              <a:chExt cx="1134663" cy="545364"/>
            </a:xfrm>
            <a:grpFill/>
          </p:grpSpPr>
          <p:sp>
            <p:nvSpPr>
              <p:cNvPr id="87" name="Oval 86"/>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Oval 87"/>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9" name="Rectangle 88"/>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2" name="Group 81"/>
            <p:cNvGrpSpPr/>
            <p:nvPr/>
          </p:nvGrpSpPr>
          <p:grpSpPr>
            <a:xfrm>
              <a:off x="693506" y="260324"/>
              <a:ext cx="556881" cy="183753"/>
              <a:chOff x="898206" y="1403413"/>
              <a:chExt cx="1652778" cy="545364"/>
            </a:xfrm>
            <a:grpFill/>
          </p:grpSpPr>
          <p:sp>
            <p:nvSpPr>
              <p:cNvPr id="84" name="Oval 83"/>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5" name="Oval 84"/>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Rectangle 85"/>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103" name="Freeform: Shape 102"/>
            <p:cNvSpPr/>
            <p:nvPr/>
          </p:nvSpPr>
          <p:spPr>
            <a:xfrm>
              <a:off x="0" y="260324"/>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06" name="Freeform: Shape 105"/>
            <p:cNvSpPr/>
            <p:nvPr/>
          </p:nvSpPr>
          <p:spPr>
            <a:xfrm>
              <a:off x="-1" y="608341"/>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2" name="Freeform: Shape 111"/>
            <p:cNvSpPr/>
            <p:nvPr/>
          </p:nvSpPr>
          <p:spPr>
            <a:xfrm>
              <a:off x="0" y="952508"/>
              <a:ext cx="786403" cy="183006"/>
            </a:xfrm>
            <a:custGeom>
              <a:avLst/>
              <a:gdLst>
                <a:gd name="connsiteX0" fmla="*/ 0 w 786403"/>
                <a:gd name="connsiteY0" fmla="*/ 0 h 183006"/>
                <a:gd name="connsiteX1" fmla="*/ 692936 w 786403"/>
                <a:gd name="connsiteY1" fmla="*/ 0 h 183006"/>
                <a:gd name="connsiteX2" fmla="*/ 692936 w 786403"/>
                <a:gd name="connsiteY2" fmla="*/ 397 h 183006"/>
                <a:gd name="connsiteX3" fmla="*/ 694900 w 786403"/>
                <a:gd name="connsiteY3" fmla="*/ 0 h 183006"/>
                <a:gd name="connsiteX4" fmla="*/ 786403 w 786403"/>
                <a:gd name="connsiteY4" fmla="*/ 91503 h 183006"/>
                <a:gd name="connsiteX5" fmla="*/ 694900 w 786403"/>
                <a:gd name="connsiteY5" fmla="*/ 183006 h 183006"/>
                <a:gd name="connsiteX6" fmla="*/ 692936 w 786403"/>
                <a:gd name="connsiteY6" fmla="*/ 182610 h 183006"/>
                <a:gd name="connsiteX7" fmla="*/ 692936 w 786403"/>
                <a:gd name="connsiteY7" fmla="*/ 183006 h 183006"/>
                <a:gd name="connsiteX8" fmla="*/ 0 w 786403"/>
                <a:gd name="connsiteY8" fmla="*/ 183006 h 183006"/>
                <a:gd name="connsiteX9" fmla="*/ 0 w 786403"/>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403" h="183006">
                  <a:moveTo>
                    <a:pt x="0" y="0"/>
                  </a:moveTo>
                  <a:lnTo>
                    <a:pt x="692936" y="0"/>
                  </a:lnTo>
                  <a:lnTo>
                    <a:pt x="692936" y="397"/>
                  </a:lnTo>
                  <a:lnTo>
                    <a:pt x="694900" y="0"/>
                  </a:lnTo>
                  <a:cubicBezTo>
                    <a:pt x="745436" y="0"/>
                    <a:pt x="786403" y="40967"/>
                    <a:pt x="786403" y="91503"/>
                  </a:cubicBezTo>
                  <a:cubicBezTo>
                    <a:pt x="786403" y="142039"/>
                    <a:pt x="745436" y="183006"/>
                    <a:pt x="694900" y="183006"/>
                  </a:cubicBezTo>
                  <a:lnTo>
                    <a:pt x="692936" y="182610"/>
                  </a:lnTo>
                  <a:lnTo>
                    <a:pt x="69293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5" name="Freeform: Shape 114"/>
            <p:cNvSpPr/>
            <p:nvPr/>
          </p:nvSpPr>
          <p:spPr>
            <a:xfrm>
              <a:off x="-1" y="1304902"/>
              <a:ext cx="733596" cy="182880"/>
            </a:xfrm>
            <a:custGeom>
              <a:avLst/>
              <a:gdLst>
                <a:gd name="connsiteX0" fmla="*/ 0 w 733596"/>
                <a:gd name="connsiteY0" fmla="*/ 0 h 182880"/>
                <a:gd name="connsiteX1" fmla="*/ 642156 w 733596"/>
                <a:gd name="connsiteY1" fmla="*/ 0 h 182880"/>
                <a:gd name="connsiteX2" fmla="*/ 733596 w 733596"/>
                <a:gd name="connsiteY2" fmla="*/ 91440 h 182880"/>
                <a:gd name="connsiteX3" fmla="*/ 642156 w 733596"/>
                <a:gd name="connsiteY3" fmla="*/ 182880 h 182880"/>
                <a:gd name="connsiteX4" fmla="*/ 0 w 733596"/>
                <a:gd name="connsiteY4" fmla="*/ 182880 h 182880"/>
                <a:gd name="connsiteX5" fmla="*/ 0 w 733596"/>
                <a:gd name="connsiteY5"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596" h="182880">
                  <a:moveTo>
                    <a:pt x="0" y="0"/>
                  </a:moveTo>
                  <a:lnTo>
                    <a:pt x="642156" y="0"/>
                  </a:lnTo>
                  <a:cubicBezTo>
                    <a:pt x="692657" y="0"/>
                    <a:pt x="733596" y="40939"/>
                    <a:pt x="733596" y="91440"/>
                  </a:cubicBezTo>
                  <a:cubicBezTo>
                    <a:pt x="733596" y="141941"/>
                    <a:pt x="692657" y="182880"/>
                    <a:pt x="642156" y="182880"/>
                  </a:cubicBezTo>
                  <a:lnTo>
                    <a:pt x="0" y="1828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18" name="Freeform: Shape 117"/>
            <p:cNvSpPr/>
            <p:nvPr/>
          </p:nvSpPr>
          <p:spPr>
            <a:xfrm>
              <a:off x="0" y="1649603"/>
              <a:ext cx="550424" cy="183006"/>
            </a:xfrm>
            <a:custGeom>
              <a:avLst/>
              <a:gdLst>
                <a:gd name="connsiteX0" fmla="*/ 0 w 550424"/>
                <a:gd name="connsiteY0" fmla="*/ 0 h 183006"/>
                <a:gd name="connsiteX1" fmla="*/ 456956 w 550424"/>
                <a:gd name="connsiteY1" fmla="*/ 0 h 183006"/>
                <a:gd name="connsiteX2" fmla="*/ 456956 w 550424"/>
                <a:gd name="connsiteY2" fmla="*/ 397 h 183006"/>
                <a:gd name="connsiteX3" fmla="*/ 458921 w 550424"/>
                <a:gd name="connsiteY3" fmla="*/ 0 h 183006"/>
                <a:gd name="connsiteX4" fmla="*/ 550424 w 550424"/>
                <a:gd name="connsiteY4" fmla="*/ 91503 h 183006"/>
                <a:gd name="connsiteX5" fmla="*/ 458921 w 550424"/>
                <a:gd name="connsiteY5" fmla="*/ 183006 h 183006"/>
                <a:gd name="connsiteX6" fmla="*/ 456956 w 550424"/>
                <a:gd name="connsiteY6" fmla="*/ 182609 h 183006"/>
                <a:gd name="connsiteX7" fmla="*/ 456956 w 550424"/>
                <a:gd name="connsiteY7" fmla="*/ 183006 h 183006"/>
                <a:gd name="connsiteX8" fmla="*/ 0 w 550424"/>
                <a:gd name="connsiteY8" fmla="*/ 183006 h 183006"/>
                <a:gd name="connsiteX9" fmla="*/ 0 w 550424"/>
                <a:gd name="connsiteY9" fmla="*/ 0 h 18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424" h="183006">
                  <a:moveTo>
                    <a:pt x="0" y="0"/>
                  </a:moveTo>
                  <a:lnTo>
                    <a:pt x="456956" y="0"/>
                  </a:lnTo>
                  <a:lnTo>
                    <a:pt x="456956" y="397"/>
                  </a:lnTo>
                  <a:lnTo>
                    <a:pt x="458921" y="0"/>
                  </a:lnTo>
                  <a:cubicBezTo>
                    <a:pt x="509457" y="0"/>
                    <a:pt x="550424" y="40967"/>
                    <a:pt x="550424" y="91503"/>
                  </a:cubicBezTo>
                  <a:cubicBezTo>
                    <a:pt x="550424" y="142039"/>
                    <a:pt x="509457" y="183006"/>
                    <a:pt x="458921" y="183006"/>
                  </a:cubicBezTo>
                  <a:lnTo>
                    <a:pt x="456956" y="182609"/>
                  </a:lnTo>
                  <a:lnTo>
                    <a:pt x="456956" y="183006"/>
                  </a:lnTo>
                  <a:lnTo>
                    <a:pt x="0" y="183006"/>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56"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sp>
        <p:nvSpPr>
          <p:cNvPr id="34" name="Content Placeholder 2"/>
          <p:cNvSpPr>
            <a:spLocks noGrp="1"/>
          </p:cNvSpPr>
          <p:nvPr>
            <p:ph idx="10" hasCustomPrompt="1"/>
          </p:nvPr>
        </p:nvSpPr>
        <p:spPr>
          <a:xfrm>
            <a:off x="6679523" y="1561892"/>
            <a:ext cx="4446878" cy="4712626"/>
          </a:xfrm>
          <a:prstGeom prst="rect">
            <a:avLst/>
          </a:prstGeom>
        </p:spPr>
        <p:txBody>
          <a:bodyPr/>
          <a:lstStyle>
            <a:lvl1pPr marL="182880" indent="-182880">
              <a:lnSpc>
                <a:spcPct val="100000"/>
              </a:lnSpc>
              <a:spcBef>
                <a:spcPts val="2000"/>
              </a:spcBef>
              <a:buClr>
                <a:schemeClr val="accent1"/>
              </a:buClr>
              <a:buFont typeface="System Font Regular"/>
              <a:buChar char="+"/>
              <a:defRPr sz="1800">
                <a:solidFill>
                  <a:schemeClr val="tx1"/>
                </a:solidFill>
              </a:defRPr>
            </a:lvl1pPr>
            <a:lvl2pPr marL="365760" indent="-182880">
              <a:lnSpc>
                <a:spcPct val="100000"/>
              </a:lnSpc>
              <a:spcBef>
                <a:spcPts val="800"/>
              </a:spcBef>
              <a:buClr>
                <a:schemeClr val="tx1"/>
              </a:buClr>
              <a:buFont typeface="Arial" panose="020B0604020202020204" pitchFamily="34" charset="0"/>
              <a:buChar char="•"/>
              <a:defRPr sz="1600">
                <a:solidFill>
                  <a:schemeClr val="tx1"/>
                </a:solidFill>
              </a:defRPr>
            </a:lvl2pPr>
            <a:lvl3pPr marL="548640" indent="-182880">
              <a:lnSpc>
                <a:spcPct val="100000"/>
              </a:lnSpc>
              <a:spcBef>
                <a:spcPts val="800"/>
              </a:spcBef>
              <a:buClrTx/>
              <a:buFont typeface="Arial" panose="020B0604020202020204" pitchFamily="34" charset="0"/>
              <a:buChar char="›"/>
              <a:defRPr sz="1600">
                <a:solidFill>
                  <a:schemeClr val="tx1"/>
                </a:solidFill>
              </a:defRPr>
            </a:lvl3pPr>
            <a:lvl4pPr marL="731520" indent="-182880">
              <a:lnSpc>
                <a:spcPct val="100000"/>
              </a:lnSpc>
              <a:spcBef>
                <a:spcPts val="800"/>
              </a:spcBef>
              <a:buClrTx/>
              <a:buFont typeface="Arial" panose="020B0604020202020204" pitchFamily="34" charset="0"/>
              <a:buChar char="»"/>
              <a:defRPr sz="1600">
                <a:solidFill>
                  <a:schemeClr val="tx1"/>
                </a:solidFill>
              </a:defRPr>
            </a:lvl4pPr>
            <a:lvl5pPr marL="914400" indent="-182880">
              <a:lnSpc>
                <a:spcPct val="100000"/>
              </a:lnSpc>
              <a:spcBef>
                <a:spcPts val="800"/>
              </a:spcBef>
              <a:buClrTx/>
              <a:buSzPct val="75000"/>
              <a:buFont typeface="Wingdings" panose="05000000000000000000" pitchFamily="2" charset="2"/>
              <a:buChar char="§"/>
              <a:defRPr sz="1600">
                <a:solidFill>
                  <a:schemeClr val="tx1"/>
                </a:solidFill>
              </a:defRPr>
            </a:lvl5pPr>
          </a:lstStyle>
          <a:p>
            <a:pPr lvl="0"/>
            <a:r>
              <a:rPr lang="en-US"/>
              <a:t>Arial 18pt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a:p>
            <a:pPr lvl="0"/>
            <a:r>
              <a:rPr lang="en-US"/>
              <a:t>Arial 18pt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pic>
        <p:nvPicPr>
          <p:cNvPr id="35" name="Graphic 3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pic>
        <p:nvPicPr>
          <p:cNvPr id="36" name="Graphic 3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Half Photo Left - IQVIA">
    <p:spTree>
      <p:nvGrpSpPr>
        <p:cNvPr id="1" name=""/>
        <p:cNvGrpSpPr/>
        <p:nvPr/>
      </p:nvGrpSpPr>
      <p:grpSpPr>
        <a:xfrm>
          <a:off x="0" y="0"/>
          <a:ext cx="0" cy="0"/>
          <a:chOff x="0" y="0"/>
          <a:chExt cx="0" cy="0"/>
        </a:xfrm>
      </p:grpSpPr>
      <p:sp>
        <p:nvSpPr>
          <p:cNvPr id="10" name="Picture Placeholder 8"/>
          <p:cNvSpPr>
            <a:spLocks noGrp="1"/>
          </p:cNvSpPr>
          <p:nvPr>
            <p:ph type="pic" sz="quarter" idx="12"/>
          </p:nvPr>
        </p:nvSpPr>
        <p:spPr>
          <a:xfrm>
            <a:off x="0" y="0"/>
            <a:ext cx="6108192" cy="6858000"/>
          </a:xfrm>
          <a:prstGeom prst="rect">
            <a:avLst/>
          </a:prstGeom>
          <a:blipFill>
            <a:blip r:embed="rId2" cstate="email"/>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6000" b="1">
                <a:solidFill>
                  <a:srgbClr val="DA291C"/>
                </a:solidFill>
              </a:defRPr>
            </a:lvl1pPr>
          </a:lstStyle>
          <a:p>
            <a:r>
              <a:rPr lang="en-US"/>
              <a:t>Click icon to add picture</a:t>
            </a:r>
            <a:endParaRPr lang="en-US"/>
          </a:p>
        </p:txBody>
      </p:sp>
      <p:sp>
        <p:nvSpPr>
          <p:cNvPr id="57" name="Content Placeholder 2"/>
          <p:cNvSpPr>
            <a:spLocks noGrp="1"/>
          </p:cNvSpPr>
          <p:nvPr>
            <p:ph idx="19" hasCustomPrompt="1"/>
          </p:nvPr>
        </p:nvSpPr>
        <p:spPr>
          <a:xfrm>
            <a:off x="6503691"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14" name="Title 1"/>
          <p:cNvSpPr>
            <a:spLocks noGrp="1"/>
          </p:cNvSpPr>
          <p:nvPr>
            <p:ph type="title" hasCustomPrompt="1"/>
          </p:nvPr>
        </p:nvSpPr>
        <p:spPr>
          <a:xfrm>
            <a:off x="6485711" y="1079592"/>
            <a:ext cx="5237542" cy="768263"/>
          </a:xfrm>
          <a:prstGeom prst="rect">
            <a:avLst/>
          </a:prstGeom>
        </p:spPr>
        <p:txBody>
          <a:bodyPr anchor="b" anchorCtr="0"/>
          <a:lstStyle>
            <a:lvl1pPr>
              <a:defRPr sz="2000" b="1">
                <a:solidFill>
                  <a:schemeClr val="tx1"/>
                </a:solidFill>
              </a:defRPr>
            </a:lvl1pPr>
          </a:lstStyle>
          <a:p>
            <a:r>
              <a:rPr lang="en-US"/>
              <a:t>Headlines are 20pt Arial Bold sentence case</a:t>
            </a:r>
            <a:endParaRPr lang="en-US"/>
          </a:p>
        </p:txBody>
      </p:sp>
      <p:sp>
        <p:nvSpPr>
          <p:cNvPr id="59" name="Footer Placeholder 4"/>
          <p:cNvSpPr>
            <a:spLocks noGrp="1"/>
          </p:cNvSpPr>
          <p:nvPr>
            <p:ph type="ftr" sz="quarter" idx="3"/>
          </p:nvPr>
        </p:nvSpPr>
        <p:spPr bwMode="gray">
          <a:xfrm>
            <a:off x="6485710" y="6387858"/>
            <a:ext cx="3184467"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sp>
        <p:nvSpPr>
          <p:cNvPr id="11" name="Text Placeholder 21"/>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endParaRPr lang="en-US"/>
          </a:p>
        </p:txBody>
      </p:sp>
      <p:pic>
        <p:nvPicPr>
          <p:cNvPr id="12" name="Graphic 1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pic>
        <p:nvPicPr>
          <p:cNvPr id="13" name="Graphic 1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Half Photo Right - IQVIA">
    <p:spTree>
      <p:nvGrpSpPr>
        <p:cNvPr id="1" name=""/>
        <p:cNvGrpSpPr/>
        <p:nvPr/>
      </p:nvGrpSpPr>
      <p:grpSpPr>
        <a:xfrm>
          <a:off x="0" y="0"/>
          <a:ext cx="0" cy="0"/>
          <a:chOff x="0" y="0"/>
          <a:chExt cx="0" cy="0"/>
        </a:xfrm>
      </p:grpSpPr>
      <p:sp>
        <p:nvSpPr>
          <p:cNvPr id="16" name="Picture Placeholder 8"/>
          <p:cNvSpPr>
            <a:spLocks noGrp="1"/>
          </p:cNvSpPr>
          <p:nvPr>
            <p:ph type="pic" sz="quarter" idx="12"/>
          </p:nvPr>
        </p:nvSpPr>
        <p:spPr>
          <a:xfrm>
            <a:off x="6083808" y="0"/>
            <a:ext cx="6108192" cy="6858000"/>
          </a:xfrm>
          <a:prstGeom prst="rect">
            <a:avLst/>
          </a:prstGeom>
          <a:blipFill>
            <a:blip r:embed="rId2" cstate="email"/>
            <a:stretch>
              <a:fillRect l="1"/>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6000" b="1">
                <a:solidFill>
                  <a:srgbClr val="DA291C"/>
                </a:solidFill>
              </a:defRPr>
            </a:lvl1pPr>
          </a:lstStyle>
          <a:p>
            <a:r>
              <a:rPr lang="en-US"/>
              <a:t>Click icon to add picture</a:t>
            </a:r>
            <a:endParaRPr lang="en-US"/>
          </a:p>
        </p:txBody>
      </p:sp>
      <p:sp>
        <p:nvSpPr>
          <p:cNvPr id="9"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fld>
            <a:endParaRPr lang="en-US" sz="800" b="0">
              <a:solidFill>
                <a:schemeClr val="bg1"/>
              </a:solidFill>
            </a:endParaRPr>
          </a:p>
        </p:txBody>
      </p:sp>
      <p:sp>
        <p:nvSpPr>
          <p:cNvPr id="11" name="Text Placeholder 21"/>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6.68” wide X 7.5” tall at 150dpi resolution</a:t>
            </a:r>
            <a:endParaRPr lang="en-US"/>
          </a:p>
        </p:txBody>
      </p:sp>
      <p:sp>
        <p:nvSpPr>
          <p:cNvPr id="13" name="Title 1"/>
          <p:cNvSpPr>
            <a:spLocks noGrp="1"/>
          </p:cNvSpPr>
          <p:nvPr>
            <p:ph type="title" hasCustomPrompt="1"/>
          </p:nvPr>
        </p:nvSpPr>
        <p:spPr>
          <a:xfrm>
            <a:off x="384694" y="1079592"/>
            <a:ext cx="5237543" cy="768263"/>
          </a:xfrm>
          <a:prstGeom prst="rect">
            <a:avLst/>
          </a:prstGeom>
        </p:spPr>
        <p:txBody>
          <a:bodyPr anchor="b" anchorCtr="0"/>
          <a:lstStyle>
            <a:lvl1pPr>
              <a:defRPr sz="2000" b="1">
                <a:solidFill>
                  <a:schemeClr val="tx1"/>
                </a:solidFill>
              </a:defRPr>
            </a:lvl1pPr>
          </a:lstStyle>
          <a:p>
            <a:r>
              <a:rPr lang="en-US"/>
              <a:t>Headlines are 20pt Arial Bold sentence case</a:t>
            </a:r>
            <a:endParaRPr lang="en-US"/>
          </a:p>
        </p:txBody>
      </p:sp>
      <p:sp>
        <p:nvSpPr>
          <p:cNvPr id="15" name="Footer Placeholder 4"/>
          <p:cNvSpPr>
            <a:spLocks noGrp="1"/>
          </p:cNvSpPr>
          <p:nvPr>
            <p:ph type="ftr" sz="quarter" idx="3"/>
          </p:nvPr>
        </p:nvSpPr>
        <p:spPr bwMode="gray">
          <a:xfrm>
            <a:off x="384694" y="6387858"/>
            <a:ext cx="5237543"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Content Placeholder 2"/>
          <p:cNvSpPr>
            <a:spLocks noGrp="1"/>
          </p:cNvSpPr>
          <p:nvPr>
            <p:ph idx="19" hasCustomPrompt="1"/>
          </p:nvPr>
        </p:nvSpPr>
        <p:spPr>
          <a:xfrm>
            <a:off x="402674" y="2079330"/>
            <a:ext cx="5219563" cy="42011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ivider Photo Left - IQVIA">
    <p:bg>
      <p:bgPr>
        <a:solidFill>
          <a:schemeClr val="bg1"/>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3"/>
          </p:nvPr>
        </p:nvSpPr>
        <p:spPr>
          <a:xfrm>
            <a:off x="0" y="0"/>
            <a:ext cx="12192000" cy="6858000"/>
          </a:xfrm>
          <a:prstGeom prst="rect">
            <a:avLst/>
          </a:prstGeom>
          <a:blipFill dpi="0" rotWithShape="1">
            <a:blip r:embed="rId2" cstate="email"/>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6000" b="1">
                <a:solidFill>
                  <a:srgbClr val="DA291C"/>
                </a:solidFill>
              </a:defRPr>
            </a:lvl1pPr>
          </a:lstStyle>
          <a:p>
            <a:r>
              <a:rPr lang="en-US"/>
              <a:t>Click icon to add picture</a:t>
            </a:r>
            <a:endParaRPr lang="en-US"/>
          </a:p>
        </p:txBody>
      </p:sp>
      <p:sp>
        <p:nvSpPr>
          <p:cNvPr id="10" name="Title 1"/>
          <p:cNvSpPr>
            <a:spLocks noGrp="1"/>
          </p:cNvSpPr>
          <p:nvPr>
            <p:ph type="title" hasCustomPrompt="1"/>
          </p:nvPr>
        </p:nvSpPr>
        <p:spPr bwMode="white">
          <a:xfrm>
            <a:off x="1044112" y="0"/>
            <a:ext cx="4114799" cy="2971800"/>
          </a:xfrm>
          <a:prstGeom prst="rect">
            <a:avLst/>
          </a:prstGeom>
          <a:solidFill>
            <a:srgbClr val="F4F4F4"/>
          </a:solidFill>
          <a:ln>
            <a:noFill/>
          </a:ln>
        </p:spPr>
        <p:txBody>
          <a:bodyPr lIns="274320" anchor="ctr" anchorCtr="0"/>
          <a:lstStyle>
            <a:lvl1pPr>
              <a:lnSpc>
                <a:spcPct val="100000"/>
              </a:lnSpc>
              <a:defRPr sz="3600" b="1">
                <a:solidFill>
                  <a:schemeClr val="accent1"/>
                </a:solidFill>
              </a:defRPr>
            </a:lvl1pPr>
          </a:lstStyle>
          <a:p>
            <a:r>
              <a:rPr lang="en-US"/>
              <a:t>Photo dividers with text on left 36pt Arial Bold sentence case</a:t>
            </a:r>
            <a:endParaRPr lang="en-US"/>
          </a:p>
        </p:txBody>
      </p:sp>
      <p:sp>
        <p:nvSpPr>
          <p:cNvPr id="5"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fld>
            <a:endParaRPr lang="en-US" sz="800" b="0">
              <a:solidFill>
                <a:schemeClr val="bg1"/>
              </a:solidFill>
            </a:endParaRPr>
          </a:p>
        </p:txBody>
      </p:sp>
      <p:sp>
        <p:nvSpPr>
          <p:cNvPr id="6" name="Text Placeholder 21"/>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IQVI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99412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endParaRPr lang="en-US" dirty="0"/>
          </a:p>
        </p:txBody>
      </p:sp>
      <p:sp>
        <p:nvSpPr>
          <p:cNvPr id="54"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0"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pic>
        <p:nvPicPr>
          <p:cNvPr id="10" name="Graphic 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ivider Photo Right - IQVIA">
    <p:spTree>
      <p:nvGrpSpPr>
        <p:cNvPr id="1" name=""/>
        <p:cNvGrpSpPr/>
        <p:nvPr/>
      </p:nvGrpSpPr>
      <p:grpSpPr>
        <a:xfrm>
          <a:off x="0" y="0"/>
          <a:ext cx="0" cy="0"/>
          <a:chOff x="0" y="0"/>
          <a:chExt cx="0" cy="0"/>
        </a:xfrm>
      </p:grpSpPr>
      <p:sp>
        <p:nvSpPr>
          <p:cNvPr id="10" name="Picture Placeholder 8"/>
          <p:cNvSpPr>
            <a:spLocks noGrp="1" noChangeAspect="1"/>
          </p:cNvSpPr>
          <p:nvPr>
            <p:ph type="pic" sz="quarter" idx="13"/>
          </p:nvPr>
        </p:nvSpPr>
        <p:spPr>
          <a:xfrm>
            <a:off x="0" y="0"/>
            <a:ext cx="12192000" cy="6858000"/>
          </a:xfrm>
          <a:prstGeom prst="rect">
            <a:avLst/>
          </a:prstGeom>
          <a:blipFill dpi="0" rotWithShape="1">
            <a:blip r:embed="rId2" cstate="email"/>
            <a:srcRect/>
            <a:stretch>
              <a:fillRect/>
            </a:stretch>
          </a:blipFill>
          <a:effectLst/>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6000" b="1">
                <a:solidFill>
                  <a:srgbClr val="DA291C"/>
                </a:solidFill>
              </a:defRPr>
            </a:lvl1pPr>
          </a:lstStyle>
          <a:p>
            <a:r>
              <a:rPr lang="en-US"/>
              <a:t>Click icon to add picture</a:t>
            </a:r>
            <a:endParaRPr lang="en-US"/>
          </a:p>
        </p:txBody>
      </p:sp>
      <p:sp>
        <p:nvSpPr>
          <p:cNvPr id="6"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fld>
            <a:endParaRPr lang="en-US" sz="800" b="0">
              <a:solidFill>
                <a:schemeClr val="bg1"/>
              </a:solidFill>
            </a:endParaRPr>
          </a:p>
        </p:txBody>
      </p:sp>
      <p:sp>
        <p:nvSpPr>
          <p:cNvPr id="9" name="Title 1"/>
          <p:cNvSpPr>
            <a:spLocks noGrp="1"/>
          </p:cNvSpPr>
          <p:nvPr>
            <p:ph type="title" hasCustomPrompt="1"/>
          </p:nvPr>
        </p:nvSpPr>
        <p:spPr bwMode="white">
          <a:xfrm>
            <a:off x="7033089" y="0"/>
            <a:ext cx="4114799" cy="2971800"/>
          </a:xfrm>
          <a:prstGeom prst="rect">
            <a:avLst/>
          </a:prstGeom>
          <a:solidFill>
            <a:srgbClr val="F4F4F4"/>
          </a:solidFill>
        </p:spPr>
        <p:txBody>
          <a:bodyPr lIns="274320" anchor="ctr" anchorCtr="0"/>
          <a:lstStyle>
            <a:lvl1pPr>
              <a:lnSpc>
                <a:spcPct val="100000"/>
              </a:lnSpc>
              <a:defRPr sz="3600" b="1">
                <a:solidFill>
                  <a:schemeClr val="accent1"/>
                </a:solidFill>
              </a:defRPr>
            </a:lvl1pPr>
          </a:lstStyle>
          <a:p>
            <a:r>
              <a:rPr lang="en-US"/>
              <a:t>Photo dividers with text on right 36pt Arial Bold sentence case</a:t>
            </a:r>
            <a:endParaRPr lang="en-US"/>
          </a:p>
        </p:txBody>
      </p:sp>
      <p:sp>
        <p:nvSpPr>
          <p:cNvPr id="7" name="Text Placeholder 21"/>
          <p:cNvSpPr>
            <a:spLocks noGrp="1"/>
          </p:cNvSpPr>
          <p:nvPr>
            <p:ph type="body" sz="quarter" idx="11" hasCustomPrompt="1"/>
          </p:nvPr>
        </p:nvSpPr>
        <p:spPr>
          <a:xfrm>
            <a:off x="0" y="6969760"/>
            <a:ext cx="8016949" cy="302910"/>
          </a:xfrm>
          <a:prstGeom prst="rect">
            <a:avLst/>
          </a:prstGeom>
          <a:solidFill>
            <a:srgbClr val="DA291C"/>
          </a:solidFill>
        </p:spPr>
        <p:txBody>
          <a:bodyPr anchor="ctr">
            <a:noAutofit/>
          </a:bodyPr>
          <a:lstStyle>
            <a:lvl1pPr marL="0" indent="0" algn="ctr">
              <a:lnSpc>
                <a:spcPct val="100000"/>
              </a:lnSpc>
              <a:spcBef>
                <a:spcPts val="0"/>
              </a:spcBef>
              <a:buNone/>
              <a:defRPr sz="1400" b="0" i="0">
                <a:solidFill>
                  <a:schemeClr val="bg1"/>
                </a:solidFill>
              </a:defRPr>
            </a:lvl1pPr>
          </a:lstStyle>
          <a:p>
            <a:pPr lvl="0"/>
            <a:r>
              <a:rPr lang="en-US"/>
              <a:t>NOTE: All photos used in this layout must be cropped to 13.33” wide X 7.5” tall at 150dpi resolution</a:t>
            </a:r>
            <a:endParaRPr lang="en-US"/>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Divider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Title 1"/>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bg1"/>
                </a:solidFill>
              </a:defRPr>
            </a:lvl1pPr>
          </a:lstStyle>
          <a:p>
            <a:r>
              <a:rPr lang="en-US"/>
              <a:t>Dividers are 36pt Arial Bold sentence case</a:t>
            </a:r>
            <a:endParaRPr lang="en-US"/>
          </a:p>
        </p:txBody>
      </p:sp>
      <p:sp>
        <p:nvSpPr>
          <p:cNvPr id="11"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fld>
            <a:endParaRPr lang="en-US" sz="800" b="0">
              <a:solidFill>
                <a:schemeClr val="bg1"/>
              </a:solidFill>
            </a:endParaRPr>
          </a:p>
        </p:txBody>
      </p:sp>
      <p:grpSp>
        <p:nvGrpSpPr>
          <p:cNvPr id="57" name="Group 56"/>
          <p:cNvGrpSpPr/>
          <p:nvPr/>
        </p:nvGrpSpPr>
        <p:grpSpPr>
          <a:xfrm>
            <a:off x="7036244" y="2752016"/>
            <a:ext cx="5155756" cy="3703320"/>
            <a:chOff x="7036244" y="2752016"/>
            <a:chExt cx="5155756" cy="3703320"/>
          </a:xfrm>
          <a:solidFill>
            <a:schemeClr val="accent1"/>
          </a:solidFill>
        </p:grpSpPr>
        <p:sp>
          <p:nvSpPr>
            <p:cNvPr id="58" name="Freeform 57"/>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2" name="Graphic 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ivider Light Grey - IQVIA">
    <p:bg>
      <p:bgPr>
        <a:solidFill>
          <a:srgbClr val="F4F4F4"/>
        </a:solidFill>
        <a:effectLst/>
      </p:bgPr>
    </p:bg>
    <p:spTree>
      <p:nvGrpSpPr>
        <p:cNvPr id="1" name=""/>
        <p:cNvGrpSpPr/>
        <p:nvPr/>
      </p:nvGrpSpPr>
      <p:grpSpPr>
        <a:xfrm>
          <a:off x="0" y="0"/>
          <a:ext cx="0" cy="0"/>
          <a:chOff x="0" y="0"/>
          <a:chExt cx="0" cy="0"/>
        </a:xfrm>
      </p:grpSpPr>
      <p:pic>
        <p:nvPicPr>
          <p:cNvPr id="14" name="Graphic 1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
        <p:nvSpPr>
          <p:cNvPr id="60" name="Title 1"/>
          <p:cNvSpPr>
            <a:spLocks noGrp="1"/>
          </p:cNvSpPr>
          <p:nvPr>
            <p:ph type="title" hasCustomPrompt="1"/>
          </p:nvPr>
        </p:nvSpPr>
        <p:spPr bwMode="white">
          <a:xfrm>
            <a:off x="1036858" y="1795535"/>
            <a:ext cx="5588846" cy="4341936"/>
          </a:xfrm>
          <a:prstGeom prst="rect">
            <a:avLst/>
          </a:prstGeom>
        </p:spPr>
        <p:txBody>
          <a:bodyPr anchor="ctr" anchorCtr="0"/>
          <a:lstStyle>
            <a:lvl1pPr>
              <a:lnSpc>
                <a:spcPct val="100000"/>
              </a:lnSpc>
              <a:defRPr sz="3600" b="1">
                <a:solidFill>
                  <a:schemeClr val="accent2"/>
                </a:solidFill>
              </a:defRPr>
            </a:lvl1pPr>
          </a:lstStyle>
          <a:p>
            <a:r>
              <a:rPr lang="en-US"/>
              <a:t>Dividers are 36pt Arial Bold sentence case</a:t>
            </a:r>
            <a:endParaRPr lang="en-US"/>
          </a:p>
        </p:txBody>
      </p:sp>
      <p:sp>
        <p:nvSpPr>
          <p:cNvPr id="11"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fld>
            <a:endParaRPr lang="en-US" sz="800" b="0">
              <a:solidFill>
                <a:schemeClr val="bg1"/>
              </a:solidFill>
            </a:endParaRPr>
          </a:p>
        </p:txBody>
      </p:sp>
      <p:grpSp>
        <p:nvGrpSpPr>
          <p:cNvPr id="57" name="Group 56"/>
          <p:cNvGrpSpPr/>
          <p:nvPr/>
        </p:nvGrpSpPr>
        <p:grpSpPr>
          <a:xfrm>
            <a:off x="7036244" y="2752016"/>
            <a:ext cx="5155756" cy="3703320"/>
            <a:chOff x="7036244" y="2752016"/>
            <a:chExt cx="5155756" cy="3703320"/>
          </a:xfrm>
          <a:solidFill>
            <a:schemeClr val="accent1"/>
          </a:solidFill>
        </p:grpSpPr>
        <p:sp>
          <p:nvSpPr>
            <p:cNvPr id="58" name="Freeform 57"/>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59" name="Freeform 58"/>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68" name="Freeform 67"/>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Freeform 68"/>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 IQVIA">
    <p:spTree>
      <p:nvGrpSpPr>
        <p:cNvPr id="1" name=""/>
        <p:cNvGrpSpPr/>
        <p:nvPr/>
      </p:nvGrpSpPr>
      <p:grpSpPr>
        <a:xfrm>
          <a:off x="0" y="0"/>
          <a:ext cx="0" cy="0"/>
          <a:chOff x="0" y="0"/>
          <a:chExt cx="0" cy="0"/>
        </a:xfrm>
      </p:grpSpPr>
      <p:sp>
        <p:nvSpPr>
          <p:cNvPr id="68" name="Rectangle 67"/>
          <p:cNvSpPr/>
          <p:nvPr/>
        </p:nvSpPr>
        <p:spPr bwMode="gray">
          <a:xfrm>
            <a:off x="353877" y="-1"/>
            <a:ext cx="11484246" cy="6858001"/>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nvGrpSpPr>
          <p:cNvPr id="84" name="Group 83"/>
          <p:cNvGrpSpPr/>
          <p:nvPr/>
        </p:nvGrpSpPr>
        <p:grpSpPr>
          <a:xfrm>
            <a:off x="7036244" y="2752016"/>
            <a:ext cx="5155756" cy="3703320"/>
            <a:chOff x="7036244" y="2752016"/>
            <a:chExt cx="5155756" cy="3703320"/>
          </a:xfrm>
          <a:solidFill>
            <a:schemeClr val="accent1"/>
          </a:solidFill>
        </p:grpSpPr>
        <p:sp>
          <p:nvSpPr>
            <p:cNvPr id="85" name="Freeform 84"/>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6" name="Freeform 85"/>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87" name="Freeform 86"/>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8" name="Freeform 87"/>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2" name="Text Placeholder 3"/>
          <p:cNvSpPr>
            <a:spLocks noGrp="1"/>
          </p:cNvSpPr>
          <p:nvPr>
            <p:ph type="body" sz="quarter" idx="10" hasCustomPrompt="1"/>
          </p:nvPr>
        </p:nvSpPr>
        <p:spPr>
          <a:xfrm>
            <a:off x="1082212" y="4988527"/>
            <a:ext cx="5381689" cy="365760"/>
          </a:xfrm>
          <a:prstGeom prst="rect">
            <a:avLst/>
          </a:prstGeom>
        </p:spPr>
        <p:txBody>
          <a:bodyPr/>
          <a:lstStyle>
            <a:lvl1pPr marL="0" indent="0" algn="r">
              <a:lnSpc>
                <a:spcPct val="100000"/>
              </a:lnSpc>
              <a:buNone/>
              <a:defRPr sz="1800" b="0" i="1">
                <a:solidFill>
                  <a:schemeClr val="accent2"/>
                </a:solidFill>
              </a:defRPr>
            </a:lvl1pPr>
          </a:lstStyle>
          <a:p>
            <a:pPr lvl="0"/>
            <a:r>
              <a:rPr lang="en-US"/>
              <a:t>— Attribution Line</a:t>
            </a:r>
            <a:endParaRPr lang="en-US"/>
          </a:p>
        </p:txBody>
      </p:sp>
      <p:sp>
        <p:nvSpPr>
          <p:cNvPr id="2" name="Title 1"/>
          <p:cNvSpPr>
            <a:spLocks noGrp="1"/>
          </p:cNvSpPr>
          <p:nvPr>
            <p:ph type="ctrTitle" hasCustomPrompt="1"/>
          </p:nvPr>
        </p:nvSpPr>
        <p:spPr>
          <a:xfrm>
            <a:off x="1082212" y="1809398"/>
            <a:ext cx="5785628" cy="2970500"/>
          </a:xfrm>
          <a:prstGeom prst="rect">
            <a:avLst/>
          </a:prstGeom>
        </p:spPr>
        <p:txBody>
          <a:bodyPr anchor="t" anchorCtr="0"/>
          <a:lstStyle>
            <a:lvl1pPr marL="0" marR="0" indent="0" algn="l" defTabSz="914400" rtl="0" eaLnBrk="1" fontAlgn="auto" latinLnBrk="0" hangingPunct="1">
              <a:lnSpc>
                <a:spcPct val="100000"/>
              </a:lnSpc>
              <a:spcBef>
                <a:spcPct val="0"/>
              </a:spcBef>
              <a:spcAft>
                <a:spcPts val="0"/>
              </a:spcAft>
              <a:buClrTx/>
              <a:buSzTx/>
              <a:buFontTx/>
              <a:buNone/>
              <a:defRPr sz="3200" b="0" i="0" baseline="0">
                <a:solidFill>
                  <a:schemeClr val="accent2"/>
                </a:solidFill>
              </a:defRPr>
            </a:lvl1pPr>
          </a:lstStyle>
          <a:p>
            <a:r>
              <a:rPr lang="en-US"/>
              <a:t>Place quote here in 32pt Arial sentence case with quote attribution. Up to 6 lines of text can be used.”</a:t>
            </a:r>
            <a:endParaRPr lang="en-US"/>
          </a:p>
        </p:txBody>
      </p:sp>
      <p:sp>
        <p:nvSpPr>
          <p:cNvPr id="75" name="TextBox 74"/>
          <p:cNvSpPr txBox="1"/>
          <p:nvPr/>
        </p:nvSpPr>
        <p:spPr>
          <a:xfrm>
            <a:off x="379147" y="1416103"/>
            <a:ext cx="937240" cy="1569660"/>
          </a:xfrm>
          <a:custGeom>
            <a:avLst/>
            <a:gdLst>
              <a:gd name="connsiteX0" fmla="*/ 0 w 937240"/>
              <a:gd name="connsiteY0" fmla="*/ 0 h 1862048"/>
              <a:gd name="connsiteX1" fmla="*/ 937240 w 937240"/>
              <a:gd name="connsiteY1" fmla="*/ 0 h 1862048"/>
              <a:gd name="connsiteX2" fmla="*/ 937240 w 937240"/>
              <a:gd name="connsiteY2" fmla="*/ 1862048 h 1862048"/>
              <a:gd name="connsiteX3" fmla="*/ 0 w 937240"/>
              <a:gd name="connsiteY3" fmla="*/ 1862048 h 1862048"/>
              <a:gd name="connsiteX4" fmla="*/ 0 w 937240"/>
              <a:gd name="connsiteY4" fmla="*/ 0 h 1862048"/>
              <a:gd name="connsiteX0-1" fmla="*/ 0 w 937240"/>
              <a:gd name="connsiteY0-2" fmla="*/ 0 h 1862048"/>
              <a:gd name="connsiteX1-3" fmla="*/ 937240 w 937240"/>
              <a:gd name="connsiteY1-4" fmla="*/ 0 h 1862048"/>
              <a:gd name="connsiteX2-5" fmla="*/ 698700 w 937240"/>
              <a:gd name="connsiteY2-6" fmla="*/ 1225944 h 1862048"/>
              <a:gd name="connsiteX3-7" fmla="*/ 0 w 937240"/>
              <a:gd name="connsiteY3-8" fmla="*/ 1862048 h 1862048"/>
              <a:gd name="connsiteX4-9" fmla="*/ 0 w 937240"/>
              <a:gd name="connsiteY4-10" fmla="*/ 0 h 1862048"/>
              <a:gd name="connsiteX0-11" fmla="*/ 0 w 937240"/>
              <a:gd name="connsiteY0-12" fmla="*/ 0 h 1225944"/>
              <a:gd name="connsiteX1-13" fmla="*/ 937240 w 937240"/>
              <a:gd name="connsiteY1-14" fmla="*/ 0 h 1225944"/>
              <a:gd name="connsiteX2-15" fmla="*/ 698700 w 937240"/>
              <a:gd name="connsiteY2-16" fmla="*/ 1225944 h 1225944"/>
              <a:gd name="connsiteX3-17" fmla="*/ 53009 w 937240"/>
              <a:gd name="connsiteY3-18" fmla="*/ 960901 h 1225944"/>
              <a:gd name="connsiteX4-19" fmla="*/ 0 w 937240"/>
              <a:gd name="connsiteY4-20" fmla="*/ 0 h 122594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37240" h="1225944">
                <a:moveTo>
                  <a:pt x="0" y="0"/>
                </a:moveTo>
                <a:lnTo>
                  <a:pt x="937240" y="0"/>
                </a:lnTo>
                <a:lnTo>
                  <a:pt x="698700" y="1225944"/>
                </a:lnTo>
                <a:lnTo>
                  <a:pt x="53009" y="960901"/>
                </a:lnTo>
                <a:lnTo>
                  <a:pt x="0" y="0"/>
                </a:lnTo>
                <a:close/>
              </a:path>
            </a:pathLst>
          </a:custGeom>
          <a:noFill/>
        </p:spPr>
        <p:txBody>
          <a:bodyPr wrap="square" rtlCol="0">
            <a:spAutoFit/>
          </a:bodyPr>
          <a:lstStyle/>
          <a:p>
            <a:r>
              <a:rPr lang="en-US" sz="9600" b="1">
                <a:solidFill>
                  <a:schemeClr val="accent2"/>
                </a:solidFill>
                <a:latin typeface="Arial" panose="020B0604020202020204" pitchFamily="34" charset="0"/>
                <a:cs typeface="Arial" panose="020B0604020202020204" pitchFamily="34" charset="0"/>
              </a:rPr>
              <a:t>“</a:t>
            </a:r>
            <a:endParaRPr lang="en-US" sz="9600" b="1">
              <a:solidFill>
                <a:schemeClr val="accent2"/>
              </a:solidFill>
              <a:latin typeface="Arial" panose="020B0604020202020204" pitchFamily="34" charset="0"/>
              <a:cs typeface="Arial" panose="020B0604020202020204" pitchFamily="34" charset="0"/>
            </a:endParaRPr>
          </a:p>
        </p:txBody>
      </p:sp>
      <p:sp>
        <p:nvSpPr>
          <p:cNvPr id="65" name="Footer Placeholder 4"/>
          <p:cNvSpPr>
            <a:spLocks noGrp="1"/>
          </p:cNvSpPr>
          <p:nvPr>
            <p:ph type="ftr" sz="quarter" idx="3"/>
          </p:nvPr>
        </p:nvSpPr>
        <p:spPr bwMode="gray">
          <a:xfrm>
            <a:off x="1082212" y="6387858"/>
            <a:ext cx="8587966"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66"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7F7F7F"/>
                </a:solidFill>
              </a:rPr>
            </a:fld>
            <a:endParaRPr lang="en-US" sz="800" b="0">
              <a:solidFill>
                <a:srgbClr val="7F7F7F"/>
              </a:solidFill>
            </a:endParaRPr>
          </a:p>
        </p:txBody>
      </p:sp>
      <p:pic>
        <p:nvPicPr>
          <p:cNvPr id="15" name="Graphic 14"/>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4" name="Graphic 1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hought Slide - IQVIA">
    <p:bg>
      <p:bgPr>
        <a:gradFill>
          <a:gsLst>
            <a:gs pos="20000">
              <a:schemeClr val="accent2"/>
            </a:gs>
            <a:gs pos="80000">
              <a:schemeClr val="accent1"/>
            </a:gs>
          </a:gsLst>
          <a:lin ang="2700000" scaled="1"/>
        </a:gradFill>
        <a:effectLst/>
      </p:bgPr>
    </p:bg>
    <p:spTree>
      <p:nvGrpSpPr>
        <p:cNvPr id="1" name=""/>
        <p:cNvGrpSpPr/>
        <p:nvPr/>
      </p:nvGrpSpPr>
      <p:grpSpPr>
        <a:xfrm>
          <a:off x="0" y="0"/>
          <a:ext cx="0" cy="0"/>
          <a:chOff x="0" y="0"/>
          <a:chExt cx="0" cy="0"/>
        </a:xfrm>
      </p:grpSpPr>
      <p:grpSp>
        <p:nvGrpSpPr>
          <p:cNvPr id="10" name="Group 9"/>
          <p:cNvGrpSpPr/>
          <p:nvPr/>
        </p:nvGrpSpPr>
        <p:grpSpPr>
          <a:xfrm>
            <a:off x="0" y="1460563"/>
            <a:ext cx="2550984" cy="4676908"/>
            <a:chOff x="0" y="1403413"/>
            <a:chExt cx="2550984" cy="4676908"/>
          </a:xfrm>
          <a:solidFill>
            <a:schemeClr val="accent1"/>
          </a:solidFill>
        </p:grpSpPr>
        <p:grpSp>
          <p:nvGrpSpPr>
            <p:cNvPr id="9" name="Group 8"/>
            <p:cNvGrpSpPr/>
            <p:nvPr/>
          </p:nvGrpSpPr>
          <p:grpSpPr>
            <a:xfrm>
              <a:off x="1" y="4502072"/>
              <a:ext cx="1013573" cy="545364"/>
              <a:chOff x="1" y="4502072"/>
              <a:chExt cx="1013573" cy="545364"/>
            </a:xfrm>
            <a:grpFill/>
          </p:grpSpPr>
          <p:sp>
            <p:nvSpPr>
              <p:cNvPr id="64" name="Rectangle 63"/>
              <p:cNvSpPr/>
              <p:nvPr/>
            </p:nvSpPr>
            <p:spPr>
              <a:xfrm>
                <a:off x="1" y="4502072"/>
                <a:ext cx="73504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5" name="Oval 64"/>
              <p:cNvSpPr/>
              <p:nvPr/>
            </p:nvSpPr>
            <p:spPr>
              <a:xfrm>
                <a:off x="468210"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8" name="Group 7"/>
            <p:cNvGrpSpPr/>
            <p:nvPr/>
          </p:nvGrpSpPr>
          <p:grpSpPr>
            <a:xfrm>
              <a:off x="0" y="3469185"/>
              <a:ext cx="1162174" cy="545364"/>
              <a:chOff x="0" y="3469185"/>
              <a:chExt cx="1162174" cy="545364"/>
            </a:xfrm>
            <a:grpFill/>
          </p:grpSpPr>
          <p:sp>
            <p:nvSpPr>
              <p:cNvPr id="66" name="Rectangle 65"/>
              <p:cNvSpPr/>
              <p:nvPr/>
            </p:nvSpPr>
            <p:spPr>
              <a:xfrm>
                <a:off x="0" y="3469185"/>
                <a:ext cx="8836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7" name="Oval 66"/>
              <p:cNvSpPr/>
              <p:nvPr/>
            </p:nvSpPr>
            <p:spPr>
              <a:xfrm>
                <a:off x="616810"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7" name="Group 6"/>
            <p:cNvGrpSpPr/>
            <p:nvPr/>
          </p:nvGrpSpPr>
          <p:grpSpPr>
            <a:xfrm>
              <a:off x="0" y="2436300"/>
              <a:ext cx="1023436" cy="545364"/>
              <a:chOff x="0" y="2440184"/>
              <a:chExt cx="1023436" cy="545364"/>
            </a:xfrm>
            <a:grpFill/>
          </p:grpSpPr>
          <p:sp>
            <p:nvSpPr>
              <p:cNvPr id="68" name="Rectangle 67"/>
              <p:cNvSpPr/>
              <p:nvPr/>
            </p:nvSpPr>
            <p:spPr>
              <a:xfrm>
                <a:off x="0" y="2440184"/>
                <a:ext cx="74406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69" name="Oval 68"/>
              <p:cNvSpPr/>
              <p:nvPr/>
            </p:nvSpPr>
            <p:spPr>
              <a:xfrm>
                <a:off x="478072" y="2440184"/>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6" name="Group 5"/>
            <p:cNvGrpSpPr/>
            <p:nvPr/>
          </p:nvGrpSpPr>
          <p:grpSpPr>
            <a:xfrm>
              <a:off x="876713" y="5534957"/>
              <a:ext cx="1674271" cy="545364"/>
              <a:chOff x="876236" y="5534957"/>
              <a:chExt cx="1674271" cy="545364"/>
            </a:xfrm>
            <a:grpFill/>
          </p:grpSpPr>
          <p:sp>
            <p:nvSpPr>
              <p:cNvPr id="70" name="Rectangle 69"/>
              <p:cNvSpPr/>
              <p:nvPr/>
            </p:nvSpPr>
            <p:spPr>
              <a:xfrm>
                <a:off x="1154393" y="5534957"/>
                <a:ext cx="1117582"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1" name="Oval 70"/>
              <p:cNvSpPr/>
              <p:nvPr/>
            </p:nvSpPr>
            <p:spPr>
              <a:xfrm>
                <a:off x="2005143"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2" name="Oval 71"/>
              <p:cNvSpPr/>
              <p:nvPr/>
            </p:nvSpPr>
            <p:spPr>
              <a:xfrm>
                <a:off x="876236" y="5534957"/>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5" name="Group 4"/>
            <p:cNvGrpSpPr/>
            <p:nvPr/>
          </p:nvGrpSpPr>
          <p:grpSpPr>
            <a:xfrm>
              <a:off x="1404844" y="4502072"/>
              <a:ext cx="1146140" cy="545364"/>
              <a:chOff x="1404367" y="4502072"/>
              <a:chExt cx="1146140" cy="545364"/>
            </a:xfrm>
            <a:grpFill/>
          </p:grpSpPr>
          <p:sp>
            <p:nvSpPr>
              <p:cNvPr id="73" name="Rectangle 72"/>
              <p:cNvSpPr/>
              <p:nvPr/>
            </p:nvSpPr>
            <p:spPr>
              <a:xfrm>
                <a:off x="1682197" y="4502072"/>
                <a:ext cx="589775"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4" name="Oval 73"/>
              <p:cNvSpPr/>
              <p:nvPr/>
            </p:nvSpPr>
            <p:spPr>
              <a:xfrm>
                <a:off x="2005143"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5" name="Oval 74"/>
              <p:cNvSpPr/>
              <p:nvPr/>
            </p:nvSpPr>
            <p:spPr>
              <a:xfrm>
                <a:off x="1404367" y="4502072"/>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4" name="Group 3"/>
            <p:cNvGrpSpPr/>
            <p:nvPr/>
          </p:nvGrpSpPr>
          <p:grpSpPr>
            <a:xfrm>
              <a:off x="1563753" y="3469185"/>
              <a:ext cx="987231" cy="545364"/>
              <a:chOff x="1560101" y="3469185"/>
              <a:chExt cx="987231" cy="545364"/>
            </a:xfrm>
            <a:grpFill/>
          </p:grpSpPr>
          <p:sp>
            <p:nvSpPr>
              <p:cNvPr id="76" name="Oval 75"/>
              <p:cNvSpPr/>
              <p:nvPr/>
            </p:nvSpPr>
            <p:spPr>
              <a:xfrm>
                <a:off x="1560101"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7" name="Rectangle 76"/>
              <p:cNvSpPr/>
              <p:nvPr/>
            </p:nvSpPr>
            <p:spPr>
              <a:xfrm>
                <a:off x="1825936" y="3469185"/>
                <a:ext cx="446037"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78" name="Oval 77"/>
              <p:cNvSpPr/>
              <p:nvPr/>
            </p:nvSpPr>
            <p:spPr>
              <a:xfrm>
                <a:off x="2001968" y="3469185"/>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3" name="Group 2"/>
            <p:cNvGrpSpPr/>
            <p:nvPr/>
          </p:nvGrpSpPr>
          <p:grpSpPr>
            <a:xfrm>
              <a:off x="1416321" y="2436300"/>
              <a:ext cx="1134663" cy="545364"/>
              <a:chOff x="1415887" y="2436300"/>
              <a:chExt cx="1134663" cy="545364"/>
            </a:xfrm>
            <a:grpFill/>
          </p:grpSpPr>
          <p:sp>
            <p:nvSpPr>
              <p:cNvPr id="79" name="Oval 78"/>
              <p:cNvSpPr/>
              <p:nvPr/>
            </p:nvSpPr>
            <p:spPr>
              <a:xfrm>
                <a:off x="2005186"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0" name="Oval 79"/>
              <p:cNvSpPr/>
              <p:nvPr/>
            </p:nvSpPr>
            <p:spPr>
              <a:xfrm>
                <a:off x="1415887" y="2436300"/>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1" name="Rectangle 80"/>
              <p:cNvSpPr/>
              <p:nvPr/>
            </p:nvSpPr>
            <p:spPr>
              <a:xfrm>
                <a:off x="1682240" y="2436300"/>
                <a:ext cx="58973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grpSp>
          <p:nvGrpSpPr>
            <p:cNvPr id="2" name="Group 1"/>
            <p:cNvGrpSpPr/>
            <p:nvPr/>
          </p:nvGrpSpPr>
          <p:grpSpPr>
            <a:xfrm>
              <a:off x="898206" y="1403413"/>
              <a:ext cx="1652778" cy="545364"/>
              <a:chOff x="898206" y="1403413"/>
              <a:chExt cx="1652778" cy="545364"/>
            </a:xfrm>
            <a:grpFill/>
          </p:grpSpPr>
          <p:sp>
            <p:nvSpPr>
              <p:cNvPr id="82" name="Oval 81"/>
              <p:cNvSpPr/>
              <p:nvPr/>
            </p:nvSpPr>
            <p:spPr>
              <a:xfrm>
                <a:off x="2005620"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3" name="Oval 82"/>
              <p:cNvSpPr/>
              <p:nvPr/>
            </p:nvSpPr>
            <p:spPr>
              <a:xfrm>
                <a:off x="898206" y="1403413"/>
                <a:ext cx="545364" cy="545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4" name="Rectangle 83"/>
              <p:cNvSpPr/>
              <p:nvPr/>
            </p:nvSpPr>
            <p:spPr>
              <a:xfrm>
                <a:off x="1164538" y="1403413"/>
                <a:ext cx="1117581" cy="5453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85" name="Freeform 84"/>
            <p:cNvSpPr/>
            <p:nvPr/>
          </p:nvSpPr>
          <p:spPr>
            <a:xfrm>
              <a:off x="1945" y="5534957"/>
              <a:ext cx="476127" cy="545364"/>
            </a:xfrm>
            <a:custGeom>
              <a:avLst/>
              <a:gdLst>
                <a:gd name="connsiteX0" fmla="*/ 0 w 476127"/>
                <a:gd name="connsiteY0" fmla="*/ 0 h 545364"/>
                <a:gd name="connsiteX1" fmla="*/ 197590 w 476127"/>
                <a:gd name="connsiteY1" fmla="*/ 0 h 545364"/>
                <a:gd name="connsiteX2" fmla="*/ 197590 w 476127"/>
                <a:gd name="connsiteY2" fmla="*/ 590 h 545364"/>
                <a:gd name="connsiteX3" fmla="*/ 203445 w 476127"/>
                <a:gd name="connsiteY3" fmla="*/ 0 h 545364"/>
                <a:gd name="connsiteX4" fmla="*/ 476127 w 476127"/>
                <a:gd name="connsiteY4" fmla="*/ 272682 h 545364"/>
                <a:gd name="connsiteX5" fmla="*/ 203445 w 476127"/>
                <a:gd name="connsiteY5" fmla="*/ 545364 h 545364"/>
                <a:gd name="connsiteX6" fmla="*/ 197590 w 476127"/>
                <a:gd name="connsiteY6" fmla="*/ 544774 h 545364"/>
                <a:gd name="connsiteX7" fmla="*/ 197590 w 476127"/>
                <a:gd name="connsiteY7" fmla="*/ 545364 h 545364"/>
                <a:gd name="connsiteX8" fmla="*/ 0 w 476127"/>
                <a:gd name="connsiteY8" fmla="*/ 545364 h 545364"/>
                <a:gd name="connsiteX9" fmla="*/ 0 w 476127"/>
                <a:gd name="connsiteY9" fmla="*/ 452614 h 545364"/>
                <a:gd name="connsiteX10" fmla="*/ 0 w 476127"/>
                <a:gd name="connsiteY10" fmla="*/ 92750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6127" h="545364">
                  <a:moveTo>
                    <a:pt x="0" y="0"/>
                  </a:moveTo>
                  <a:lnTo>
                    <a:pt x="197590" y="0"/>
                  </a:lnTo>
                  <a:lnTo>
                    <a:pt x="197590" y="590"/>
                  </a:lnTo>
                  <a:lnTo>
                    <a:pt x="203445" y="0"/>
                  </a:lnTo>
                  <a:cubicBezTo>
                    <a:pt x="354043" y="0"/>
                    <a:pt x="476127" y="122084"/>
                    <a:pt x="476127" y="272682"/>
                  </a:cubicBezTo>
                  <a:cubicBezTo>
                    <a:pt x="476127" y="423280"/>
                    <a:pt x="354043" y="545364"/>
                    <a:pt x="203445" y="545364"/>
                  </a:cubicBezTo>
                  <a:lnTo>
                    <a:pt x="197590" y="544774"/>
                  </a:lnTo>
                  <a:lnTo>
                    <a:pt x="197590" y="545364"/>
                  </a:lnTo>
                  <a:lnTo>
                    <a:pt x="0" y="545364"/>
                  </a:lnTo>
                  <a:lnTo>
                    <a:pt x="0" y="452614"/>
                  </a:lnTo>
                  <a:lnTo>
                    <a:pt x="0" y="927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86" name="Freeform 85"/>
            <p:cNvSpPr/>
            <p:nvPr/>
          </p:nvSpPr>
          <p:spPr>
            <a:xfrm>
              <a:off x="0" y="1403413"/>
              <a:ext cx="501699" cy="545364"/>
            </a:xfrm>
            <a:custGeom>
              <a:avLst/>
              <a:gdLst>
                <a:gd name="connsiteX0" fmla="*/ 1 w 501699"/>
                <a:gd name="connsiteY0" fmla="*/ 0 h 545364"/>
                <a:gd name="connsiteX1" fmla="*/ 223169 w 501699"/>
                <a:gd name="connsiteY1" fmla="*/ 0 h 545364"/>
                <a:gd name="connsiteX2" fmla="*/ 223169 w 501699"/>
                <a:gd name="connsiteY2" fmla="*/ 590 h 545364"/>
                <a:gd name="connsiteX3" fmla="*/ 229017 w 501699"/>
                <a:gd name="connsiteY3" fmla="*/ 0 h 545364"/>
                <a:gd name="connsiteX4" fmla="*/ 501699 w 501699"/>
                <a:gd name="connsiteY4" fmla="*/ 272682 h 545364"/>
                <a:gd name="connsiteX5" fmla="*/ 229017 w 501699"/>
                <a:gd name="connsiteY5" fmla="*/ 545364 h 545364"/>
                <a:gd name="connsiteX6" fmla="*/ 223169 w 501699"/>
                <a:gd name="connsiteY6" fmla="*/ 544775 h 545364"/>
                <a:gd name="connsiteX7" fmla="*/ 223169 w 501699"/>
                <a:gd name="connsiteY7" fmla="*/ 545364 h 545364"/>
                <a:gd name="connsiteX8" fmla="*/ 1 w 501699"/>
                <a:gd name="connsiteY8" fmla="*/ 545364 h 545364"/>
                <a:gd name="connsiteX9" fmla="*/ 1 w 501699"/>
                <a:gd name="connsiteY9" fmla="*/ 419791 h 545364"/>
                <a:gd name="connsiteX10" fmla="*/ 0 w 501699"/>
                <a:gd name="connsiteY10" fmla="*/ 419789 h 545364"/>
                <a:gd name="connsiteX11" fmla="*/ 0 w 501699"/>
                <a:gd name="connsiteY11" fmla="*/ 125575 h 545364"/>
                <a:gd name="connsiteX12" fmla="*/ 1 w 501699"/>
                <a:gd name="connsiteY12" fmla="*/ 125573 h 545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1699" h="545364">
                  <a:moveTo>
                    <a:pt x="1" y="0"/>
                  </a:moveTo>
                  <a:lnTo>
                    <a:pt x="223169" y="0"/>
                  </a:lnTo>
                  <a:lnTo>
                    <a:pt x="223169" y="590"/>
                  </a:lnTo>
                  <a:lnTo>
                    <a:pt x="229017" y="0"/>
                  </a:lnTo>
                  <a:cubicBezTo>
                    <a:pt x="379615" y="0"/>
                    <a:pt x="501699" y="122084"/>
                    <a:pt x="501699" y="272682"/>
                  </a:cubicBezTo>
                  <a:cubicBezTo>
                    <a:pt x="501699" y="423280"/>
                    <a:pt x="379615" y="545364"/>
                    <a:pt x="229017" y="545364"/>
                  </a:cubicBezTo>
                  <a:lnTo>
                    <a:pt x="223169" y="544775"/>
                  </a:lnTo>
                  <a:lnTo>
                    <a:pt x="223169" y="545364"/>
                  </a:lnTo>
                  <a:lnTo>
                    <a:pt x="1" y="545364"/>
                  </a:lnTo>
                  <a:lnTo>
                    <a:pt x="1" y="419791"/>
                  </a:lnTo>
                  <a:lnTo>
                    <a:pt x="0" y="419789"/>
                  </a:lnTo>
                  <a:lnTo>
                    <a:pt x="0" y="125575"/>
                  </a:lnTo>
                  <a:lnTo>
                    <a:pt x="1" y="1255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sp>
        <p:nvSpPr>
          <p:cNvPr id="60" name="Title 1"/>
          <p:cNvSpPr>
            <a:spLocks noGrp="1"/>
          </p:cNvSpPr>
          <p:nvPr>
            <p:ph type="title" hasCustomPrompt="1"/>
          </p:nvPr>
        </p:nvSpPr>
        <p:spPr bwMode="white">
          <a:xfrm>
            <a:off x="3393370" y="1460563"/>
            <a:ext cx="7988504" cy="4676908"/>
          </a:xfrm>
          <a:prstGeom prst="rect">
            <a:avLst/>
          </a:prstGeom>
        </p:spPr>
        <p:txBody>
          <a:bodyPr anchor="ctr" anchorCtr="0"/>
          <a:lstStyle>
            <a:lvl1pPr marL="0" marR="0" indent="0" algn="l" defTabSz="914400" rtl="0" eaLnBrk="1" fontAlgn="auto" latinLnBrk="0" hangingPunct="1">
              <a:lnSpc>
                <a:spcPct val="100000"/>
              </a:lnSpc>
              <a:spcBef>
                <a:spcPct val="0"/>
              </a:spcBef>
              <a:spcAft>
                <a:spcPts val="0"/>
              </a:spcAft>
              <a:buClrTx/>
              <a:buSzTx/>
              <a:buFontTx/>
              <a:buNone/>
              <a:defRPr sz="3600" b="1">
                <a:solidFill>
                  <a:schemeClr val="bg1"/>
                </a:solidFill>
              </a:defRPr>
            </a:lvl1pPr>
          </a:lstStyle>
          <a:p>
            <a:r>
              <a:rPr lang="en-US"/>
              <a:t>Thought slides are 36pt </a:t>
            </a:r>
            <a:br>
              <a:rPr lang="en-US"/>
            </a:br>
            <a:r>
              <a:rPr lang="en-US"/>
              <a:t>Arial Bold sentence case</a:t>
            </a:r>
            <a:endParaRPr lang="en-US"/>
          </a:p>
        </p:txBody>
      </p:sp>
      <p:sp>
        <p:nvSpPr>
          <p:cNvPr id="30" name="Slide Number Placeholder 5"/>
          <p:cNvSpPr txBox="1"/>
          <p:nvPr/>
        </p:nvSpPr>
        <p:spPr bwMode="white">
          <a:xfrm>
            <a:off x="11708455" y="6548145"/>
            <a:ext cx="3678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chemeClr val="bg1"/>
                </a:solidFill>
              </a:rPr>
            </a:fld>
            <a:endParaRPr lang="en-US" sz="800" b="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losing - IQVIA">
    <p:bg>
      <p:bgPr>
        <a:gradFill>
          <a:gsLst>
            <a:gs pos="20000">
              <a:schemeClr val="tx1"/>
            </a:gs>
            <a:gs pos="80000">
              <a:srgbClr val="606B71"/>
            </a:gs>
          </a:gsLst>
          <a:lin ang="2700000" scaled="1"/>
        </a:gradFill>
        <a:effectLst/>
      </p:bgPr>
    </p:bg>
    <p:spTree>
      <p:nvGrpSpPr>
        <p:cNvPr id="1" name=""/>
        <p:cNvGrpSpPr/>
        <p:nvPr/>
      </p:nvGrpSpPr>
      <p:grpSpPr>
        <a:xfrm>
          <a:off x="0" y="0"/>
          <a:ext cx="0" cy="0"/>
          <a:chOff x="0" y="0"/>
          <a:chExt cx="0" cy="0"/>
        </a:xfrm>
      </p:grpSpPr>
      <p:sp>
        <p:nvSpPr>
          <p:cNvPr id="60" name="Content Placeholder 2"/>
          <p:cNvSpPr>
            <a:spLocks noGrp="1"/>
          </p:cNvSpPr>
          <p:nvPr>
            <p:ph idx="10" hasCustomPrompt="1"/>
          </p:nvPr>
        </p:nvSpPr>
        <p:spPr>
          <a:xfrm>
            <a:off x="1036859" y="3208148"/>
            <a:ext cx="5588846" cy="2929323"/>
          </a:xfrm>
          <a:prstGeom prst="rect">
            <a:avLst/>
          </a:prstGeom>
        </p:spPr>
        <p:txBody>
          <a:bodyPr/>
          <a:lstStyle>
            <a:lvl1pPr marL="274320" indent="-274320">
              <a:lnSpc>
                <a:spcPct val="100000"/>
              </a:lnSpc>
              <a:spcBef>
                <a:spcPts val="1000"/>
              </a:spcBef>
              <a:defRPr sz="2400">
                <a:solidFill>
                  <a:schemeClr val="bg1"/>
                </a:solidFill>
              </a:defRPr>
            </a:lvl1pPr>
            <a:lvl2pPr marL="548640" indent="-274320">
              <a:lnSpc>
                <a:spcPct val="100000"/>
              </a:lnSpc>
              <a:spcBef>
                <a:spcPts val="800"/>
              </a:spcBef>
              <a:buFont typeface="Arial" panose="020B0604020202020204" pitchFamily="34" charset="0"/>
              <a:buChar char="-"/>
              <a:defRPr sz="2400">
                <a:solidFill>
                  <a:schemeClr val="bg1"/>
                </a:solidFill>
              </a:defRPr>
            </a:lvl2pPr>
            <a:lvl3pPr marL="822960" indent="-274320">
              <a:lnSpc>
                <a:spcPct val="100000"/>
              </a:lnSpc>
              <a:spcBef>
                <a:spcPts val="800"/>
              </a:spcBef>
              <a:buFont typeface="Arial" panose="020B0604020202020204" pitchFamily="34" charset="0"/>
              <a:buChar char="›"/>
              <a:defRPr sz="2400">
                <a:solidFill>
                  <a:schemeClr val="bg1"/>
                </a:solidFill>
              </a:defRPr>
            </a:lvl3pPr>
            <a:lvl4pPr marL="1097280" indent="-274320">
              <a:lnSpc>
                <a:spcPct val="100000"/>
              </a:lnSpc>
              <a:spcBef>
                <a:spcPts val="800"/>
              </a:spcBef>
              <a:buFont typeface="Arial" panose="020B0604020202020204" pitchFamily="34" charset="0"/>
              <a:buChar char="»"/>
              <a:defRPr sz="2400">
                <a:solidFill>
                  <a:schemeClr val="bg1"/>
                </a:solidFill>
              </a:defRPr>
            </a:lvl4pPr>
            <a:lvl5pPr marL="1371600" indent="-274320">
              <a:lnSpc>
                <a:spcPct val="100000"/>
              </a:lnSpc>
              <a:spcBef>
                <a:spcPts val="800"/>
              </a:spcBef>
              <a:buSzPct val="75000"/>
              <a:buFont typeface="Wingdings" panose="05000000000000000000" pitchFamily="2" charset="2"/>
              <a:buChar char="§"/>
              <a:defRPr sz="2400">
                <a:solidFill>
                  <a:schemeClr val="bg1"/>
                </a:solidFill>
              </a:defRPr>
            </a:lvl5pPr>
          </a:lstStyle>
          <a:p>
            <a:pPr lvl="0"/>
            <a:r>
              <a:rPr lang="en-US"/>
              <a:t>Arial 24pt bullet level 1</a:t>
            </a:r>
            <a:endParaRPr lang="en-US"/>
          </a:p>
          <a:p>
            <a:pPr lvl="1"/>
            <a:r>
              <a:rPr lang="en-US"/>
              <a:t>Arial 24pt bullet level 2</a:t>
            </a:r>
            <a:endParaRPr lang="en-US"/>
          </a:p>
          <a:p>
            <a:pPr lvl="2"/>
            <a:r>
              <a:rPr lang="en-US"/>
              <a:t>Arial 24pt bullet level 3</a:t>
            </a:r>
            <a:endParaRPr lang="en-US"/>
          </a:p>
          <a:p>
            <a:pPr lvl="3"/>
            <a:r>
              <a:rPr lang="en-US"/>
              <a:t>Arial 24pt bullet level 4</a:t>
            </a:r>
            <a:endParaRPr lang="en-US"/>
          </a:p>
          <a:p>
            <a:pPr lvl="4"/>
            <a:r>
              <a:rPr lang="en-US"/>
              <a:t>Arial 24pt bullet level 5</a:t>
            </a:r>
            <a:endParaRPr lang="en-US"/>
          </a:p>
        </p:txBody>
      </p:sp>
      <p:sp>
        <p:nvSpPr>
          <p:cNvPr id="62" name="Title 1"/>
          <p:cNvSpPr>
            <a:spLocks noGrp="1"/>
          </p:cNvSpPr>
          <p:nvPr>
            <p:ph type="title" hasCustomPrompt="1"/>
          </p:nvPr>
        </p:nvSpPr>
        <p:spPr>
          <a:xfrm>
            <a:off x="1034320" y="1795534"/>
            <a:ext cx="7631698" cy="1174627"/>
          </a:xfrm>
          <a:prstGeom prst="rect">
            <a:avLst/>
          </a:prstGeom>
        </p:spPr>
        <p:txBody>
          <a:bodyPr anchor="b" anchorCtr="0"/>
          <a:lstStyle>
            <a:lvl1pPr>
              <a:defRPr sz="3600" b="1">
                <a:solidFill>
                  <a:schemeClr val="bg1"/>
                </a:solidFill>
              </a:defRPr>
            </a:lvl1pPr>
          </a:lstStyle>
          <a:p>
            <a:r>
              <a:rPr lang="en-US"/>
              <a:t>Closing slides are 36pt Arial Bold sentence case</a:t>
            </a:r>
            <a:endParaRPr lang="en-US"/>
          </a:p>
        </p:txBody>
      </p:sp>
      <p:grpSp>
        <p:nvGrpSpPr>
          <p:cNvPr id="12" name="Group 11"/>
          <p:cNvGrpSpPr/>
          <p:nvPr/>
        </p:nvGrpSpPr>
        <p:grpSpPr>
          <a:xfrm>
            <a:off x="7036244" y="2752016"/>
            <a:ext cx="5155756" cy="3703320"/>
            <a:chOff x="7036244" y="2752016"/>
            <a:chExt cx="5155756" cy="3703320"/>
          </a:xfrm>
          <a:solidFill>
            <a:schemeClr val="accent1"/>
          </a:solidFill>
        </p:grpSpPr>
        <p:sp>
          <p:nvSpPr>
            <p:cNvPr id="13" name="Freeform 12"/>
            <p:cNvSpPr/>
            <p:nvPr/>
          </p:nvSpPr>
          <p:spPr>
            <a:xfrm>
              <a:off x="9432234" y="2752016"/>
              <a:ext cx="2759766" cy="549150"/>
            </a:xfrm>
            <a:custGeom>
              <a:avLst/>
              <a:gdLst>
                <a:gd name="connsiteX0" fmla="*/ 274575 w 2759766"/>
                <a:gd name="connsiteY0" fmla="*/ 0 h 549150"/>
                <a:gd name="connsiteX1" fmla="*/ 276476 w 2759766"/>
                <a:gd name="connsiteY1" fmla="*/ 192 h 549150"/>
                <a:gd name="connsiteX2" fmla="*/ 276476 w 2759766"/>
                <a:gd name="connsiteY2" fmla="*/ 0 h 549150"/>
                <a:gd name="connsiteX3" fmla="*/ 1832666 w 2759766"/>
                <a:gd name="connsiteY3" fmla="*/ 0 h 549150"/>
                <a:gd name="connsiteX4" fmla="*/ 2706584 w 2759766"/>
                <a:gd name="connsiteY4" fmla="*/ 0 h 549150"/>
                <a:gd name="connsiteX5" fmla="*/ 2759766 w 2759766"/>
                <a:gd name="connsiteY5" fmla="*/ 0 h 549150"/>
                <a:gd name="connsiteX6" fmla="*/ 2759766 w 2759766"/>
                <a:gd name="connsiteY6" fmla="*/ 549150 h 549150"/>
                <a:gd name="connsiteX7" fmla="*/ 2706584 w 2759766"/>
                <a:gd name="connsiteY7" fmla="*/ 549150 h 549150"/>
                <a:gd name="connsiteX8" fmla="*/ 1832666 w 2759766"/>
                <a:gd name="connsiteY8" fmla="*/ 549150 h 549150"/>
                <a:gd name="connsiteX9" fmla="*/ 276476 w 2759766"/>
                <a:gd name="connsiteY9" fmla="*/ 549150 h 549150"/>
                <a:gd name="connsiteX10" fmla="*/ 276476 w 2759766"/>
                <a:gd name="connsiteY10" fmla="*/ 548958 h 549150"/>
                <a:gd name="connsiteX11" fmla="*/ 274575 w 2759766"/>
                <a:gd name="connsiteY11" fmla="*/ 549150 h 549150"/>
                <a:gd name="connsiteX12" fmla="*/ 0 w 2759766"/>
                <a:gd name="connsiteY12" fmla="*/ 274575 h 549150"/>
                <a:gd name="connsiteX13" fmla="*/ 274575 w 275976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59766" h="549150">
                  <a:moveTo>
                    <a:pt x="274575" y="0"/>
                  </a:moveTo>
                  <a:lnTo>
                    <a:pt x="276476" y="192"/>
                  </a:lnTo>
                  <a:lnTo>
                    <a:pt x="276476" y="0"/>
                  </a:lnTo>
                  <a:lnTo>
                    <a:pt x="1832666" y="0"/>
                  </a:lnTo>
                  <a:lnTo>
                    <a:pt x="2706584" y="0"/>
                  </a:lnTo>
                  <a:lnTo>
                    <a:pt x="2759766" y="0"/>
                  </a:lnTo>
                  <a:lnTo>
                    <a:pt x="2759766" y="549150"/>
                  </a:lnTo>
                  <a:lnTo>
                    <a:pt x="2706584" y="549150"/>
                  </a:lnTo>
                  <a:lnTo>
                    <a:pt x="1832666" y="549150"/>
                  </a:lnTo>
                  <a:lnTo>
                    <a:pt x="276476" y="549150"/>
                  </a:lnTo>
                  <a:lnTo>
                    <a:pt x="276476" y="548958"/>
                  </a:lnTo>
                  <a:lnTo>
                    <a:pt x="274575" y="549150"/>
                  </a:lnTo>
                  <a:cubicBezTo>
                    <a:pt x="122931" y="549150"/>
                    <a:pt x="0" y="426219"/>
                    <a:pt x="0" y="274575"/>
                  </a:cubicBezTo>
                  <a:cubicBezTo>
                    <a:pt x="0" y="122932"/>
                    <a:pt x="122931"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4" name="Freeform 13"/>
            <p:cNvSpPr/>
            <p:nvPr/>
          </p:nvSpPr>
          <p:spPr>
            <a:xfrm>
              <a:off x="7850557" y="5906186"/>
              <a:ext cx="4341443" cy="549150"/>
            </a:xfrm>
            <a:custGeom>
              <a:avLst/>
              <a:gdLst>
                <a:gd name="connsiteX0" fmla="*/ 274575 w 4341443"/>
                <a:gd name="connsiteY0" fmla="*/ 0 h 549150"/>
                <a:gd name="connsiteX1" fmla="*/ 276477 w 4341443"/>
                <a:gd name="connsiteY1" fmla="*/ 192 h 549150"/>
                <a:gd name="connsiteX2" fmla="*/ 276477 w 4341443"/>
                <a:gd name="connsiteY2" fmla="*/ 0 h 549150"/>
                <a:gd name="connsiteX3" fmla="*/ 3414343 w 4341443"/>
                <a:gd name="connsiteY3" fmla="*/ 0 h 549150"/>
                <a:gd name="connsiteX4" fmla="*/ 4288263 w 4341443"/>
                <a:gd name="connsiteY4" fmla="*/ 0 h 549150"/>
                <a:gd name="connsiteX5" fmla="*/ 4341443 w 4341443"/>
                <a:gd name="connsiteY5" fmla="*/ 0 h 549150"/>
                <a:gd name="connsiteX6" fmla="*/ 4341443 w 4341443"/>
                <a:gd name="connsiteY6" fmla="*/ 549150 h 549150"/>
                <a:gd name="connsiteX7" fmla="*/ 4288263 w 4341443"/>
                <a:gd name="connsiteY7" fmla="*/ 549150 h 549150"/>
                <a:gd name="connsiteX8" fmla="*/ 3414343 w 4341443"/>
                <a:gd name="connsiteY8" fmla="*/ 549150 h 549150"/>
                <a:gd name="connsiteX9" fmla="*/ 276477 w 4341443"/>
                <a:gd name="connsiteY9" fmla="*/ 549150 h 549150"/>
                <a:gd name="connsiteX10" fmla="*/ 276477 w 4341443"/>
                <a:gd name="connsiteY10" fmla="*/ 548959 h 549150"/>
                <a:gd name="connsiteX11" fmla="*/ 274575 w 4341443"/>
                <a:gd name="connsiteY11" fmla="*/ 549150 h 549150"/>
                <a:gd name="connsiteX12" fmla="*/ 0 w 4341443"/>
                <a:gd name="connsiteY12" fmla="*/ 274575 h 549150"/>
                <a:gd name="connsiteX13" fmla="*/ 274575 w 434144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1443" h="549150">
                  <a:moveTo>
                    <a:pt x="274575" y="0"/>
                  </a:moveTo>
                  <a:lnTo>
                    <a:pt x="276477" y="192"/>
                  </a:lnTo>
                  <a:lnTo>
                    <a:pt x="276477" y="0"/>
                  </a:lnTo>
                  <a:lnTo>
                    <a:pt x="3414343" y="0"/>
                  </a:lnTo>
                  <a:lnTo>
                    <a:pt x="4288263" y="0"/>
                  </a:lnTo>
                  <a:lnTo>
                    <a:pt x="4341443" y="0"/>
                  </a:lnTo>
                  <a:lnTo>
                    <a:pt x="4341443" y="549150"/>
                  </a:lnTo>
                  <a:lnTo>
                    <a:pt x="4288263" y="549150"/>
                  </a:lnTo>
                  <a:lnTo>
                    <a:pt x="3414343" y="549150"/>
                  </a:lnTo>
                  <a:lnTo>
                    <a:pt x="276477" y="549150"/>
                  </a:lnTo>
                  <a:lnTo>
                    <a:pt x="276477" y="548959"/>
                  </a:lnTo>
                  <a:lnTo>
                    <a:pt x="274575" y="549150"/>
                  </a:lnTo>
                  <a:cubicBezTo>
                    <a:pt x="122932" y="549150"/>
                    <a:pt x="0" y="426219"/>
                    <a:pt x="0" y="274575"/>
                  </a:cubicBezTo>
                  <a:cubicBezTo>
                    <a:pt x="0" y="122932"/>
                    <a:pt x="122932" y="0"/>
                    <a:pt x="27457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l"/>
              <a:endParaRPr lang="en-US" sz="1600"/>
            </a:p>
          </p:txBody>
        </p:sp>
        <p:sp>
          <p:nvSpPr>
            <p:cNvPr id="15" name="Freeform 14"/>
            <p:cNvSpPr/>
            <p:nvPr/>
          </p:nvSpPr>
          <p:spPr>
            <a:xfrm>
              <a:off x="7451067" y="3804028"/>
              <a:ext cx="4740933" cy="549150"/>
            </a:xfrm>
            <a:custGeom>
              <a:avLst/>
              <a:gdLst>
                <a:gd name="connsiteX0" fmla="*/ 274073 w 4740933"/>
                <a:gd name="connsiteY0" fmla="*/ 0 h 549150"/>
                <a:gd name="connsiteX1" fmla="*/ 278104 w 4740933"/>
                <a:gd name="connsiteY1" fmla="*/ 407 h 549150"/>
                <a:gd name="connsiteX2" fmla="*/ 278104 w 4740933"/>
                <a:gd name="connsiteY2" fmla="*/ 0 h 549150"/>
                <a:gd name="connsiteX3" fmla="*/ 3813833 w 4740933"/>
                <a:gd name="connsiteY3" fmla="*/ 0 h 549150"/>
                <a:gd name="connsiteX4" fmla="*/ 4687752 w 4740933"/>
                <a:gd name="connsiteY4" fmla="*/ 0 h 549150"/>
                <a:gd name="connsiteX5" fmla="*/ 4740933 w 4740933"/>
                <a:gd name="connsiteY5" fmla="*/ 0 h 549150"/>
                <a:gd name="connsiteX6" fmla="*/ 4740933 w 4740933"/>
                <a:gd name="connsiteY6" fmla="*/ 549150 h 549150"/>
                <a:gd name="connsiteX7" fmla="*/ 4687752 w 4740933"/>
                <a:gd name="connsiteY7" fmla="*/ 549150 h 549150"/>
                <a:gd name="connsiteX8" fmla="*/ 3813833 w 4740933"/>
                <a:gd name="connsiteY8" fmla="*/ 549150 h 549150"/>
                <a:gd name="connsiteX9" fmla="*/ 278104 w 4740933"/>
                <a:gd name="connsiteY9" fmla="*/ 549150 h 549150"/>
                <a:gd name="connsiteX10" fmla="*/ 278104 w 4740933"/>
                <a:gd name="connsiteY10" fmla="*/ 547742 h 549150"/>
                <a:gd name="connsiteX11" fmla="*/ 274073 w 4740933"/>
                <a:gd name="connsiteY11" fmla="*/ 548148 h 549150"/>
                <a:gd name="connsiteX12" fmla="*/ 0 w 4740933"/>
                <a:gd name="connsiteY12" fmla="*/ 274074 h 549150"/>
                <a:gd name="connsiteX13" fmla="*/ 274073 w 4740933"/>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0933" h="549150">
                  <a:moveTo>
                    <a:pt x="274073" y="0"/>
                  </a:moveTo>
                  <a:lnTo>
                    <a:pt x="278104" y="407"/>
                  </a:lnTo>
                  <a:lnTo>
                    <a:pt x="278104" y="0"/>
                  </a:lnTo>
                  <a:lnTo>
                    <a:pt x="3813833" y="0"/>
                  </a:lnTo>
                  <a:lnTo>
                    <a:pt x="4687752" y="0"/>
                  </a:lnTo>
                  <a:lnTo>
                    <a:pt x="4740933" y="0"/>
                  </a:lnTo>
                  <a:lnTo>
                    <a:pt x="4740933" y="549150"/>
                  </a:lnTo>
                  <a:lnTo>
                    <a:pt x="4687752" y="549150"/>
                  </a:lnTo>
                  <a:lnTo>
                    <a:pt x="3813833" y="549150"/>
                  </a:lnTo>
                  <a:lnTo>
                    <a:pt x="278104" y="549150"/>
                  </a:lnTo>
                  <a:lnTo>
                    <a:pt x="278104" y="547742"/>
                  </a:lnTo>
                  <a:lnTo>
                    <a:pt x="274073" y="548148"/>
                  </a:lnTo>
                  <a:cubicBezTo>
                    <a:pt x="122707" y="548148"/>
                    <a:pt x="0" y="425441"/>
                    <a:pt x="0" y="274074"/>
                  </a:cubicBezTo>
                  <a:cubicBezTo>
                    <a:pt x="0" y="122707"/>
                    <a:pt x="122707" y="0"/>
                    <a:pt x="27407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sp>
          <p:nvSpPr>
            <p:cNvPr id="16" name="Freeform 15"/>
            <p:cNvSpPr/>
            <p:nvPr/>
          </p:nvSpPr>
          <p:spPr>
            <a:xfrm>
              <a:off x="7036244" y="4854606"/>
              <a:ext cx="5155756" cy="549150"/>
            </a:xfrm>
            <a:custGeom>
              <a:avLst/>
              <a:gdLst>
                <a:gd name="connsiteX0" fmla="*/ 299044 w 5155756"/>
                <a:gd name="connsiteY0" fmla="*/ 0 h 549150"/>
                <a:gd name="connsiteX1" fmla="*/ 300889 w 5155756"/>
                <a:gd name="connsiteY1" fmla="*/ 171 h 549150"/>
                <a:gd name="connsiteX2" fmla="*/ 300889 w 5155756"/>
                <a:gd name="connsiteY2" fmla="*/ 0 h 549150"/>
                <a:gd name="connsiteX3" fmla="*/ 4228656 w 5155756"/>
                <a:gd name="connsiteY3" fmla="*/ 0 h 549150"/>
                <a:gd name="connsiteX4" fmla="*/ 5103517 w 5155756"/>
                <a:gd name="connsiteY4" fmla="*/ 0 h 549150"/>
                <a:gd name="connsiteX5" fmla="*/ 5155756 w 5155756"/>
                <a:gd name="connsiteY5" fmla="*/ 0 h 549150"/>
                <a:gd name="connsiteX6" fmla="*/ 5155756 w 5155756"/>
                <a:gd name="connsiteY6" fmla="*/ 549150 h 549150"/>
                <a:gd name="connsiteX7" fmla="*/ 5103517 w 5155756"/>
                <a:gd name="connsiteY7" fmla="*/ 549150 h 549150"/>
                <a:gd name="connsiteX8" fmla="*/ 4228656 w 5155756"/>
                <a:gd name="connsiteY8" fmla="*/ 549150 h 549150"/>
                <a:gd name="connsiteX9" fmla="*/ 300889 w 5155756"/>
                <a:gd name="connsiteY9" fmla="*/ 549150 h 549150"/>
                <a:gd name="connsiteX10" fmla="*/ 300889 w 5155756"/>
                <a:gd name="connsiteY10" fmla="*/ 548980 h 549150"/>
                <a:gd name="connsiteX11" fmla="*/ 299044 w 5155756"/>
                <a:gd name="connsiteY11" fmla="*/ 549150 h 549150"/>
                <a:gd name="connsiteX12" fmla="*/ 0 w 5155756"/>
                <a:gd name="connsiteY12" fmla="*/ 274575 h 549150"/>
                <a:gd name="connsiteX13" fmla="*/ 299044 w 5155756"/>
                <a:gd name="connsiteY13" fmla="*/ 0 h 54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5756" h="549150">
                  <a:moveTo>
                    <a:pt x="299044" y="0"/>
                  </a:moveTo>
                  <a:lnTo>
                    <a:pt x="300889" y="171"/>
                  </a:lnTo>
                  <a:lnTo>
                    <a:pt x="300889" y="0"/>
                  </a:lnTo>
                  <a:lnTo>
                    <a:pt x="4228656" y="0"/>
                  </a:lnTo>
                  <a:lnTo>
                    <a:pt x="5103517" y="0"/>
                  </a:lnTo>
                  <a:lnTo>
                    <a:pt x="5155756" y="0"/>
                  </a:lnTo>
                  <a:lnTo>
                    <a:pt x="5155756" y="549150"/>
                  </a:lnTo>
                  <a:lnTo>
                    <a:pt x="5103517" y="549150"/>
                  </a:lnTo>
                  <a:lnTo>
                    <a:pt x="4228656" y="549150"/>
                  </a:lnTo>
                  <a:lnTo>
                    <a:pt x="300889" y="549150"/>
                  </a:lnTo>
                  <a:lnTo>
                    <a:pt x="300889" y="548980"/>
                  </a:lnTo>
                  <a:lnTo>
                    <a:pt x="299044" y="549150"/>
                  </a:lnTo>
                  <a:cubicBezTo>
                    <a:pt x="133887" y="549150"/>
                    <a:pt x="0" y="426219"/>
                    <a:pt x="0" y="274575"/>
                  </a:cubicBezTo>
                  <a:cubicBezTo>
                    <a:pt x="0" y="122932"/>
                    <a:pt x="133887" y="0"/>
                    <a:pt x="29904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a:p>
          </p:txBody>
        </p:sp>
      </p:grpSp>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pic>
        <p:nvPicPr>
          <p:cNvPr id="10" name="Graphic 9"/>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199917" y="735457"/>
            <a:ext cx="2247900" cy="4064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a:p>
        </p:txBody>
      </p:sp>
      <p:sp>
        <p:nvSpPr>
          <p:cNvPr id="7"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p:cNvSpPr txBox="1"/>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2" name="Graphic 1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 and Subhead_Only">
    <p:spTree>
      <p:nvGrpSpPr>
        <p:cNvPr id="1" name=""/>
        <p:cNvGrpSpPr/>
        <p:nvPr/>
      </p:nvGrpSpPr>
      <p:grpSpPr>
        <a:xfrm>
          <a:off x="0" y="0"/>
          <a:ext cx="0" cy="0"/>
          <a:chOff x="0" y="0"/>
          <a:chExt cx="0" cy="0"/>
        </a:xfrm>
      </p:grpSpPr>
      <p:sp>
        <p:nvSpPr>
          <p:cNvPr id="12"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a:p>
        </p:txBody>
      </p:sp>
      <p:sp>
        <p:nvSpPr>
          <p:cNvPr id="8"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11" name="Slide Number Placeholder 5"/>
          <p:cNvSpPr txBox="1"/>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4" name="Graphic 1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Logo Only">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8" name="Slide Number Placeholder 5"/>
          <p:cNvSpPr txBox="1"/>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0" name="Graphic 9"/>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4694" y="1286359"/>
            <a:ext cx="11338560" cy="4866467"/>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13"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a:p>
        </p:txBody>
      </p:sp>
      <p:sp>
        <p:nvSpPr>
          <p:cNvPr id="8"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9" name="Slide Number Placeholder 5"/>
          <p:cNvSpPr txBox="1"/>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4" name="Graphic 1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_Subhead - IQVIA">
    <p:spTree>
      <p:nvGrpSpPr>
        <p:cNvPr id="1" name=""/>
        <p:cNvGrpSpPr/>
        <p:nvPr/>
      </p:nvGrpSpPr>
      <p:grpSpPr>
        <a:xfrm>
          <a:off x="0" y="0"/>
          <a:ext cx="0" cy="0"/>
          <a:chOff x="0" y="0"/>
          <a:chExt cx="0" cy="0"/>
        </a:xfrm>
      </p:grpSpPr>
      <p:sp>
        <p:nvSpPr>
          <p:cNvPr id="53" name="Content Placeholder 2"/>
          <p:cNvSpPr>
            <a:spLocks noGrp="1"/>
          </p:cNvSpPr>
          <p:nvPr>
            <p:ph idx="17" hasCustomPrompt="1"/>
          </p:nvPr>
        </p:nvSpPr>
        <p:spPr>
          <a:xfrm>
            <a:off x="384694" y="1702630"/>
            <a:ext cx="11338560" cy="4577854"/>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dirty="0"/>
              <a:t>Subheads are 20pt Arial Italic sentence case</a:t>
            </a:r>
            <a:endParaRPr lang="en-US" dirty="0"/>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dirty="0"/>
              <a:t>Headlines are 28pt Arial Bold sentence case</a:t>
            </a:r>
            <a:endParaRPr lang="en-US" dirty="0"/>
          </a:p>
        </p:txBody>
      </p:sp>
      <p:sp>
        <p:nvSpPr>
          <p:cNvPr id="56"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1"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pic>
        <p:nvPicPr>
          <p:cNvPr id="14" name="Graphic 13"/>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Title and Content_Subhead">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384694" y="1081826"/>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a:p>
        </p:txBody>
      </p:sp>
      <p:sp>
        <p:nvSpPr>
          <p:cNvPr id="2" name="Title 1"/>
          <p:cNvSpPr>
            <a:spLocks noGrp="1"/>
          </p:cNvSpPr>
          <p:nvPr>
            <p:ph type="title" hasCustomPrompt="1"/>
          </p:nvPr>
        </p:nvSpPr>
        <p:spPr>
          <a:xfrm>
            <a:off x="384694" y="294468"/>
            <a:ext cx="11338560"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a:p>
        </p:txBody>
      </p:sp>
      <p:sp>
        <p:nvSpPr>
          <p:cNvPr id="3" name="Content Placeholder 2"/>
          <p:cNvSpPr>
            <a:spLocks noGrp="1"/>
          </p:cNvSpPr>
          <p:nvPr>
            <p:ph idx="1" hasCustomPrompt="1"/>
          </p:nvPr>
        </p:nvSpPr>
        <p:spPr>
          <a:xfrm>
            <a:off x="384694" y="1702631"/>
            <a:ext cx="1133856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11"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12" name="Slide Number Placeholder 5"/>
          <p:cNvSpPr txBox="1"/>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5" name="Graphic 1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ase Study Two Column">
    <p:spTree>
      <p:nvGrpSpPr>
        <p:cNvPr id="1" name=""/>
        <p:cNvGrpSpPr/>
        <p:nvPr/>
      </p:nvGrpSpPr>
      <p:grpSpPr>
        <a:xfrm>
          <a:off x="0" y="0"/>
          <a:ext cx="0" cy="0"/>
          <a:chOff x="0" y="0"/>
          <a:chExt cx="0" cy="0"/>
        </a:xfrm>
      </p:grpSpPr>
      <p:sp>
        <p:nvSpPr>
          <p:cNvPr id="25"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a:p>
        </p:txBody>
      </p:sp>
      <p:sp>
        <p:nvSpPr>
          <p:cNvPr id="26"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a:p>
        </p:txBody>
      </p:sp>
      <p:sp>
        <p:nvSpPr>
          <p:cNvPr id="32" name="Content Placeholder 2"/>
          <p:cNvSpPr>
            <a:spLocks noGrp="1"/>
          </p:cNvSpPr>
          <p:nvPr>
            <p:ph idx="1" hasCustomPrompt="1"/>
          </p:nvPr>
        </p:nvSpPr>
        <p:spPr>
          <a:xfrm>
            <a:off x="384693" y="1702632"/>
            <a:ext cx="5212081"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34" name="Content Placeholder 2"/>
          <p:cNvSpPr>
            <a:spLocks noGrp="1"/>
          </p:cNvSpPr>
          <p:nvPr>
            <p:ph idx="18" hasCustomPrompt="1"/>
          </p:nvPr>
        </p:nvSpPr>
        <p:spPr>
          <a:xfrm>
            <a:off x="6505333" y="1702630"/>
            <a:ext cx="52120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11"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12" name="Slide Number Placeholder 5"/>
          <p:cNvSpPr txBox="1"/>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13" name="Graphic 12"/>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ase Study Three Column">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384694" y="1091062"/>
            <a:ext cx="11338560" cy="402336"/>
          </a:xfrm>
          <a:prstGeom prst="rect">
            <a:avLst/>
          </a:prstGeom>
        </p:spPr>
        <p:txBody>
          <a:bodyPr/>
          <a:lstStyle>
            <a:lvl1pPr marL="0" indent="0">
              <a:spcBef>
                <a:spcPts val="0"/>
              </a:spcBef>
              <a:buNone/>
              <a:defRPr sz="2000" i="1" baseline="0">
                <a:solidFill>
                  <a:schemeClr val="accent1"/>
                </a:solidFill>
              </a:defRPr>
            </a:lvl1pPr>
          </a:lstStyle>
          <a:p>
            <a:pPr lvl="0"/>
            <a:r>
              <a:rPr lang="en-US"/>
              <a:t>Subheads are 20pt Arial Italic sentence case</a:t>
            </a:r>
            <a:endParaRPr lang="en-US"/>
          </a:p>
        </p:txBody>
      </p:sp>
      <p:sp>
        <p:nvSpPr>
          <p:cNvPr id="9" name="Title 1"/>
          <p:cNvSpPr>
            <a:spLocks noGrp="1"/>
          </p:cNvSpPr>
          <p:nvPr>
            <p:ph type="title" hasCustomPrompt="1"/>
          </p:nvPr>
        </p:nvSpPr>
        <p:spPr>
          <a:xfrm>
            <a:off x="384695" y="294468"/>
            <a:ext cx="9116144" cy="768263"/>
          </a:xfrm>
          <a:prstGeom prst="rect">
            <a:avLst/>
          </a:prstGeom>
        </p:spPr>
        <p:txBody>
          <a:bodyPr anchor="b" anchorCtr="0"/>
          <a:lstStyle>
            <a:lvl1pPr>
              <a:defRPr sz="2800" b="1">
                <a:solidFill>
                  <a:schemeClr val="tx1"/>
                </a:solidFill>
              </a:defRPr>
            </a:lvl1pPr>
          </a:lstStyle>
          <a:p>
            <a:r>
              <a:rPr lang="en-US"/>
              <a:t>Headlines Are 28pt Arial Bold Title Case</a:t>
            </a:r>
            <a:endParaRPr lang="en-US"/>
          </a:p>
        </p:txBody>
      </p:sp>
      <p:sp>
        <p:nvSpPr>
          <p:cNvPr id="13" name="Content Placeholder 2"/>
          <p:cNvSpPr>
            <a:spLocks noGrp="1"/>
          </p:cNvSpPr>
          <p:nvPr>
            <p:ph idx="1" hasCustomPrompt="1"/>
          </p:nvPr>
        </p:nvSpPr>
        <p:spPr>
          <a:xfrm>
            <a:off x="384694" y="1702632"/>
            <a:ext cx="3154680" cy="4434698"/>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14" name="Content Placeholder 2"/>
          <p:cNvSpPr>
            <a:spLocks noGrp="1"/>
          </p:cNvSpPr>
          <p:nvPr>
            <p:ph idx="18" hasCustomPrompt="1"/>
          </p:nvPr>
        </p:nvSpPr>
        <p:spPr>
          <a:xfrm>
            <a:off x="8565446"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21" name="Content Placeholder 2"/>
          <p:cNvSpPr>
            <a:spLocks noGrp="1"/>
          </p:cNvSpPr>
          <p:nvPr>
            <p:ph idx="21" hasCustomPrompt="1"/>
          </p:nvPr>
        </p:nvSpPr>
        <p:spPr>
          <a:xfrm>
            <a:off x="4475070" y="1702630"/>
            <a:ext cx="3154680" cy="4434699"/>
          </a:xfrm>
          <a:prstGeom prst="rect">
            <a:avLst/>
          </a:prstGeom>
        </p:spPr>
        <p:txBody>
          <a:bodyPr/>
          <a:lstStyle>
            <a:lvl1pPr marL="171450" indent="-171450">
              <a:lnSpc>
                <a:spcPct val="100000"/>
              </a:lnSpc>
              <a:spcBef>
                <a:spcPts val="1000"/>
              </a:spcBef>
              <a:defRPr sz="1600">
                <a:solidFill>
                  <a:schemeClr val="tx1"/>
                </a:solidFill>
              </a:defRPr>
            </a:lvl1pPr>
            <a:lvl2pPr marL="342900" indent="-171450">
              <a:lnSpc>
                <a:spcPct val="100000"/>
              </a:lnSpc>
              <a:spcBef>
                <a:spcPts val="800"/>
              </a:spcBef>
              <a:buFont typeface="Arial" panose="020B0604020202020204" pitchFamily="34" charset="0"/>
              <a:buChar char="-"/>
              <a:defRPr sz="1600">
                <a:solidFill>
                  <a:schemeClr val="tx1"/>
                </a:solidFill>
              </a:defRPr>
            </a:lvl2pPr>
            <a:lvl3pPr marL="571500" indent="-171450">
              <a:lnSpc>
                <a:spcPct val="100000"/>
              </a:lnSpc>
              <a:spcBef>
                <a:spcPts val="800"/>
              </a:spcBef>
              <a:buFont typeface="Arial" panose="020B0604020202020204" pitchFamily="34" charset="0"/>
              <a:buChar char="›"/>
              <a:defRPr sz="1600">
                <a:solidFill>
                  <a:schemeClr val="tx1"/>
                </a:solidFill>
              </a:defRPr>
            </a:lvl3pPr>
            <a:lvl4pPr marL="742950" indent="-171450">
              <a:lnSpc>
                <a:spcPct val="100000"/>
              </a:lnSpc>
              <a:spcBef>
                <a:spcPts val="800"/>
              </a:spcBef>
              <a:buFont typeface="Arial" panose="020B0604020202020204" pitchFamily="34" charset="0"/>
              <a:buChar char="»"/>
              <a:defRPr sz="1600">
                <a:solidFill>
                  <a:schemeClr val="tx1"/>
                </a:solidFill>
              </a:defRPr>
            </a:lvl4pPr>
            <a:lvl5pPr marL="914400" indent="-17145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a:t>Arial 16pt bullet level 1</a:t>
            </a:r>
            <a:endParaRPr lang="en-US"/>
          </a:p>
          <a:p>
            <a:pPr lvl="1"/>
            <a:r>
              <a:rPr lang="en-US"/>
              <a:t>Arial 16pt bullet level 2</a:t>
            </a:r>
            <a:endParaRPr lang="en-US"/>
          </a:p>
          <a:p>
            <a:pPr lvl="2"/>
            <a:r>
              <a:rPr lang="en-US"/>
              <a:t>Arial 16pt bullet level 3</a:t>
            </a:r>
            <a:endParaRPr lang="en-US"/>
          </a:p>
          <a:p>
            <a:pPr lvl="3"/>
            <a:r>
              <a:rPr lang="en-US"/>
              <a:t>Arial 16pt bullet level 4</a:t>
            </a:r>
            <a:endParaRPr lang="en-US"/>
          </a:p>
          <a:p>
            <a:pPr lvl="4"/>
            <a:r>
              <a:rPr lang="en-US"/>
              <a:t>Arial 16pt bullet level 5</a:t>
            </a:r>
            <a:endParaRPr lang="en-US"/>
          </a:p>
        </p:txBody>
      </p:sp>
      <p:sp>
        <p:nvSpPr>
          <p:cNvPr id="15"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sp>
        <p:nvSpPr>
          <p:cNvPr id="16" name="Slide Number Placeholder 5"/>
          <p:cNvSpPr txBox="1"/>
          <p:nvPr userDrawn="1"/>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a:solidFill>
                <a:srgbClr val="959CA0"/>
              </a:solidFill>
            </a:endParaRPr>
          </a:p>
        </p:txBody>
      </p:sp>
      <p:pic>
        <p:nvPicPr>
          <p:cNvPr id="22" name="Graphic 21"/>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cSld name="Title Only -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000"/>
            </a:lvl1p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22FEE5A1-7949-144D-B2B2-1288D9C5E1E4}" type="slidenum">
              <a:rPr lang="en-GB" smtClean="0"/>
            </a:fld>
            <a:endParaRPr lang="en-GB"/>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_Callout Opt1 - IQVIA">
    <p:spTree>
      <p:nvGrpSpPr>
        <p:cNvPr id="1" name=""/>
        <p:cNvGrpSpPr/>
        <p:nvPr/>
      </p:nvGrpSpPr>
      <p:grpSpPr>
        <a:xfrm>
          <a:off x="0" y="0"/>
          <a:ext cx="0" cy="0"/>
          <a:chOff x="0" y="0"/>
          <a:chExt cx="0" cy="0"/>
        </a:xfrm>
      </p:grpSpPr>
      <p:pic>
        <p:nvPicPr>
          <p:cNvPr id="17" name="Graphic 16"/>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cxnSp>
        <p:nvCxnSpPr>
          <p:cNvPr id="12" name="Straight Connector 11"/>
          <p:cNvCxnSpPr/>
          <p:nvPr/>
        </p:nvCxnSpPr>
        <p:spPr>
          <a:xfrm>
            <a:off x="8132063" y="1784927"/>
            <a:ext cx="4148329" cy="0"/>
          </a:xfrm>
          <a:prstGeom prst="line">
            <a:avLst/>
          </a:prstGeom>
          <a:ln w="25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7" name="Content Placeholder 2"/>
          <p:cNvSpPr>
            <a:spLocks noGrp="1"/>
          </p:cNvSpPr>
          <p:nvPr>
            <p:ph idx="17" hasCustomPrompt="1"/>
          </p:nvPr>
        </p:nvSpPr>
        <p:spPr>
          <a:xfrm>
            <a:off x="384694" y="1702626"/>
            <a:ext cx="7492481" cy="4577849"/>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8" name="Text Placeholder 11"/>
          <p:cNvSpPr>
            <a:spLocks noGrp="1"/>
          </p:cNvSpPr>
          <p:nvPr>
            <p:ph type="body" sz="quarter" idx="15" hasCustomPrompt="1"/>
          </p:nvPr>
        </p:nvSpPr>
        <p:spPr bwMode="gray">
          <a:xfrm>
            <a:off x="8132063" y="1876358"/>
            <a:ext cx="3764662" cy="4404117"/>
          </a:xfrm>
          <a:prstGeom prst="rect">
            <a:avLst/>
          </a:prstGeom>
        </p:spPr>
        <p:txBody>
          <a:bodyPr wrap="square" anchor="t" anchorCtr="0">
            <a:noAutofit/>
          </a:bodyPr>
          <a:lstStyle>
            <a:lvl1pPr marL="0" marR="0" indent="0" algn="l" defTabSz="1219200" rtl="0" eaLnBrk="0" fontAlgn="base" latinLnBrk="0" hangingPunct="0">
              <a:lnSpc>
                <a:spcPct val="125000"/>
              </a:lnSpc>
              <a:spcBef>
                <a:spcPts val="0"/>
              </a:spcBef>
              <a:spcAft>
                <a:spcPct val="0"/>
              </a:spcAft>
              <a:buClrTx/>
              <a:buSzTx/>
              <a:buFontTx/>
              <a:buNone/>
              <a:defRPr sz="2000" b="1" i="0" baseline="0">
                <a:solidFill>
                  <a:schemeClr val="accent2"/>
                </a:solidFill>
                <a:latin typeface="+mj-lt"/>
              </a:defRPr>
            </a:lvl1pPr>
            <a:lvl2pPr marL="230505" indent="-119380">
              <a:lnSpc>
                <a:spcPct val="100000"/>
              </a:lnSpc>
              <a:buFont typeface="Arial" panose="020B0604020202020204"/>
              <a:buChar char="•"/>
              <a:defRPr sz="1200" b="0" i="0" baseline="0">
                <a:solidFill>
                  <a:schemeClr val="accent1"/>
                </a:solidFill>
                <a:latin typeface="+mj-lt"/>
                <a:cs typeface="Arial" panose="020B0604020202020204"/>
              </a:defRPr>
            </a:lvl2pPr>
            <a:lvl3pPr marL="609600" indent="-228600">
              <a:lnSpc>
                <a:spcPct val="100000"/>
              </a:lnSpc>
              <a:buFont typeface="Arial" panose="020B0604020202020204" pitchFamily="34" charset="0"/>
              <a:buChar char="•"/>
              <a:defRPr sz="1200" b="0" i="0">
                <a:solidFill>
                  <a:schemeClr val="bg1"/>
                </a:solidFill>
                <a:latin typeface="+mj-lt"/>
                <a:cs typeface="Arial" panose="020B0604020202020204"/>
              </a:defRPr>
            </a:lvl3pPr>
            <a:lvl4pPr>
              <a:defRPr sz="2135" b="0" i="0">
                <a:latin typeface="Georgia" panose="02040502050405020303"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endParaRPr lang="en-US" noProof="0" dirty="0"/>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endParaRPr lang="en-US" dirty="0"/>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endParaRPr lang="en-US" dirty="0"/>
          </a:p>
        </p:txBody>
      </p:sp>
      <p:sp>
        <p:nvSpPr>
          <p:cNvPr id="60"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3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_Callout Opt2 - IQVIA">
    <p:spTree>
      <p:nvGrpSpPr>
        <p:cNvPr id="1" name=""/>
        <p:cNvGrpSpPr/>
        <p:nvPr/>
      </p:nvGrpSpPr>
      <p:grpSpPr>
        <a:xfrm>
          <a:off x="0" y="0"/>
          <a:ext cx="0" cy="0"/>
          <a:chOff x="0" y="0"/>
          <a:chExt cx="0" cy="0"/>
        </a:xfrm>
      </p:grpSpPr>
      <p:sp>
        <p:nvSpPr>
          <p:cNvPr id="57" name="Content Placeholder 2"/>
          <p:cNvSpPr>
            <a:spLocks noGrp="1"/>
          </p:cNvSpPr>
          <p:nvPr>
            <p:ph idx="17" hasCustomPrompt="1"/>
          </p:nvPr>
        </p:nvSpPr>
        <p:spPr>
          <a:xfrm>
            <a:off x="384694" y="1702626"/>
            <a:ext cx="7492481" cy="4577845"/>
          </a:xfrm>
          <a:prstGeom prst="rect">
            <a:avLst/>
          </a:prstGeom>
        </p:spPr>
        <p:txBody>
          <a:bodyPr/>
          <a:lstStyle>
            <a:lvl1pPr marL="182880" indent="-182880">
              <a:lnSpc>
                <a:spcPct val="100000"/>
              </a:lnSpc>
              <a:spcBef>
                <a:spcPts val="1000"/>
              </a:spcBef>
              <a:defRPr sz="1600">
                <a:solidFill>
                  <a:schemeClr val="tx1"/>
                </a:solidFill>
              </a:defRPr>
            </a:lvl1pPr>
            <a:lvl2pPr marL="365760" indent="-182880">
              <a:lnSpc>
                <a:spcPct val="100000"/>
              </a:lnSpc>
              <a:spcBef>
                <a:spcPts val="800"/>
              </a:spcBef>
              <a:buFont typeface="Arial" panose="020B0604020202020204" pitchFamily="34" charset="0"/>
              <a:buChar char="-"/>
              <a:defRPr sz="1600">
                <a:solidFill>
                  <a:schemeClr val="tx1"/>
                </a:solidFill>
              </a:defRPr>
            </a:lvl2pPr>
            <a:lvl3pPr marL="548640" indent="-182880">
              <a:lnSpc>
                <a:spcPct val="100000"/>
              </a:lnSpc>
              <a:spcBef>
                <a:spcPts val="800"/>
              </a:spcBef>
              <a:buFont typeface="Arial" panose="020B0604020202020204" pitchFamily="34" charset="0"/>
              <a:buChar char="›"/>
              <a:defRPr sz="1600">
                <a:solidFill>
                  <a:schemeClr val="tx1"/>
                </a:solidFill>
              </a:defRPr>
            </a:lvl3pPr>
            <a:lvl4pPr marL="731520" indent="-182880">
              <a:lnSpc>
                <a:spcPct val="100000"/>
              </a:lnSpc>
              <a:spcBef>
                <a:spcPts val="800"/>
              </a:spcBef>
              <a:buFont typeface="Arial" panose="020B0604020202020204" pitchFamily="34" charset="0"/>
              <a:buChar char="»"/>
              <a:defRPr sz="1600">
                <a:solidFill>
                  <a:schemeClr val="tx1"/>
                </a:solidFill>
              </a:defRPr>
            </a:lvl4pPr>
            <a:lvl5pPr marL="914400" indent="-182880">
              <a:lnSpc>
                <a:spcPct val="100000"/>
              </a:lnSpc>
              <a:spcBef>
                <a:spcPts val="800"/>
              </a:spcBef>
              <a:buSzPct val="75000"/>
              <a:buFont typeface="Wingdings" panose="05000000000000000000" pitchFamily="2" charset="2"/>
              <a:buChar char="§"/>
              <a:defRPr sz="1600">
                <a:solidFill>
                  <a:schemeClr val="tx1"/>
                </a:solidFill>
              </a:defRPr>
            </a:lvl5pPr>
          </a:lstStyle>
          <a:p>
            <a:pPr lvl="0"/>
            <a:r>
              <a:rPr lang="en-US" dirty="0"/>
              <a:t>Arial 16pt bullet level 1</a:t>
            </a:r>
            <a:endParaRPr lang="en-US" dirty="0"/>
          </a:p>
          <a:p>
            <a:pPr lvl="1"/>
            <a:r>
              <a:rPr lang="en-US" dirty="0"/>
              <a:t>Arial 16pt bullet level 2</a:t>
            </a:r>
            <a:endParaRPr lang="en-US" dirty="0"/>
          </a:p>
          <a:p>
            <a:pPr lvl="2"/>
            <a:r>
              <a:rPr lang="en-US" dirty="0"/>
              <a:t>Arial 16pt bullet level 3</a:t>
            </a:r>
            <a:endParaRPr lang="en-US" dirty="0"/>
          </a:p>
          <a:p>
            <a:pPr lvl="3"/>
            <a:r>
              <a:rPr lang="en-US" dirty="0"/>
              <a:t>Arial 16pt bullet level 4</a:t>
            </a:r>
            <a:endParaRPr lang="en-US" dirty="0"/>
          </a:p>
          <a:p>
            <a:pPr lvl="4"/>
            <a:r>
              <a:rPr lang="en-US" dirty="0"/>
              <a:t>Arial 16pt bullet level 5</a:t>
            </a:r>
            <a:endParaRPr lang="en-US" dirty="0"/>
          </a:p>
        </p:txBody>
      </p:sp>
      <p:sp>
        <p:nvSpPr>
          <p:cNvPr id="8" name="Text Placeholder 11"/>
          <p:cNvSpPr>
            <a:spLocks noGrp="1"/>
          </p:cNvSpPr>
          <p:nvPr>
            <p:ph type="body" sz="quarter" idx="15" hasCustomPrompt="1"/>
          </p:nvPr>
        </p:nvSpPr>
        <p:spPr bwMode="gray">
          <a:xfrm>
            <a:off x="8132063" y="1876358"/>
            <a:ext cx="3764662" cy="4404112"/>
          </a:xfrm>
          <a:prstGeom prst="rect">
            <a:avLst/>
          </a:prstGeom>
        </p:spPr>
        <p:txBody>
          <a:bodyPr wrap="square" anchor="t" anchorCtr="0">
            <a:noAutofit/>
          </a:bodyPr>
          <a:lstStyle>
            <a:lvl1pPr marL="0" marR="0" indent="0" algn="l" defTabSz="1219200" rtl="0" eaLnBrk="0" fontAlgn="base" latinLnBrk="0" hangingPunct="0">
              <a:lnSpc>
                <a:spcPct val="125000"/>
              </a:lnSpc>
              <a:spcBef>
                <a:spcPts val="0"/>
              </a:spcBef>
              <a:spcAft>
                <a:spcPct val="0"/>
              </a:spcAft>
              <a:buClrTx/>
              <a:buSzTx/>
              <a:buFontTx/>
              <a:buNone/>
              <a:defRPr sz="2000" b="1" i="0" baseline="0">
                <a:solidFill>
                  <a:schemeClr val="accent1"/>
                </a:solidFill>
                <a:latin typeface="+mj-lt"/>
              </a:defRPr>
            </a:lvl1pPr>
            <a:lvl2pPr marL="230505" indent="-119380">
              <a:lnSpc>
                <a:spcPct val="100000"/>
              </a:lnSpc>
              <a:buFont typeface="Arial" panose="020B0604020202020204"/>
              <a:buChar char="•"/>
              <a:defRPr sz="1200" b="0" i="0" baseline="0">
                <a:solidFill>
                  <a:schemeClr val="accent1"/>
                </a:solidFill>
                <a:latin typeface="+mj-lt"/>
                <a:cs typeface="Arial" panose="020B0604020202020204"/>
              </a:defRPr>
            </a:lvl2pPr>
            <a:lvl3pPr marL="609600" indent="-228600">
              <a:lnSpc>
                <a:spcPct val="100000"/>
              </a:lnSpc>
              <a:buFont typeface="Arial" panose="020B0604020202020204" pitchFamily="34" charset="0"/>
              <a:buChar char="•"/>
              <a:defRPr sz="1200" b="0" i="0">
                <a:solidFill>
                  <a:schemeClr val="bg1"/>
                </a:solidFill>
                <a:latin typeface="+mj-lt"/>
                <a:cs typeface="Arial" panose="020B0604020202020204"/>
              </a:defRPr>
            </a:lvl3pPr>
            <a:lvl4pPr>
              <a:defRPr sz="2135" b="0" i="0">
                <a:latin typeface="Georgia" panose="02040502050405020303" pitchFamily="18" charset="0"/>
              </a:defRPr>
            </a:lvl4pPr>
          </a:lstStyle>
          <a:p>
            <a:pPr lvl="0"/>
            <a:r>
              <a:rPr lang="en-US" noProof="0" dirty="0"/>
              <a:t>Callouts are 20pt Arial Bold sentence case lorem ipsum dolor sit </a:t>
            </a:r>
            <a:r>
              <a:rPr lang="en-US" noProof="0" dirty="0" err="1"/>
              <a:t>amet</a:t>
            </a:r>
            <a:r>
              <a:rPr lang="en-US" noProof="0" dirty="0"/>
              <a:t>, </a:t>
            </a:r>
            <a:r>
              <a:rPr lang="en-US" noProof="0" dirty="0" err="1"/>
              <a:t>consec</a:t>
            </a:r>
            <a:r>
              <a:rPr lang="en-US" noProof="0" dirty="0"/>
              <a:t> </a:t>
            </a:r>
            <a:r>
              <a:rPr lang="en-US" noProof="0" dirty="0" err="1"/>
              <a:t>tetuer</a:t>
            </a:r>
            <a:r>
              <a:rPr lang="en-US" noProof="0" dirty="0"/>
              <a:t> </a:t>
            </a:r>
            <a:r>
              <a:rPr lang="en-US" noProof="0" dirty="0" err="1"/>
              <a:t>adipiscing</a:t>
            </a:r>
            <a:r>
              <a:rPr lang="en-US" noProof="0" dirty="0"/>
              <a:t> </a:t>
            </a:r>
            <a:r>
              <a:rPr lang="en-US" noProof="0" dirty="0" err="1"/>
              <a:t>elit</a:t>
            </a:r>
            <a:r>
              <a:rPr lang="en-US" noProof="0" dirty="0"/>
              <a:t>, </a:t>
            </a:r>
            <a:r>
              <a:rPr lang="en-US" noProof="0" dirty="0" err="1"/>
              <a:t>sed</a:t>
            </a:r>
            <a:r>
              <a:rPr lang="en-US" noProof="0" dirty="0"/>
              <a:t> </a:t>
            </a:r>
            <a:r>
              <a:rPr lang="en-US" noProof="0" dirty="0" err="1"/>
              <a:t>diam</a:t>
            </a:r>
            <a:r>
              <a:rPr lang="en-US" noProof="0" dirty="0"/>
              <a:t> </a:t>
            </a:r>
            <a:r>
              <a:rPr lang="en-US" noProof="0" dirty="0" err="1"/>
              <a:t>nonummy</a:t>
            </a:r>
            <a:r>
              <a:rPr lang="en-US" noProof="0" dirty="0"/>
              <a:t> </a:t>
            </a:r>
            <a:r>
              <a:rPr lang="en-US" noProof="0" dirty="0" err="1"/>
              <a:t>nibh</a:t>
            </a:r>
            <a:r>
              <a:rPr lang="en-US" noProof="0" dirty="0"/>
              <a:t> </a:t>
            </a:r>
            <a:r>
              <a:rPr lang="en-US" noProof="0" dirty="0" err="1"/>
              <a:t>euismod</a:t>
            </a:r>
            <a:r>
              <a:rPr lang="en-US" noProof="0" dirty="0"/>
              <a:t> </a:t>
            </a:r>
            <a:r>
              <a:rPr lang="en-US" noProof="0" dirty="0" err="1"/>
              <a:t>tincidunt</a:t>
            </a:r>
            <a:r>
              <a:rPr lang="en-US" noProof="0" dirty="0"/>
              <a:t> </a:t>
            </a:r>
            <a:r>
              <a:rPr lang="en-US" noProof="0" dirty="0" err="1"/>
              <a:t>ut</a:t>
            </a:r>
            <a:r>
              <a:rPr lang="en-US" noProof="0" dirty="0"/>
              <a:t> </a:t>
            </a:r>
            <a:r>
              <a:rPr lang="en-US" noProof="0" dirty="0" err="1"/>
              <a:t>laoreet</a:t>
            </a:r>
            <a:r>
              <a:rPr lang="en-US" noProof="0" dirty="0"/>
              <a:t> dolore magna </a:t>
            </a:r>
            <a:r>
              <a:rPr lang="en-US" noProof="0" dirty="0" err="1"/>
              <a:t>aliquam</a:t>
            </a:r>
            <a:r>
              <a:rPr lang="en-US" noProof="0" dirty="0"/>
              <a:t> </a:t>
            </a:r>
            <a:r>
              <a:rPr lang="en-US" noProof="0" dirty="0" err="1"/>
              <a:t>erat</a:t>
            </a:r>
            <a:r>
              <a:rPr lang="en-US" noProof="0" dirty="0"/>
              <a:t> </a:t>
            </a:r>
            <a:r>
              <a:rPr lang="en-US" noProof="0" dirty="0" err="1"/>
              <a:t>volutpat</a:t>
            </a:r>
            <a:r>
              <a:rPr lang="en-US" noProof="0" dirty="0"/>
              <a:t>. </a:t>
            </a:r>
            <a:endParaRPr lang="en-US" noProof="0" dirty="0"/>
          </a:p>
        </p:txBody>
      </p:sp>
      <p:sp>
        <p:nvSpPr>
          <p:cNvPr id="14" name="Text Placeholder 8"/>
          <p:cNvSpPr>
            <a:spLocks noGrp="1"/>
          </p:cNvSpPr>
          <p:nvPr>
            <p:ph type="body" sz="quarter" idx="16" hasCustomPrompt="1"/>
          </p:nvPr>
        </p:nvSpPr>
        <p:spPr>
          <a:xfrm>
            <a:off x="384694" y="1081826"/>
            <a:ext cx="11338560" cy="402336"/>
          </a:xfrm>
          <a:prstGeom prst="rect">
            <a:avLst/>
          </a:prstGeom>
        </p:spPr>
        <p:txBody>
          <a:bodyPr wrap="square">
            <a:noAutofit/>
          </a:bodyPr>
          <a:lstStyle>
            <a:lvl1pPr marL="0" indent="0">
              <a:spcBef>
                <a:spcPts val="0"/>
              </a:spcBef>
              <a:buNone/>
              <a:defRPr sz="2000" i="1" baseline="0">
                <a:solidFill>
                  <a:schemeClr val="accent1"/>
                </a:solidFill>
              </a:defRPr>
            </a:lvl1pPr>
          </a:lstStyle>
          <a:p>
            <a:pPr lvl="0"/>
            <a:r>
              <a:rPr lang="en-US" dirty="0"/>
              <a:t>Subheads are 20pt Arial Italic sentence case</a:t>
            </a:r>
            <a:endParaRPr lang="en-US" dirty="0"/>
          </a:p>
        </p:txBody>
      </p:sp>
      <p:sp>
        <p:nvSpPr>
          <p:cNvPr id="15" name="Title 1"/>
          <p:cNvSpPr>
            <a:spLocks noGrp="1"/>
          </p:cNvSpPr>
          <p:nvPr>
            <p:ph type="title" hasCustomPrompt="1"/>
          </p:nvPr>
        </p:nvSpPr>
        <p:spPr>
          <a:xfrm>
            <a:off x="384694" y="294468"/>
            <a:ext cx="11338560" cy="768263"/>
          </a:xfrm>
          <a:prstGeom prst="rect">
            <a:avLst/>
          </a:prstGeom>
        </p:spPr>
        <p:txBody>
          <a:bodyPr wrap="square" anchor="b" anchorCtr="0">
            <a:noAutofit/>
          </a:bodyPr>
          <a:lstStyle>
            <a:lvl1pPr>
              <a:defRPr sz="2800" b="1">
                <a:solidFill>
                  <a:schemeClr val="tx1"/>
                </a:solidFill>
              </a:defRPr>
            </a:lvl1pPr>
          </a:lstStyle>
          <a:p>
            <a:r>
              <a:rPr lang="en-US" dirty="0"/>
              <a:t>Headlines are 28pt Arial Bold sentence case</a:t>
            </a:r>
            <a:endParaRPr lang="en-US" dirty="0"/>
          </a:p>
        </p:txBody>
      </p:sp>
      <p:sp>
        <p:nvSpPr>
          <p:cNvPr id="60" name="Footer Placeholder 4"/>
          <p:cNvSpPr>
            <a:spLocks noGrp="1"/>
          </p:cNvSpPr>
          <p:nvPr>
            <p:ph type="ftr" sz="quarter" idx="3"/>
          </p:nvPr>
        </p:nvSpPr>
        <p:spPr bwMode="gray">
          <a:xfrm>
            <a:off x="384694" y="6387858"/>
            <a:ext cx="928548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cxnSp>
        <p:nvCxnSpPr>
          <p:cNvPr id="11" name="Straight Connector 10"/>
          <p:cNvCxnSpPr/>
          <p:nvPr/>
        </p:nvCxnSpPr>
        <p:spPr>
          <a:xfrm>
            <a:off x="8132063" y="1784927"/>
            <a:ext cx="41483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33" name="Slide Number Placeholder 5"/>
          <p:cNvSpPr txBox="1"/>
          <p:nvPr/>
        </p:nvSpPr>
        <p:spPr bwMode="white">
          <a:xfrm>
            <a:off x="11723254" y="6544746"/>
            <a:ext cx="353088" cy="177800"/>
          </a:xfrm>
          <a:prstGeom prst="rect">
            <a:avLst/>
          </a:prstGeom>
        </p:spPr>
        <p:txBody>
          <a:bodyPr vert="horz" lIns="0" tIns="0" rIns="0" bIns="0" rtlCol="0" anchor="ctr"/>
          <a:lstStyle>
            <a:defPPr>
              <a:defRPr lang="en-US"/>
            </a:defPPr>
            <a:lvl1pPr marL="0" algn="r" defTabSz="914400" rtl="0" eaLnBrk="1" latinLnBrk="0" hangingPunct="1">
              <a:defRPr sz="11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C7A9E-C6A9-4A9D-A8BC-E29E91AD59EE}" type="slidenum">
              <a:rPr lang="en-US" sz="800" b="0" smtClean="0">
                <a:solidFill>
                  <a:srgbClr val="959CA0"/>
                </a:solidFill>
              </a:rPr>
            </a:fld>
            <a:endParaRPr lang="en-US" sz="800" b="0" dirty="0">
              <a:solidFill>
                <a:srgbClr val="959CA0"/>
              </a:solidFill>
            </a:endParaRPr>
          </a:p>
        </p:txBody>
      </p:sp>
      <p:pic>
        <p:nvPicPr>
          <p:cNvPr id="12" name="Graphic 11"/>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76299" y="6535995"/>
            <a:ext cx="1143000" cy="2159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0" Type="http://schemas.openxmlformats.org/officeDocument/2006/relationships/theme" Target="../theme/theme1.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5" Type="http://schemas.openxmlformats.org/officeDocument/2006/relationships/theme" Target="../theme/theme2.xml"/><Relationship Id="rId44" Type="http://schemas.openxmlformats.org/officeDocument/2006/relationships/slideLayout" Target="../slideLayouts/slideLayout73.xml"/><Relationship Id="rId43" Type="http://schemas.openxmlformats.org/officeDocument/2006/relationships/slideLayout" Target="../slideLayouts/slideLayout72.xml"/><Relationship Id="rId42" Type="http://schemas.openxmlformats.org/officeDocument/2006/relationships/slideLayout" Target="../slideLayouts/slideLayout71.xml"/><Relationship Id="rId41" Type="http://schemas.openxmlformats.org/officeDocument/2006/relationships/slideLayout" Target="../slideLayouts/slideLayout70.xml"/><Relationship Id="rId40" Type="http://schemas.openxmlformats.org/officeDocument/2006/relationships/slideLayout" Target="../slideLayouts/slideLayout69.xml"/><Relationship Id="rId4" Type="http://schemas.openxmlformats.org/officeDocument/2006/relationships/slideLayout" Target="../slideLayouts/slideLayout33.xml"/><Relationship Id="rId39" Type="http://schemas.openxmlformats.org/officeDocument/2006/relationships/slideLayout" Target="../slideLayouts/slideLayout68.xml"/><Relationship Id="rId38" Type="http://schemas.openxmlformats.org/officeDocument/2006/relationships/slideLayout" Target="../slideLayouts/slideLayout67.xml"/><Relationship Id="rId37" Type="http://schemas.openxmlformats.org/officeDocument/2006/relationships/slideLayout" Target="../slideLayouts/slideLayout66.xml"/><Relationship Id="rId36" Type="http://schemas.openxmlformats.org/officeDocument/2006/relationships/slideLayout" Target="../slideLayouts/slideLayout65.xml"/><Relationship Id="rId35" Type="http://schemas.openxmlformats.org/officeDocument/2006/relationships/slideLayout" Target="../slideLayouts/slideLayout64.xml"/><Relationship Id="rId34" Type="http://schemas.openxmlformats.org/officeDocument/2006/relationships/slideLayout" Target="../slideLayouts/slideLayout63.xml"/><Relationship Id="rId33" Type="http://schemas.openxmlformats.org/officeDocument/2006/relationships/slideLayout" Target="../slideLayouts/slideLayout62.xml"/><Relationship Id="rId32" Type="http://schemas.openxmlformats.org/officeDocument/2006/relationships/slideLayout" Target="../slideLayouts/slideLayout61.xml"/><Relationship Id="rId31" Type="http://schemas.openxmlformats.org/officeDocument/2006/relationships/slideLayout" Target="../slideLayouts/slideLayout60.xml"/><Relationship Id="rId30" Type="http://schemas.openxmlformats.org/officeDocument/2006/relationships/slideLayout" Target="../slideLayouts/slideLayout59.xml"/><Relationship Id="rId3" Type="http://schemas.openxmlformats.org/officeDocument/2006/relationships/slideLayout" Target="../slideLayouts/slideLayout32.xml"/><Relationship Id="rId29" Type="http://schemas.openxmlformats.org/officeDocument/2006/relationships/slideLayout" Target="../slideLayouts/slideLayout58.xml"/><Relationship Id="rId28" Type="http://schemas.openxmlformats.org/officeDocument/2006/relationships/slideLayout" Target="../slideLayouts/slideLayout57.xml"/><Relationship Id="rId27" Type="http://schemas.openxmlformats.org/officeDocument/2006/relationships/slideLayout" Target="../slideLayouts/slideLayout56.xml"/><Relationship Id="rId26" Type="http://schemas.openxmlformats.org/officeDocument/2006/relationships/slideLayout" Target="../slideLayouts/slideLayout55.xml"/><Relationship Id="rId25" Type="http://schemas.openxmlformats.org/officeDocument/2006/relationships/slideLayout" Target="../slideLayouts/slideLayout54.xml"/><Relationship Id="rId24" Type="http://schemas.openxmlformats.org/officeDocument/2006/relationships/slideLayout" Target="../slideLayouts/slideLayout53.xml"/><Relationship Id="rId23" Type="http://schemas.openxmlformats.org/officeDocument/2006/relationships/slideLayout" Target="../slideLayouts/slideLayout52.xml"/><Relationship Id="rId22" Type="http://schemas.openxmlformats.org/officeDocument/2006/relationships/slideLayout" Target="../slideLayouts/slideLayout51.xml"/><Relationship Id="rId21" Type="http://schemas.openxmlformats.org/officeDocument/2006/relationships/slideLayout" Target="../slideLayouts/slideLayout50.xml"/><Relationship Id="rId20" Type="http://schemas.openxmlformats.org/officeDocument/2006/relationships/slideLayout" Target="../slideLayouts/slideLayout49.xml"/><Relationship Id="rId2" Type="http://schemas.openxmlformats.org/officeDocument/2006/relationships/slideLayout" Target="../slideLayouts/slideLayout31.xml"/><Relationship Id="rId19" Type="http://schemas.openxmlformats.org/officeDocument/2006/relationships/slideLayout" Target="../slideLayouts/slideLayout48.xml"/><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dirty="0"/>
          </a:p>
        </p:txBody>
      </p:sp>
      <p:sp>
        <p:nvSpPr>
          <p:cNvPr id="44" name="TextBox 43"/>
          <p:cNvSpPr txBox="1"/>
          <p:nvPr/>
        </p:nvSpPr>
        <p:spPr bwMode="black">
          <a:xfrm>
            <a:off x="6096000" y="6858000"/>
            <a:ext cx="6096001" cy="276999"/>
          </a:xfrm>
          <a:prstGeom prst="rect">
            <a:avLst/>
          </a:prstGeom>
          <a:ln>
            <a:noFill/>
          </a:ln>
        </p:spPr>
        <p:txBody>
          <a:bodyPr vert="horz" wrap="square" lIns="91440" tIns="45720" rIns="91440" bIns="45720" numCol="1" rtlCol="0" anchor="ctr" anchorCtr="0" compatLnSpc="1">
            <a:spAutoFit/>
          </a:bodyPr>
          <a:lstStyle/>
          <a:p>
            <a:pPr marL="0" marR="0" indent="0" algn="r" defTabSz="914400" rtl="0" eaLnBrk="1" fontAlgn="auto" latinLnBrk="0" hangingPunct="1">
              <a:lnSpc>
                <a:spcPct val="100000"/>
              </a:lnSpc>
              <a:spcBef>
                <a:spcPts val="0"/>
              </a:spcBef>
              <a:spcAft>
                <a:spcPts val="0"/>
              </a:spcAft>
              <a:buClrTx/>
              <a:buSzTx/>
              <a:buFontTx/>
              <a:buNone/>
              <a:defRPr/>
            </a:pPr>
            <a:r>
              <a:rPr lang="en-US" sz="1200" b="1" i="0" u="none" strike="noStrike" kern="1200" dirty="0">
                <a:solidFill>
                  <a:schemeClr val="bg1">
                    <a:lumMod val="50000"/>
                  </a:schemeClr>
                </a:solidFill>
                <a:effectLst/>
                <a:latin typeface="+mn-lt"/>
                <a:ea typeface="+mn-ea"/>
                <a:cs typeface="+mn-cs"/>
              </a:rPr>
              <a:t>IQVIA Template (V2.1.0)</a:t>
            </a:r>
            <a:endParaRPr lang="en-US" sz="1000" kern="1200" dirty="0">
              <a:solidFill>
                <a:schemeClr val="bg1">
                  <a:lumMod val="50000"/>
                </a:schemeClr>
              </a:solidFill>
              <a:latin typeface="+mn-lt"/>
              <a:ea typeface="Arial" panose="020B0604020202020204" pitchFamily="34" charset="0"/>
              <a:cs typeface="Arial" panose="020B0604020202020204" pitchFamily="34" charset="0"/>
            </a:endParaRPr>
          </a:p>
        </p:txBody>
      </p:sp>
      <p:grpSp>
        <p:nvGrpSpPr>
          <p:cNvPr id="4" name="Group 3"/>
          <p:cNvGrpSpPr/>
          <p:nvPr userDrawn="1"/>
        </p:nvGrpSpPr>
        <p:grpSpPr>
          <a:xfrm>
            <a:off x="12308084" y="0"/>
            <a:ext cx="851744" cy="3047787"/>
            <a:chOff x="12233656" y="25480"/>
            <a:chExt cx="851744" cy="3047787"/>
          </a:xfrm>
        </p:grpSpPr>
        <p:sp>
          <p:nvSpPr>
            <p:cNvPr id="46" name="Rectangle 45"/>
            <p:cNvSpPr/>
            <p:nvPr/>
          </p:nvSpPr>
          <p:spPr bwMode="gray">
            <a:xfrm>
              <a:off x="12233656" y="2584077"/>
              <a:ext cx="187184" cy="187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47" name="Rectangle 46"/>
            <p:cNvSpPr/>
            <p:nvPr/>
          </p:nvSpPr>
          <p:spPr bwMode="gray">
            <a:xfrm>
              <a:off x="12676696" y="2584077"/>
              <a:ext cx="187184" cy="187184"/>
            </a:xfrm>
            <a:prstGeom prst="rect">
              <a:avLst/>
            </a:prstGeom>
            <a:solidFill>
              <a:srgbClr val="60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48" name="Rectangle 47"/>
            <p:cNvSpPr/>
            <p:nvPr/>
          </p:nvSpPr>
          <p:spPr bwMode="gray">
            <a:xfrm>
              <a:off x="12898215" y="2584077"/>
              <a:ext cx="187184" cy="187184"/>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49" name="Rectangle 48"/>
            <p:cNvSpPr/>
            <p:nvPr/>
          </p:nvSpPr>
          <p:spPr bwMode="gray">
            <a:xfrm>
              <a:off x="12455176" y="2584077"/>
              <a:ext cx="187184" cy="187184"/>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0" name="Rectangle 49"/>
            <p:cNvSpPr/>
            <p:nvPr/>
          </p:nvSpPr>
          <p:spPr bwMode="gray">
            <a:xfrm>
              <a:off x="12233656" y="1976453"/>
              <a:ext cx="187184" cy="187184"/>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1" name="Rectangle 50"/>
            <p:cNvSpPr/>
            <p:nvPr/>
          </p:nvSpPr>
          <p:spPr bwMode="gray">
            <a:xfrm>
              <a:off x="12233656" y="2282071"/>
              <a:ext cx="187184" cy="187184"/>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2" name="Rectangle 51"/>
            <p:cNvSpPr/>
            <p:nvPr/>
          </p:nvSpPr>
          <p:spPr bwMode="gray">
            <a:xfrm>
              <a:off x="12455176" y="1976453"/>
              <a:ext cx="187184" cy="187184"/>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3" name="Rectangle 52"/>
            <p:cNvSpPr/>
            <p:nvPr/>
          </p:nvSpPr>
          <p:spPr bwMode="gray">
            <a:xfrm>
              <a:off x="12676696" y="1976453"/>
              <a:ext cx="187184" cy="187184"/>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4" name="Rectangle 53"/>
            <p:cNvSpPr/>
            <p:nvPr/>
          </p:nvSpPr>
          <p:spPr bwMode="gray">
            <a:xfrm>
              <a:off x="12898216" y="1976453"/>
              <a:ext cx="187184" cy="187184"/>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5" name="TextBox 54"/>
            <p:cNvSpPr txBox="1"/>
            <p:nvPr/>
          </p:nvSpPr>
          <p:spPr>
            <a:xfrm>
              <a:off x="12233656" y="25480"/>
              <a:ext cx="851744" cy="184666"/>
            </a:xfrm>
            <a:prstGeom prst="rect">
              <a:avLst/>
            </a:prstGeom>
            <a:noFill/>
          </p:spPr>
          <p:txBody>
            <a:bodyPr wrap="square" lIns="0" rIns="0" rtlCol="0">
              <a:spAutoFit/>
            </a:bodyPr>
            <a:lstStyle/>
            <a:p>
              <a:pPr algn="ctr"/>
              <a:r>
                <a:rPr lang="en-US" sz="600" dirty="0">
                  <a:solidFill>
                    <a:schemeClr val="tx1"/>
                  </a:solidFill>
                </a:rPr>
                <a:t>100%  50%   75%   25%</a:t>
              </a:r>
              <a:endParaRPr lang="en-US" sz="600" dirty="0">
                <a:solidFill>
                  <a:schemeClr val="tx1"/>
                </a:solidFill>
              </a:endParaRPr>
            </a:p>
          </p:txBody>
        </p:sp>
        <p:sp>
          <p:nvSpPr>
            <p:cNvPr id="56" name="Rectangle 55"/>
            <p:cNvSpPr/>
            <p:nvPr/>
          </p:nvSpPr>
          <p:spPr bwMode="gray">
            <a:xfrm>
              <a:off x="12233656" y="2886083"/>
              <a:ext cx="187184" cy="187184"/>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8" name="Rectangle 57"/>
            <p:cNvSpPr/>
            <p:nvPr userDrawn="1"/>
          </p:nvSpPr>
          <p:spPr bwMode="gray">
            <a:xfrm>
              <a:off x="12233656" y="1765158"/>
              <a:ext cx="187184" cy="187184"/>
            </a:xfrm>
            <a:prstGeom prst="rect">
              <a:avLst/>
            </a:prstGeom>
            <a:solidFill>
              <a:srgbClr val="C627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59" name="Rectangle 58"/>
            <p:cNvSpPr/>
            <p:nvPr userDrawn="1"/>
          </p:nvSpPr>
          <p:spPr bwMode="gray">
            <a:xfrm>
              <a:off x="12455176" y="1765158"/>
              <a:ext cx="187184" cy="187184"/>
            </a:xfrm>
            <a:prstGeom prst="rect">
              <a:avLst/>
            </a:prstGeom>
            <a:solidFill>
              <a:srgbClr val="E99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60" name="Rectangle 59"/>
            <p:cNvSpPr/>
            <p:nvPr userDrawn="1"/>
          </p:nvSpPr>
          <p:spPr bwMode="gray">
            <a:xfrm>
              <a:off x="12676696" y="1765158"/>
              <a:ext cx="187184" cy="187184"/>
            </a:xfrm>
            <a:prstGeom prst="rect">
              <a:avLst/>
            </a:prstGeom>
            <a:solidFill>
              <a:srgbClr val="DB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61" name="Rectangle 60"/>
            <p:cNvSpPr/>
            <p:nvPr userDrawn="1"/>
          </p:nvSpPr>
          <p:spPr bwMode="gray">
            <a:xfrm>
              <a:off x="12898216" y="1765158"/>
              <a:ext cx="187184" cy="187184"/>
            </a:xfrm>
            <a:prstGeom prst="rect">
              <a:avLst/>
            </a:prstGeom>
            <a:solidFill>
              <a:srgbClr val="F5CE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74" name="Rectangle 73"/>
            <p:cNvSpPr/>
            <p:nvPr/>
          </p:nvSpPr>
          <p:spPr bwMode="gray">
            <a:xfrm>
              <a:off x="12455176" y="222423"/>
              <a:ext cx="187184" cy="187184"/>
            </a:xfrm>
            <a:prstGeom prst="rect">
              <a:avLst/>
            </a:prstGeom>
            <a:solidFill>
              <a:srgbClr val="7FD1E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5" name="Rectangle 74"/>
            <p:cNvSpPr/>
            <p:nvPr/>
          </p:nvSpPr>
          <p:spPr bwMode="gray">
            <a:xfrm>
              <a:off x="12455176" y="443728"/>
              <a:ext cx="187184" cy="187184"/>
            </a:xfrm>
            <a:prstGeom prst="rect">
              <a:avLst/>
            </a:prstGeom>
            <a:solidFill>
              <a:srgbClr val="7FAAC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6" name="Rectangle 75"/>
            <p:cNvSpPr/>
            <p:nvPr/>
          </p:nvSpPr>
          <p:spPr bwMode="gray">
            <a:xfrm>
              <a:off x="12676695" y="222423"/>
              <a:ext cx="187184" cy="187184"/>
            </a:xfrm>
            <a:prstGeom prst="rect">
              <a:avLst/>
            </a:prstGeom>
            <a:solidFill>
              <a:srgbClr val="40BAE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7" name="Rectangle 76"/>
            <p:cNvSpPr/>
            <p:nvPr/>
          </p:nvSpPr>
          <p:spPr bwMode="gray">
            <a:xfrm>
              <a:off x="12676695" y="443728"/>
              <a:ext cx="187184" cy="187184"/>
            </a:xfrm>
            <a:prstGeom prst="rect">
              <a:avLst/>
            </a:prstGeom>
            <a:solidFill>
              <a:srgbClr val="4080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8" name="Rectangle 77"/>
            <p:cNvSpPr/>
            <p:nvPr/>
          </p:nvSpPr>
          <p:spPr bwMode="gray">
            <a:xfrm>
              <a:off x="12898215" y="222423"/>
              <a:ext cx="187184" cy="187184"/>
            </a:xfrm>
            <a:prstGeom prst="rect">
              <a:avLst/>
            </a:prstGeom>
            <a:solidFill>
              <a:srgbClr val="BFE8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9" name="Rectangle 78"/>
            <p:cNvSpPr/>
            <p:nvPr/>
          </p:nvSpPr>
          <p:spPr bwMode="gray">
            <a:xfrm>
              <a:off x="12898215" y="443728"/>
              <a:ext cx="187184" cy="187184"/>
            </a:xfrm>
            <a:prstGeom prst="rect">
              <a:avLst/>
            </a:prstGeom>
            <a:solidFill>
              <a:srgbClr val="BFD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0" name="Rectangle 79"/>
            <p:cNvSpPr/>
            <p:nvPr/>
          </p:nvSpPr>
          <p:spPr bwMode="gray">
            <a:xfrm>
              <a:off x="12233656" y="666550"/>
              <a:ext cx="187184" cy="187184"/>
            </a:xfrm>
            <a:prstGeom prst="rect">
              <a:avLst/>
            </a:prstGeom>
            <a:solidFill>
              <a:srgbClr val="43B0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1" name="Rectangle 80"/>
            <p:cNvSpPr/>
            <p:nvPr/>
          </p:nvSpPr>
          <p:spPr bwMode="gray">
            <a:xfrm>
              <a:off x="12455176" y="1329200"/>
              <a:ext cx="187184" cy="187184"/>
            </a:xfrm>
            <a:prstGeom prst="rect">
              <a:avLst/>
            </a:prstGeom>
            <a:solidFill>
              <a:srgbClr val="F7D9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2" name="Rectangle 81"/>
            <p:cNvSpPr/>
            <p:nvPr/>
          </p:nvSpPr>
          <p:spPr bwMode="gray">
            <a:xfrm>
              <a:off x="12676695" y="1329200"/>
              <a:ext cx="187184" cy="187184"/>
            </a:xfrm>
            <a:prstGeom prst="rect">
              <a:avLst/>
            </a:prstGeom>
            <a:solidFill>
              <a:srgbClr val="F4C6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3" name="Rectangle 82"/>
            <p:cNvSpPr/>
            <p:nvPr/>
          </p:nvSpPr>
          <p:spPr bwMode="gray">
            <a:xfrm>
              <a:off x="12898215" y="1329200"/>
              <a:ext cx="187184" cy="187184"/>
            </a:xfrm>
            <a:prstGeom prst="rect">
              <a:avLst/>
            </a:prstGeom>
            <a:solidFill>
              <a:srgbClr val="FBE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4" name="Rectangle 83"/>
            <p:cNvSpPr/>
            <p:nvPr/>
          </p:nvSpPr>
          <p:spPr bwMode="gray">
            <a:xfrm>
              <a:off x="12233656" y="445182"/>
              <a:ext cx="187184" cy="187184"/>
            </a:xfrm>
            <a:prstGeom prst="rect">
              <a:avLst/>
            </a:prstGeom>
            <a:solidFill>
              <a:srgbClr val="00558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5" name="Rectangle 84"/>
            <p:cNvSpPr/>
            <p:nvPr/>
          </p:nvSpPr>
          <p:spPr bwMode="gray">
            <a:xfrm>
              <a:off x="12455176" y="1550568"/>
              <a:ext cx="187184" cy="187184"/>
            </a:xfrm>
            <a:prstGeom prst="rect">
              <a:avLst/>
            </a:prstGeom>
            <a:solidFill>
              <a:srgbClr val="FEC48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6" name="Rectangle 85"/>
            <p:cNvSpPr/>
            <p:nvPr/>
          </p:nvSpPr>
          <p:spPr bwMode="gray">
            <a:xfrm>
              <a:off x="12676695" y="1550568"/>
              <a:ext cx="187184" cy="187184"/>
            </a:xfrm>
            <a:prstGeom prst="rect">
              <a:avLst/>
            </a:prstGeom>
            <a:solidFill>
              <a:srgbClr val="FEA7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7" name="Rectangle 86"/>
            <p:cNvSpPr/>
            <p:nvPr/>
          </p:nvSpPr>
          <p:spPr bwMode="gray">
            <a:xfrm>
              <a:off x="12898215" y="1550568"/>
              <a:ext cx="187184" cy="187184"/>
            </a:xfrm>
            <a:prstGeom prst="rect">
              <a:avLst/>
            </a:prstGeom>
            <a:solidFill>
              <a:srgbClr val="FFE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8" name="Rectangle 87"/>
            <p:cNvSpPr/>
            <p:nvPr/>
          </p:nvSpPr>
          <p:spPr bwMode="gray">
            <a:xfrm>
              <a:off x="12233656" y="222423"/>
              <a:ext cx="187184" cy="187184"/>
            </a:xfrm>
            <a:prstGeom prst="rect">
              <a:avLst/>
            </a:prstGeom>
            <a:solidFill>
              <a:srgbClr val="00A3E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9" name="Rectangle 88"/>
            <p:cNvSpPr/>
            <p:nvPr/>
          </p:nvSpPr>
          <p:spPr bwMode="gray">
            <a:xfrm>
              <a:off x="12455176" y="1106378"/>
              <a:ext cx="187184" cy="187184"/>
            </a:xfrm>
            <a:prstGeom prst="rect">
              <a:avLst/>
            </a:prstGeom>
            <a:solidFill>
              <a:srgbClr val="7FDF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0" name="Rectangle 89"/>
            <p:cNvSpPr/>
            <p:nvPr/>
          </p:nvSpPr>
          <p:spPr bwMode="gray">
            <a:xfrm>
              <a:off x="12676695" y="1106378"/>
              <a:ext cx="187184" cy="187184"/>
            </a:xfrm>
            <a:prstGeom prst="rect">
              <a:avLst/>
            </a:prstGeom>
            <a:solidFill>
              <a:srgbClr val="40CF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1" name="Rectangle 90"/>
            <p:cNvSpPr/>
            <p:nvPr/>
          </p:nvSpPr>
          <p:spPr bwMode="gray">
            <a:xfrm>
              <a:off x="12898215" y="1106378"/>
              <a:ext cx="187184" cy="187184"/>
            </a:xfrm>
            <a:prstGeom prst="rect">
              <a:avLst/>
            </a:prstGeom>
            <a:solidFill>
              <a:srgbClr val="BFEF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2" name="Rectangle 91"/>
            <p:cNvSpPr/>
            <p:nvPr/>
          </p:nvSpPr>
          <p:spPr bwMode="gray">
            <a:xfrm>
              <a:off x="12233656" y="1330654"/>
              <a:ext cx="187184" cy="187184"/>
            </a:xfrm>
            <a:prstGeom prst="rect">
              <a:avLst/>
            </a:prstGeom>
            <a:solidFill>
              <a:srgbClr val="F0B3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3" name="Rectangle 92"/>
            <p:cNvSpPr/>
            <p:nvPr/>
          </p:nvSpPr>
          <p:spPr bwMode="gray">
            <a:xfrm>
              <a:off x="12233656" y="1550568"/>
              <a:ext cx="187184" cy="187184"/>
            </a:xfrm>
            <a:prstGeom prst="rect">
              <a:avLst/>
            </a:prstGeom>
            <a:solidFill>
              <a:srgbClr val="FE8A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4" name="Rectangle 93"/>
            <p:cNvSpPr/>
            <p:nvPr/>
          </p:nvSpPr>
          <p:spPr bwMode="gray">
            <a:xfrm>
              <a:off x="12233656" y="1109286"/>
              <a:ext cx="187184" cy="187184"/>
            </a:xfrm>
            <a:prstGeom prst="rect">
              <a:avLst/>
            </a:prstGeom>
            <a:solidFill>
              <a:srgbClr val="00BFB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5" name="Rectangle 94"/>
            <p:cNvSpPr/>
            <p:nvPr/>
          </p:nvSpPr>
          <p:spPr bwMode="gray">
            <a:xfrm>
              <a:off x="12233656" y="887918"/>
              <a:ext cx="187184" cy="187184"/>
            </a:xfrm>
            <a:prstGeom prst="rect">
              <a:avLst/>
            </a:prstGeom>
            <a:solidFill>
              <a:srgbClr val="0271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6" name="Rectangle 95"/>
            <p:cNvSpPr/>
            <p:nvPr/>
          </p:nvSpPr>
          <p:spPr bwMode="gray">
            <a:xfrm>
              <a:off x="12455176" y="887918"/>
              <a:ext cx="187184" cy="187184"/>
            </a:xfrm>
            <a:prstGeom prst="rect">
              <a:avLst/>
            </a:prstGeom>
            <a:solidFill>
              <a:srgbClr val="80B89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7" name="Rectangle 96"/>
            <p:cNvSpPr/>
            <p:nvPr/>
          </p:nvSpPr>
          <p:spPr bwMode="gray">
            <a:xfrm>
              <a:off x="12455176" y="666550"/>
              <a:ext cx="187184" cy="187184"/>
            </a:xfrm>
            <a:prstGeom prst="rect">
              <a:avLst/>
            </a:prstGeom>
            <a:solidFill>
              <a:srgbClr val="A1D79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8" name="Rectangle 97"/>
            <p:cNvSpPr/>
            <p:nvPr/>
          </p:nvSpPr>
          <p:spPr bwMode="gray">
            <a:xfrm>
              <a:off x="12676695" y="887918"/>
              <a:ext cx="187184" cy="187184"/>
            </a:xfrm>
            <a:prstGeom prst="rect">
              <a:avLst/>
            </a:prstGeom>
            <a:solidFill>
              <a:srgbClr val="41955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99" name="Rectangle 98"/>
            <p:cNvSpPr/>
            <p:nvPr/>
          </p:nvSpPr>
          <p:spPr bwMode="gray">
            <a:xfrm>
              <a:off x="12676695" y="666550"/>
              <a:ext cx="187184" cy="187184"/>
            </a:xfrm>
            <a:prstGeom prst="rect">
              <a:avLst/>
            </a:prstGeom>
            <a:solidFill>
              <a:srgbClr val="72C45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00" name="Rectangle 99"/>
            <p:cNvSpPr/>
            <p:nvPr/>
          </p:nvSpPr>
          <p:spPr bwMode="gray">
            <a:xfrm>
              <a:off x="12898215" y="887918"/>
              <a:ext cx="187184" cy="187184"/>
            </a:xfrm>
            <a:prstGeom prst="rect">
              <a:avLst/>
            </a:prstGeom>
            <a:solidFill>
              <a:srgbClr val="C0DCC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01" name="Rectangle 100"/>
            <p:cNvSpPr/>
            <p:nvPr/>
          </p:nvSpPr>
          <p:spPr bwMode="gray">
            <a:xfrm>
              <a:off x="12898215" y="666550"/>
              <a:ext cx="187184" cy="187184"/>
            </a:xfrm>
            <a:prstGeom prst="rect">
              <a:avLst/>
            </a:prstGeom>
            <a:solidFill>
              <a:srgbClr val="D0EB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bwMode="gray">
          <a:xfrm>
            <a:off x="384694" y="6387858"/>
            <a:ext cx="9290304" cy="338087"/>
          </a:xfrm>
          <a:prstGeom prst="rect">
            <a:avLst/>
          </a:prstGeom>
          <a:noFill/>
        </p:spPr>
        <p:txBody>
          <a:bodyPr vert="horz" lIns="91440" tIns="45720" rIns="91440" bIns="45720" rtlCol="0" anchor="b" anchorCtr="0"/>
          <a:lstStyle>
            <a:lvl1pPr algn="l">
              <a:defRPr sz="800">
                <a:solidFill>
                  <a:schemeClr val="tx1"/>
                </a:solidFill>
                <a:latin typeface="Arial Narrow" panose="020B0606020202030204" pitchFamily="34" charset="0"/>
              </a:defRPr>
            </a:lvl1pPr>
          </a:lstStyle>
          <a:p>
            <a:endParaRPr lang="en-US"/>
          </a:p>
        </p:txBody>
      </p:sp>
      <p:grpSp>
        <p:nvGrpSpPr>
          <p:cNvPr id="126" name="Group 125"/>
          <p:cNvGrpSpPr/>
          <p:nvPr/>
        </p:nvGrpSpPr>
        <p:grpSpPr>
          <a:xfrm>
            <a:off x="12325585" y="41736"/>
            <a:ext cx="1568505" cy="4234899"/>
            <a:chOff x="12325585" y="41736"/>
            <a:chExt cx="1568505" cy="4234899"/>
          </a:xfrm>
        </p:grpSpPr>
        <p:sp>
          <p:nvSpPr>
            <p:cNvPr id="127" name="Rectangle 126"/>
            <p:cNvSpPr/>
            <p:nvPr/>
          </p:nvSpPr>
          <p:spPr bwMode="gray">
            <a:xfrm>
              <a:off x="12798661" y="253916"/>
              <a:ext cx="284385" cy="284385"/>
            </a:xfrm>
            <a:prstGeom prst="rect">
              <a:avLst/>
            </a:prstGeom>
            <a:solidFill>
              <a:srgbClr val="7FD1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bwMode="gray">
            <a:xfrm>
              <a:off x="12798661" y="590140"/>
              <a:ext cx="284385" cy="284385"/>
            </a:xfrm>
            <a:prstGeom prst="rect">
              <a:avLst/>
            </a:prstGeom>
            <a:solidFill>
              <a:srgbClr val="7FA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bwMode="gray">
            <a:xfrm>
              <a:off x="13135211" y="253916"/>
              <a:ext cx="284385" cy="284385"/>
            </a:xfrm>
            <a:prstGeom prst="rect">
              <a:avLst/>
            </a:prstGeom>
            <a:solidFill>
              <a:srgbClr val="40BA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bwMode="gray">
            <a:xfrm>
              <a:off x="13135211" y="590140"/>
              <a:ext cx="284385" cy="284385"/>
            </a:xfrm>
            <a:prstGeom prst="rect">
              <a:avLst/>
            </a:prstGeom>
            <a:solidFill>
              <a:srgbClr val="40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bwMode="gray">
            <a:xfrm>
              <a:off x="13471761" y="253916"/>
              <a:ext cx="284385" cy="284385"/>
            </a:xfrm>
            <a:prstGeom prst="rect">
              <a:avLst/>
            </a:prstGeom>
            <a:solidFill>
              <a:srgbClr val="BF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bwMode="gray">
            <a:xfrm>
              <a:off x="13471761" y="590140"/>
              <a:ext cx="284385" cy="284385"/>
            </a:xfrm>
            <a:prstGeom prst="rect">
              <a:avLst/>
            </a:prstGeom>
            <a:solidFill>
              <a:srgbClr val="BFD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bwMode="gray">
            <a:xfrm>
              <a:off x="12462111" y="928669"/>
              <a:ext cx="284385" cy="284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bwMode="gray">
            <a:xfrm>
              <a:off x="12798661" y="1935420"/>
              <a:ext cx="284385" cy="284385"/>
            </a:xfrm>
            <a:prstGeom prst="rect">
              <a:avLst/>
            </a:prstGeom>
            <a:solidFill>
              <a:srgbClr val="F7D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bwMode="gray">
            <a:xfrm>
              <a:off x="13135211" y="1935420"/>
              <a:ext cx="284385" cy="284385"/>
            </a:xfrm>
            <a:prstGeom prst="rect">
              <a:avLst/>
            </a:prstGeom>
            <a:solidFill>
              <a:srgbClr val="F4C6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bwMode="gray">
            <a:xfrm>
              <a:off x="13471761" y="1935420"/>
              <a:ext cx="284385" cy="284385"/>
            </a:xfrm>
            <a:prstGeom prst="rect">
              <a:avLst/>
            </a:prstGeom>
            <a:solidFill>
              <a:srgbClr val="FBE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bwMode="gray">
            <a:xfrm>
              <a:off x="12462111" y="592349"/>
              <a:ext cx="284385" cy="284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bwMode="gray">
            <a:xfrm>
              <a:off x="12798661" y="2271740"/>
              <a:ext cx="284385" cy="284385"/>
            </a:xfrm>
            <a:prstGeom prst="rect">
              <a:avLst/>
            </a:prstGeom>
            <a:solidFill>
              <a:srgbClr val="FEC4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bwMode="gray">
            <a:xfrm>
              <a:off x="13135211" y="2271740"/>
              <a:ext cx="284385" cy="284385"/>
            </a:xfrm>
            <a:prstGeom prst="rect">
              <a:avLst/>
            </a:prstGeom>
            <a:solidFill>
              <a:srgbClr val="FEA7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bwMode="gray">
            <a:xfrm>
              <a:off x="13471761" y="2271740"/>
              <a:ext cx="284385" cy="284385"/>
            </a:xfrm>
            <a:prstGeom prst="rect">
              <a:avLst/>
            </a:prstGeom>
            <a:solidFill>
              <a:srgbClr val="FFE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bwMode="gray">
            <a:xfrm>
              <a:off x="12462111" y="253916"/>
              <a:ext cx="284385" cy="2843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bwMode="gray">
            <a:xfrm>
              <a:off x="12798661" y="1596891"/>
              <a:ext cx="284385" cy="284385"/>
            </a:xfrm>
            <a:prstGeom prst="rect">
              <a:avLst/>
            </a:prstGeom>
            <a:solidFill>
              <a:srgbClr val="7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bwMode="gray">
            <a:xfrm>
              <a:off x="13135211" y="1596891"/>
              <a:ext cx="284385" cy="284385"/>
            </a:xfrm>
            <a:prstGeom prst="rect">
              <a:avLst/>
            </a:prstGeom>
            <a:solidFill>
              <a:srgbClr val="40C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bwMode="gray">
            <a:xfrm>
              <a:off x="13471761" y="1596891"/>
              <a:ext cx="284385" cy="284385"/>
            </a:xfrm>
            <a:prstGeom prst="rect">
              <a:avLst/>
            </a:prstGeom>
            <a:solidFill>
              <a:srgbClr val="BFEF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bwMode="gray">
            <a:xfrm>
              <a:off x="12462111" y="3533419"/>
              <a:ext cx="284385" cy="284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bwMode="gray">
            <a:xfrm>
              <a:off x="13135211" y="3533419"/>
              <a:ext cx="284385" cy="2843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bwMode="gray">
            <a:xfrm>
              <a:off x="13471760" y="3533419"/>
              <a:ext cx="284385" cy="284385"/>
            </a:xfrm>
            <a:prstGeom prst="rect">
              <a:avLst/>
            </a:prstGeom>
            <a:solidFill>
              <a:srgbClr val="CAC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bwMode="gray">
            <a:xfrm>
              <a:off x="12798661" y="3533419"/>
              <a:ext cx="284385" cy="284385"/>
            </a:xfrm>
            <a:prstGeom prst="rect">
              <a:avLst/>
            </a:prstGeom>
            <a:solidFill>
              <a:srgbClr val="959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bwMode="gray">
            <a:xfrm>
              <a:off x="12462111" y="2610269"/>
              <a:ext cx="284385" cy="284385"/>
            </a:xfrm>
            <a:prstGeom prst="rect">
              <a:avLst/>
            </a:prstGeom>
            <a:solidFill>
              <a:srgbClr val="830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bwMode="gray">
            <a:xfrm>
              <a:off x="12462111" y="1937629"/>
              <a:ext cx="284385" cy="2843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bwMode="gray">
            <a:xfrm>
              <a:off x="12462111" y="2271740"/>
              <a:ext cx="284385" cy="284385"/>
            </a:xfrm>
            <a:prstGeom prst="rect">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bwMode="gray">
            <a:xfrm>
              <a:off x="12462111" y="1601309"/>
              <a:ext cx="284385" cy="28438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bwMode="gray">
            <a:xfrm>
              <a:off x="12462111" y="1264989"/>
              <a:ext cx="284385" cy="2843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bwMode="gray">
            <a:xfrm>
              <a:off x="12462111" y="3074588"/>
              <a:ext cx="284385" cy="284385"/>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bwMode="gray">
            <a:xfrm>
              <a:off x="12798661" y="2610269"/>
              <a:ext cx="284385" cy="284385"/>
            </a:xfrm>
            <a:prstGeom prst="rect">
              <a:avLst/>
            </a:prstGeom>
            <a:solidFill>
              <a:srgbClr val="C17F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bwMode="gray">
            <a:xfrm>
              <a:off x="12798661" y="1264989"/>
              <a:ext cx="284385" cy="284385"/>
            </a:xfrm>
            <a:prstGeom prst="rect">
              <a:avLst/>
            </a:prstGeom>
            <a:solidFill>
              <a:srgbClr val="80B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bwMode="gray">
            <a:xfrm>
              <a:off x="12798661" y="928669"/>
              <a:ext cx="284385" cy="284385"/>
            </a:xfrm>
            <a:prstGeom prst="rect">
              <a:avLst/>
            </a:prstGeom>
            <a:solidFill>
              <a:srgbClr val="A1D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bwMode="gray">
            <a:xfrm>
              <a:off x="13135211" y="2610269"/>
              <a:ext cx="284385" cy="284385"/>
            </a:xfrm>
            <a:prstGeom prst="rect">
              <a:avLst/>
            </a:prstGeom>
            <a:solidFill>
              <a:srgbClr val="A24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bwMode="gray">
            <a:xfrm>
              <a:off x="13135211" y="1264989"/>
              <a:ext cx="284385" cy="284385"/>
            </a:xfrm>
            <a:prstGeom prst="rect">
              <a:avLst/>
            </a:prstGeom>
            <a:solidFill>
              <a:srgbClr val="419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bwMode="gray">
            <a:xfrm>
              <a:off x="13135211" y="928669"/>
              <a:ext cx="284385" cy="284385"/>
            </a:xfrm>
            <a:prstGeom prst="rect">
              <a:avLst/>
            </a:prstGeom>
            <a:solidFill>
              <a:srgbClr val="72C4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bwMode="gray">
            <a:xfrm>
              <a:off x="13471761" y="2610269"/>
              <a:ext cx="284385" cy="284385"/>
            </a:xfrm>
            <a:prstGeom prst="rect">
              <a:avLst/>
            </a:prstGeom>
            <a:solidFill>
              <a:srgbClr val="E0B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bwMode="gray">
            <a:xfrm>
              <a:off x="13471761" y="1264989"/>
              <a:ext cx="284385" cy="284385"/>
            </a:xfrm>
            <a:prstGeom prst="rect">
              <a:avLst/>
            </a:prstGeom>
            <a:solidFill>
              <a:srgbClr val="C0D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bwMode="gray">
            <a:xfrm>
              <a:off x="13471761" y="928669"/>
              <a:ext cx="284385" cy="284385"/>
            </a:xfrm>
            <a:prstGeom prst="rect">
              <a:avLst/>
            </a:prstGeom>
            <a:solidFill>
              <a:srgbClr val="D0E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12325585" y="41736"/>
              <a:ext cx="1568505" cy="215444"/>
            </a:xfrm>
            <a:prstGeom prst="rect">
              <a:avLst/>
            </a:prstGeom>
            <a:noFill/>
          </p:spPr>
          <p:txBody>
            <a:bodyPr wrap="square" rtlCol="0">
              <a:spAutoFit/>
            </a:bodyPr>
            <a:lstStyle/>
            <a:p>
              <a:pPr algn="ctr"/>
              <a:r>
                <a:rPr lang="en-US" sz="800">
                  <a:solidFill>
                    <a:schemeClr val="tx1"/>
                  </a:solidFill>
                </a:rPr>
                <a:t>100%    50%     75%     25%</a:t>
              </a:r>
              <a:endParaRPr lang="en-US" sz="800">
                <a:solidFill>
                  <a:schemeClr val="tx1"/>
                </a:solidFill>
              </a:endParaRPr>
            </a:p>
          </p:txBody>
        </p:sp>
        <p:sp>
          <p:nvSpPr>
            <p:cNvPr id="165" name="Rectangle 164"/>
            <p:cNvSpPr/>
            <p:nvPr/>
          </p:nvSpPr>
          <p:spPr bwMode="gray">
            <a:xfrm>
              <a:off x="12462110" y="3992250"/>
              <a:ext cx="284385" cy="284385"/>
            </a:xfrm>
            <a:prstGeom prst="rect">
              <a:avLst/>
            </a:prstGeom>
            <a:solidFill>
              <a:srgbClr val="F4F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Box 165"/>
            <p:cNvSpPr txBox="1"/>
            <p:nvPr/>
          </p:nvSpPr>
          <p:spPr>
            <a:xfrm>
              <a:off x="12759146" y="4026720"/>
              <a:ext cx="774571" cy="215444"/>
            </a:xfrm>
            <a:prstGeom prst="rect">
              <a:avLst/>
            </a:prstGeom>
            <a:noFill/>
          </p:spPr>
          <p:txBody>
            <a:bodyPr wrap="none" rtlCol="0">
              <a:spAutoFit/>
            </a:bodyPr>
            <a:lstStyle/>
            <a:p>
              <a:r>
                <a:rPr lang="en-US" sz="800">
                  <a:solidFill>
                    <a:schemeClr val="tx2"/>
                  </a:solidFill>
                </a:rPr>
                <a:t>5% Charcoal</a:t>
              </a:r>
              <a:endParaRPr lang="en-US" sz="800">
                <a:solidFill>
                  <a:schemeClr val="tx2"/>
                </a:solidFill>
              </a:endParaRPr>
            </a:p>
          </p:txBody>
        </p:sp>
      </p:grpSp>
      <p:sp>
        <p:nvSpPr>
          <p:cNvPr id="44" name="TextBox 43"/>
          <p:cNvSpPr txBox="1"/>
          <p:nvPr/>
        </p:nvSpPr>
        <p:spPr bwMode="black">
          <a:xfrm>
            <a:off x="5131676" y="6955423"/>
            <a:ext cx="7060325" cy="338554"/>
          </a:xfrm>
          <a:prstGeom prst="rect">
            <a:avLst/>
          </a:prstGeom>
          <a:ln>
            <a:noFill/>
          </a:ln>
        </p:spPr>
        <p:txBody>
          <a:bodyPr vert="horz" wrap="square" lIns="91440" tIns="45720" rIns="91440" bIns="45720" numCol="1" rtlCol="0" anchor="ctr" anchorCtr="0" compatLnSpc="1">
            <a:spAutoFit/>
          </a:bodyPr>
          <a:lstStyle/>
          <a:p>
            <a:pPr marL="0" marR="0" indent="0" algn="r" defTabSz="914400" rtl="0" eaLnBrk="1" fontAlgn="auto" latinLnBrk="0" hangingPunct="1">
              <a:lnSpc>
                <a:spcPct val="100000"/>
              </a:lnSpc>
              <a:spcBef>
                <a:spcPts val="0"/>
              </a:spcBef>
              <a:spcAft>
                <a:spcPts val="0"/>
              </a:spcAft>
              <a:buClrTx/>
              <a:buSzTx/>
              <a:buFontTx/>
              <a:buNone/>
              <a:defRPr/>
            </a:pPr>
            <a:r>
              <a:rPr lang="en-US" sz="1600" b="1" i="0" u="none" strike="noStrike" kern="1200">
                <a:solidFill>
                  <a:schemeClr val="bg1">
                    <a:lumMod val="50000"/>
                  </a:schemeClr>
                </a:solidFill>
                <a:effectLst/>
                <a:latin typeface="+mn-lt"/>
                <a:ea typeface="+mn-ea"/>
                <a:cs typeface="+mn-cs"/>
              </a:rPr>
              <a:t>IQVIA Template (V2.0.0)</a:t>
            </a:r>
            <a:endParaRPr lang="en-US" sz="1100" kern="1200">
              <a:solidFill>
                <a:schemeClr val="bg1">
                  <a:lumMod val="50000"/>
                </a:schemeClr>
              </a:solidFill>
              <a:latin typeface="+mn-lt"/>
              <a:ea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 id="2147483712" r:id="rId34"/>
    <p:sldLayoutId id="2147483713" r:id="rId35"/>
    <p:sldLayoutId id="2147483714" r:id="rId36"/>
    <p:sldLayoutId id="2147483715" r:id="rId37"/>
    <p:sldLayoutId id="2147483716" r:id="rId38"/>
    <p:sldLayoutId id="2147483717" r:id="rId39"/>
    <p:sldLayoutId id="2147483718" r:id="rId40"/>
    <p:sldLayoutId id="2147483719" r:id="rId41"/>
    <p:sldLayoutId id="2147483720" r:id="rId42"/>
    <p:sldLayoutId id="2147483721" r:id="rId43"/>
    <p:sldLayoutId id="2147483722" r:id="rId44"/>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image" Target="../media/image84.png"/><Relationship Id="rId1" Type="http://schemas.openxmlformats.org/officeDocument/2006/relationships/image" Target="../media/image8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8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image" Target="../media/image95.png"/><Relationship Id="rId7" Type="http://schemas.openxmlformats.org/officeDocument/2006/relationships/image" Target="../media/image94.png"/><Relationship Id="rId6" Type="http://schemas.openxmlformats.org/officeDocument/2006/relationships/image" Target="../media/image93.svg"/><Relationship Id="rId5" Type="http://schemas.openxmlformats.org/officeDocument/2006/relationships/image" Target="../media/image92.png"/><Relationship Id="rId4" Type="http://schemas.openxmlformats.org/officeDocument/2006/relationships/image" Target="../media/image91.svg"/><Relationship Id="rId3" Type="http://schemas.openxmlformats.org/officeDocument/2006/relationships/image" Target="../media/image90.png"/><Relationship Id="rId2" Type="http://schemas.openxmlformats.org/officeDocument/2006/relationships/image" Target="../media/image89.svg"/><Relationship Id="rId1" Type="http://schemas.openxmlformats.org/officeDocument/2006/relationships/image" Target="../media/image8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3.xml"/><Relationship Id="rId1" Type="http://schemas.openxmlformats.org/officeDocument/2006/relationships/image" Target="../media/image9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3.xml"/><Relationship Id="rId1" Type="http://schemas.openxmlformats.org/officeDocument/2006/relationships/image" Target="../media/image9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43.xml"/><Relationship Id="rId4" Type="http://schemas.openxmlformats.org/officeDocument/2006/relationships/image" Target="../media/image41.svg"/><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9" Type="http://schemas.openxmlformats.org/officeDocument/2006/relationships/image" Target="../media/image49.svg"/><Relationship Id="rId8" Type="http://schemas.openxmlformats.org/officeDocument/2006/relationships/image" Target="../media/image48.png"/><Relationship Id="rId7" Type="http://schemas.openxmlformats.org/officeDocument/2006/relationships/image" Target="../media/image47.svg"/><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3" Type="http://schemas.openxmlformats.org/officeDocument/2006/relationships/image" Target="../media/image43.svg"/><Relationship Id="rId21" Type="http://schemas.openxmlformats.org/officeDocument/2006/relationships/notesSlide" Target="../notesSlides/notesSlide4.xml"/><Relationship Id="rId20" Type="http://schemas.openxmlformats.org/officeDocument/2006/relationships/slideLayout" Target="../slideLayouts/slideLayout13.xml"/><Relationship Id="rId2" Type="http://schemas.openxmlformats.org/officeDocument/2006/relationships/image" Target="../media/image42.png"/><Relationship Id="rId19" Type="http://schemas.openxmlformats.org/officeDocument/2006/relationships/image" Target="../media/image59.svg"/><Relationship Id="rId18" Type="http://schemas.openxmlformats.org/officeDocument/2006/relationships/image" Target="../media/image58.png"/><Relationship Id="rId17" Type="http://schemas.openxmlformats.org/officeDocument/2006/relationships/image" Target="../media/image57.svg"/><Relationship Id="rId16" Type="http://schemas.openxmlformats.org/officeDocument/2006/relationships/image" Target="../media/image56.png"/><Relationship Id="rId15" Type="http://schemas.openxmlformats.org/officeDocument/2006/relationships/image" Target="../media/image55.svg"/><Relationship Id="rId14" Type="http://schemas.openxmlformats.org/officeDocument/2006/relationships/image" Target="../media/image54.png"/><Relationship Id="rId13" Type="http://schemas.openxmlformats.org/officeDocument/2006/relationships/image" Target="../media/image53.svg"/><Relationship Id="rId12" Type="http://schemas.openxmlformats.org/officeDocument/2006/relationships/image" Target="../media/image52.png"/><Relationship Id="rId11" Type="http://schemas.openxmlformats.org/officeDocument/2006/relationships/image" Target="../media/image51.svg"/><Relationship Id="rId10" Type="http://schemas.openxmlformats.org/officeDocument/2006/relationships/image" Target="../media/image50.png"/><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9" Type="http://schemas.openxmlformats.org/officeDocument/2006/relationships/image" Target="../media/image66.png"/><Relationship Id="rId8" Type="http://schemas.openxmlformats.org/officeDocument/2006/relationships/image" Target="../media/image65.svg"/><Relationship Id="rId7" Type="http://schemas.openxmlformats.org/officeDocument/2006/relationships/image" Target="../media/image64.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63.svg"/><Relationship Id="rId3" Type="http://schemas.openxmlformats.org/officeDocument/2006/relationships/image" Target="../media/image62.png"/><Relationship Id="rId26" Type="http://schemas.openxmlformats.org/officeDocument/2006/relationships/notesSlide" Target="../notesSlides/notesSlide5.xml"/><Relationship Id="rId25" Type="http://schemas.openxmlformats.org/officeDocument/2006/relationships/slideLayout" Target="../slideLayouts/slideLayout13.xml"/><Relationship Id="rId24" Type="http://schemas.openxmlformats.org/officeDocument/2006/relationships/image" Target="../media/image81.svg"/><Relationship Id="rId23" Type="http://schemas.openxmlformats.org/officeDocument/2006/relationships/image" Target="../media/image80.png"/><Relationship Id="rId22" Type="http://schemas.openxmlformats.org/officeDocument/2006/relationships/image" Target="../media/image79.svg"/><Relationship Id="rId21" Type="http://schemas.openxmlformats.org/officeDocument/2006/relationships/image" Target="../media/image78.png"/><Relationship Id="rId20" Type="http://schemas.openxmlformats.org/officeDocument/2006/relationships/image" Target="../media/image77.svg"/><Relationship Id="rId2" Type="http://schemas.openxmlformats.org/officeDocument/2006/relationships/image" Target="../media/image61.svg"/><Relationship Id="rId19" Type="http://schemas.openxmlformats.org/officeDocument/2006/relationships/image" Target="../media/image76.png"/><Relationship Id="rId18" Type="http://schemas.openxmlformats.org/officeDocument/2006/relationships/image" Target="../media/image75.svg"/><Relationship Id="rId17" Type="http://schemas.openxmlformats.org/officeDocument/2006/relationships/image" Target="../media/image74.png"/><Relationship Id="rId16" Type="http://schemas.openxmlformats.org/officeDocument/2006/relationships/image" Target="../media/image73.svg"/><Relationship Id="rId15" Type="http://schemas.openxmlformats.org/officeDocument/2006/relationships/image" Target="../media/image72.png"/><Relationship Id="rId14" Type="http://schemas.openxmlformats.org/officeDocument/2006/relationships/image" Target="../media/image71.svg"/><Relationship Id="rId13" Type="http://schemas.openxmlformats.org/officeDocument/2006/relationships/image" Target="../media/image70.png"/><Relationship Id="rId12" Type="http://schemas.openxmlformats.org/officeDocument/2006/relationships/image" Target="../media/image69.svg"/><Relationship Id="rId11" Type="http://schemas.openxmlformats.org/officeDocument/2006/relationships/image" Target="../media/image68.png"/><Relationship Id="rId10" Type="http://schemas.openxmlformats.org/officeDocument/2006/relationships/image" Target="../media/image67.svg"/><Relationship Id="rId1" Type="http://schemas.openxmlformats.org/officeDocument/2006/relationships/image" Target="../media/image6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vmlDrawing" Target="../drawings/vmlDrawing1.vml"/><Relationship Id="rId5" Type="http://schemas.openxmlformats.org/officeDocument/2006/relationships/slideLayout" Target="../slideLayouts/slideLayout28.xml"/><Relationship Id="rId4" Type="http://schemas.openxmlformats.org/officeDocument/2006/relationships/hyperlink" Target="https://www.nice.org.uk/sharedlearning/supporting-the-management-of-type-2-diabetes-with-pharmacist-led-reviews-and-implementing-nice-recommended-nine-key-care-processes" TargetMode="External"/><Relationship Id="rId3" Type="http://schemas.openxmlformats.org/officeDocument/2006/relationships/image" Target="../media/image82.emf"/><Relationship Id="rId2" Type="http://schemas.openxmlformats.org/officeDocument/2006/relationships/oleObject" Target="../embeddings/oleObject1.bin"/><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43329" y="3235360"/>
            <a:ext cx="6349838" cy="1195801"/>
          </a:xfrm>
        </p:spPr>
        <p:txBody>
          <a:bodyPr/>
          <a:lstStyle/>
          <a:p>
            <a:r>
              <a:rPr lang="it-IT" dirty="0"/>
              <a:t>Innovazione digitale e intelligenza artificiale, impatti e applicazioni</a:t>
            </a:r>
            <a:endParaRPr lang="en-US" dirty="0"/>
          </a:p>
        </p:txBody>
      </p:sp>
      <p:sp>
        <p:nvSpPr>
          <p:cNvPr id="2" name="Title 1"/>
          <p:cNvSpPr>
            <a:spLocks noGrp="1"/>
          </p:cNvSpPr>
          <p:nvPr>
            <p:ph type="ctrTitle"/>
          </p:nvPr>
        </p:nvSpPr>
        <p:spPr/>
        <p:txBody>
          <a:bodyPr/>
          <a:lstStyle/>
          <a:p>
            <a:r>
              <a:rPr lang="it-IT" sz="6600" dirty="0"/>
              <a:t>AISDET</a:t>
            </a:r>
            <a:br>
              <a:rPr lang="it-IT" sz="6600" dirty="0"/>
            </a:br>
            <a:endParaRPr lang="en-US" sz="6600" b="0" dirty="0"/>
          </a:p>
        </p:txBody>
      </p:sp>
      <p:sp>
        <p:nvSpPr>
          <p:cNvPr id="3" name="Subtitle 2"/>
          <p:cNvSpPr>
            <a:spLocks noGrp="1"/>
          </p:cNvSpPr>
          <p:nvPr>
            <p:ph type="subTitle" idx="1"/>
          </p:nvPr>
        </p:nvSpPr>
        <p:spPr>
          <a:xfrm>
            <a:off x="743329" y="5518464"/>
            <a:ext cx="7002945" cy="669272"/>
          </a:xfrm>
        </p:spPr>
        <p:txBody>
          <a:bodyPr/>
          <a:lstStyle/>
          <a:p>
            <a:r>
              <a:rPr lang="it-IT" dirty="0"/>
              <a:t>Sara Cazzaniga</a:t>
            </a:r>
            <a:endParaRPr lang="it-IT" dirty="0"/>
          </a:p>
          <a:p>
            <a:r>
              <a:rPr lang="it-IT" i="1" dirty="0" err="1"/>
              <a:t>Institutional</a:t>
            </a:r>
            <a:r>
              <a:rPr lang="it-IT" i="1" dirty="0"/>
              <a:t> Engagement and </a:t>
            </a:r>
            <a:r>
              <a:rPr lang="it-IT" i="1" dirty="0" err="1"/>
              <a:t>Scientific</a:t>
            </a:r>
            <a:r>
              <a:rPr lang="it-IT" i="1" dirty="0"/>
              <a:t> Partnership – Real World Solutions</a:t>
            </a:r>
            <a:endParaRPr lang="en-US" i="1" dirty="0"/>
          </a:p>
        </p:txBody>
      </p:sp>
      <p:sp>
        <p:nvSpPr>
          <p:cNvPr id="5" name="Text Placeholder 3"/>
          <p:cNvSpPr txBox="1"/>
          <p:nvPr/>
        </p:nvSpPr>
        <p:spPr>
          <a:xfrm>
            <a:off x="743329" y="2273778"/>
            <a:ext cx="6349838" cy="1195801"/>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400" b="0" i="1" kern="1200">
                <a:solidFill>
                  <a:srgbClr val="BFE8F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i="0" dirty="0"/>
              <a:t>16 Maggio 2024</a:t>
            </a:r>
            <a:endParaRPr lang="en-US" b="1" i="0"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it-IT" sz="3200" dirty="0"/>
              <a:t>Il </a:t>
            </a:r>
            <a:r>
              <a:rPr lang="it-IT" sz="3200" dirty="0" err="1"/>
              <a:t>Federated</a:t>
            </a:r>
            <a:r>
              <a:rPr lang="it-IT" sz="3200" dirty="0"/>
              <a:t> Data Network migliora la ricerca</a:t>
            </a:r>
            <a:br>
              <a:rPr lang="it-IT" sz="3200" dirty="0"/>
            </a:br>
            <a:r>
              <a:rPr lang="it-IT" sz="3200" dirty="0"/>
              <a:t>e la pratica clinica: il caso NHS UK</a:t>
            </a:r>
            <a:endParaRPr lang="it-IT" dirty="0"/>
          </a:p>
        </p:txBody>
      </p:sp>
      <p:sp>
        <p:nvSpPr>
          <p:cNvPr id="3" name="Footer Placeholder 2"/>
          <p:cNvSpPr>
            <a:spLocks noGrp="1"/>
          </p:cNvSpPr>
          <p:nvPr>
            <p:ph type="ftr" sz="quarter" idx="3"/>
          </p:nvPr>
        </p:nvSpPr>
        <p:spPr/>
        <p:txBody>
          <a:bodyPr/>
          <a:lstStyle/>
          <a:p>
            <a:r>
              <a:rPr lang="en-US" dirty="0"/>
              <a:t>© IQVIA 2024. All rights reserved. This presentation is confidential and must not be used for purposes other than those for which is disclosed, cannot be reproduced  and/or revealed to third parties without the prior written consent of IQVIA</a:t>
            </a:r>
            <a:endParaRPr lang="en-US" dirty="0"/>
          </a:p>
        </p:txBody>
      </p:sp>
      <p:pic>
        <p:nvPicPr>
          <p:cNvPr id="4" name="Picture 3"/>
          <p:cNvPicPr>
            <a:picLocks noChangeAspect="1"/>
          </p:cNvPicPr>
          <p:nvPr/>
        </p:nvPicPr>
        <p:blipFill>
          <a:blip r:embed="rId1"/>
          <a:stretch>
            <a:fillRect/>
          </a:stretch>
        </p:blipFill>
        <p:spPr>
          <a:xfrm>
            <a:off x="7443527" y="1412875"/>
            <a:ext cx="4264024" cy="5014100"/>
          </a:xfrm>
          <a:prstGeom prst="rect">
            <a:avLst/>
          </a:prstGeom>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3097"/>
          <a:stretch>
            <a:fillRect/>
          </a:stretch>
        </p:blipFill>
        <p:spPr bwMode="auto">
          <a:xfrm>
            <a:off x="10161143" y="218442"/>
            <a:ext cx="1882366" cy="835549"/>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3"/>
          <p:cNvSpPr/>
          <p:nvPr/>
        </p:nvSpPr>
        <p:spPr>
          <a:xfrm>
            <a:off x="381000" y="5419397"/>
            <a:ext cx="6009526" cy="830997"/>
          </a:xfrm>
          <a:prstGeom prst="rect">
            <a:avLst/>
          </a:prstGeom>
        </p:spPr>
        <p:txBody>
          <a:bodyPr wrap="square">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kumimoji="0" lang="it-IT" sz="1600" b="0" i="0" u="none" strike="noStrike" kern="1200" cap="none" spc="0" normalizeH="0" baseline="0" noProof="0" dirty="0">
                <a:ln>
                  <a:noFill/>
                </a:ln>
                <a:effectLst/>
                <a:uLnTx/>
                <a:uFillTx/>
                <a:latin typeface="Arial" panose="020B0604020202020204"/>
                <a:ea typeface="+mn-ea"/>
                <a:cs typeface="+mn-cs"/>
              </a:rPr>
              <a:t>Adottare </a:t>
            </a:r>
            <a:r>
              <a:rPr kumimoji="0" lang="it-IT" sz="1600" b="1" i="0" u="sng" strike="noStrike" kern="1200" cap="none" spc="0" normalizeH="0" baseline="0" noProof="0" dirty="0">
                <a:ln>
                  <a:noFill/>
                </a:ln>
                <a:effectLst/>
                <a:highlight>
                  <a:srgbClr val="00FFFF"/>
                </a:highlight>
                <a:uLnTx/>
                <a:uFillTx/>
                <a:latin typeface="Arial" panose="020B0604020202020204"/>
                <a:ea typeface="+mn-ea"/>
                <a:cs typeface="+mn-cs"/>
              </a:rPr>
              <a:t>processi di </a:t>
            </a:r>
            <a:r>
              <a:rPr kumimoji="0" lang="it-IT" sz="1600" b="1" i="0" u="sng" strike="noStrike" kern="1200" cap="none" spc="0" normalizeH="0" baseline="0" noProof="0" dirty="0" err="1">
                <a:ln>
                  <a:noFill/>
                </a:ln>
                <a:effectLst/>
                <a:highlight>
                  <a:srgbClr val="00FFFF"/>
                </a:highlight>
                <a:uLnTx/>
                <a:uFillTx/>
                <a:latin typeface="Arial" panose="020B0604020202020204"/>
                <a:ea typeface="+mn-ea"/>
                <a:cs typeface="+mn-cs"/>
              </a:rPr>
              <a:t>assessment</a:t>
            </a:r>
            <a:r>
              <a:rPr kumimoji="0" lang="it-IT" sz="1600" b="1" i="0" u="sng" strike="noStrike" kern="1200" cap="none" spc="0" normalizeH="0" baseline="0" noProof="0" dirty="0">
                <a:ln>
                  <a:noFill/>
                </a:ln>
                <a:effectLst/>
                <a:highlight>
                  <a:srgbClr val="00FFFF"/>
                </a:highlight>
                <a:uLnTx/>
                <a:uFillTx/>
                <a:latin typeface="Arial" panose="020B0604020202020204"/>
                <a:ea typeface="+mn-ea"/>
                <a:cs typeface="+mn-cs"/>
              </a:rPr>
              <a:t> dei dati e protocolli di gestione della Privacy</a:t>
            </a:r>
            <a:r>
              <a:rPr kumimoji="0" lang="it-IT" sz="1600" b="0" i="0" u="none" strike="noStrike" kern="1200" cap="none" spc="0" normalizeH="0" baseline="0" noProof="0" dirty="0">
                <a:ln>
                  <a:noFill/>
                </a:ln>
                <a:effectLst/>
                <a:uLnTx/>
                <a:uFillTx/>
                <a:latin typeface="Arial" panose="020B0604020202020204"/>
                <a:ea typeface="+mn-ea"/>
                <a:cs typeface="+mn-cs"/>
              </a:rPr>
              <a:t> allineati alla </a:t>
            </a:r>
            <a:r>
              <a:rPr lang="it-IT" sz="1600" dirty="0">
                <a:latin typeface="Arial" panose="020B0604020202020204"/>
              </a:rPr>
              <a:t>normativa, ma anche alla complessità degli utilizzi dei dati</a:t>
            </a:r>
            <a:endParaRPr kumimoji="0" lang="it-IT" sz="1600" b="1" i="0" u="sng" strike="noStrike" kern="1200" cap="none" spc="0" normalizeH="0" baseline="0" noProof="0" dirty="0">
              <a:ln>
                <a:noFill/>
              </a:ln>
              <a:effectLst/>
              <a:uLnTx/>
              <a:uFillTx/>
              <a:latin typeface="Arial" panose="020B0604020202020204"/>
              <a:ea typeface="+mn-ea"/>
              <a:cs typeface="+mn-cs"/>
            </a:endParaRPr>
          </a:p>
        </p:txBody>
      </p:sp>
      <p:sp>
        <p:nvSpPr>
          <p:cNvPr id="14" name="Rectangle 13"/>
          <p:cNvSpPr/>
          <p:nvPr/>
        </p:nvSpPr>
        <p:spPr>
          <a:xfrm>
            <a:off x="380999" y="1980676"/>
            <a:ext cx="6082608" cy="1323439"/>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r>
              <a:rPr kumimoji="0" lang="it-IT" sz="1600" b="0" i="0" u="none" strike="noStrike" kern="1200" cap="none" spc="0" normalizeH="0" baseline="0" noProof="0" dirty="0">
                <a:ln>
                  <a:noFill/>
                </a:ln>
                <a:effectLst/>
                <a:uLnTx/>
                <a:uFillTx/>
                <a:latin typeface="Arial" panose="020B0604020202020204"/>
                <a:ea typeface="+mn-ea"/>
                <a:cs typeface="+mn-cs"/>
              </a:rPr>
              <a:t>Realizzare la strategia nazionale </a:t>
            </a:r>
            <a:r>
              <a:rPr kumimoji="0" lang="it-IT" sz="1600" b="1" i="0" u="sng" strike="noStrike" kern="1200" cap="none" spc="0" normalizeH="0" baseline="0" noProof="0" dirty="0">
                <a:ln>
                  <a:noFill/>
                </a:ln>
                <a:effectLst/>
                <a:uLnTx/>
                <a:uFillTx/>
                <a:latin typeface="Arial" panose="020B0604020202020204"/>
                <a:ea typeface="+mn-ea"/>
                <a:cs typeface="+mn-cs"/>
              </a:rPr>
              <a:t>Data </a:t>
            </a:r>
            <a:r>
              <a:rPr kumimoji="0" lang="it-IT" sz="1600" b="1" i="0" u="sng" strike="noStrike" kern="1200" cap="none" spc="0" normalizeH="0" baseline="0" noProof="0" dirty="0" err="1">
                <a:ln>
                  <a:noFill/>
                </a:ln>
                <a:effectLst/>
                <a:uLnTx/>
                <a:uFillTx/>
                <a:latin typeface="Arial" panose="020B0604020202020204"/>
                <a:ea typeface="+mn-ea"/>
                <a:cs typeface="+mn-cs"/>
              </a:rPr>
              <a:t>Saves</a:t>
            </a:r>
            <a:r>
              <a:rPr kumimoji="0" lang="it-IT" sz="1600" b="1" i="0" u="sng" strike="noStrike" kern="1200" cap="none" spc="0" normalizeH="0" baseline="0" noProof="0" dirty="0">
                <a:ln>
                  <a:noFill/>
                </a:ln>
                <a:effectLst/>
                <a:uLnTx/>
                <a:uFillTx/>
                <a:latin typeface="Arial" panose="020B0604020202020204"/>
                <a:ea typeface="+mn-ea"/>
                <a:cs typeface="+mn-cs"/>
              </a:rPr>
              <a:t> </a:t>
            </a:r>
            <a:r>
              <a:rPr kumimoji="0" lang="it-IT" sz="1600" b="1" i="0" u="sng" strike="noStrike" kern="1200" cap="none" spc="0" normalizeH="0" baseline="0" noProof="0" dirty="0" err="1">
                <a:ln>
                  <a:noFill/>
                </a:ln>
                <a:effectLst/>
                <a:uLnTx/>
                <a:uFillTx/>
                <a:latin typeface="Arial" panose="020B0604020202020204"/>
                <a:ea typeface="+mn-ea"/>
                <a:cs typeface="+mn-cs"/>
              </a:rPr>
              <a:t>Lives</a:t>
            </a:r>
            <a:r>
              <a:rPr kumimoji="0" lang="it-IT" sz="1600" b="0" i="0" u="none" strike="noStrike" kern="1200" cap="none" spc="0" normalizeH="0" baseline="0" noProof="0" dirty="0">
                <a:ln>
                  <a:noFill/>
                </a:ln>
                <a:effectLst/>
                <a:uLnTx/>
                <a:uFillTx/>
                <a:latin typeface="Arial" panose="020B0604020202020204"/>
                <a:ea typeface="+mn-ea"/>
                <a:cs typeface="+mn-cs"/>
              </a:rPr>
              <a:t> del Regno Unito attraverso </a:t>
            </a:r>
            <a:r>
              <a:rPr kumimoji="0" lang="it-IT" sz="1600" b="1" i="0" u="sng" strike="noStrike" kern="1200" cap="none" spc="0" normalizeH="0" baseline="0" noProof="0" dirty="0">
                <a:ln>
                  <a:noFill/>
                </a:ln>
                <a:effectLst/>
                <a:uLnTx/>
                <a:uFillTx/>
                <a:latin typeface="Arial" panose="020B0604020202020204"/>
                <a:ea typeface="+mn-ea"/>
                <a:cs typeface="+mn-cs"/>
              </a:rPr>
              <a:t>una piattaforma federata di dati che collega in modo sicuro </a:t>
            </a:r>
            <a:r>
              <a:rPr kumimoji="0" lang="it-IT" sz="1600" b="1" i="0" u="sng" strike="noStrike" kern="1200" cap="none" spc="0" normalizeH="0" baseline="0" noProof="0" dirty="0">
                <a:ln>
                  <a:noFill/>
                </a:ln>
                <a:effectLst/>
                <a:highlight>
                  <a:srgbClr val="00FFFF"/>
                </a:highlight>
                <a:uLnTx/>
                <a:uFillTx/>
                <a:latin typeface="Arial" panose="020B0604020202020204"/>
                <a:ea typeface="+mn-ea"/>
                <a:cs typeface="+mn-cs"/>
              </a:rPr>
              <a:t>dal punto di vista Privacy</a:t>
            </a:r>
            <a:r>
              <a:rPr kumimoji="0" lang="it-IT" sz="1600" b="0" i="0" u="none" strike="noStrike" kern="1200" cap="none" spc="0" normalizeH="0" baseline="0" noProof="0" dirty="0">
                <a:ln>
                  <a:noFill/>
                </a:ln>
                <a:effectLst/>
                <a:uLnTx/>
                <a:uFillTx/>
                <a:latin typeface="Arial" panose="020B0604020202020204"/>
                <a:ea typeface="+mn-ea"/>
                <a:cs typeface="+mn-cs"/>
              </a:rPr>
              <a:t> i centri del Regno Unito attraverso una tecnologia altamente scalabile e integrata di Gestione della Privacy (PET)</a:t>
            </a:r>
            <a:endParaRPr kumimoji="0" lang="it-IT" sz="1600" b="0" i="0" u="none" strike="noStrike" kern="1200" cap="none" spc="0" normalizeH="0" baseline="0" noProof="0" dirty="0">
              <a:ln>
                <a:noFill/>
              </a:ln>
              <a:effectLst/>
              <a:uLnTx/>
              <a:uFillTx/>
              <a:latin typeface="Arial" panose="020B0604020202020204"/>
              <a:ea typeface="+mn-ea"/>
              <a:cs typeface="+mn-cs"/>
            </a:endParaRPr>
          </a:p>
        </p:txBody>
      </p:sp>
      <p:sp>
        <p:nvSpPr>
          <p:cNvPr id="18" name="Rectangle 17"/>
          <p:cNvSpPr/>
          <p:nvPr/>
        </p:nvSpPr>
        <p:spPr>
          <a:xfrm>
            <a:off x="381000" y="3698802"/>
            <a:ext cx="6082606" cy="1231106"/>
          </a:xfrm>
          <a:prstGeom prst="rect">
            <a:avLst/>
          </a:prstGeom>
        </p:spPr>
        <p:txBody>
          <a:bodyPr wrap="square">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kumimoji="0" lang="it-IT" sz="1600" b="0" i="0" u="none" strike="noStrike" kern="1200" cap="none" spc="0" normalizeH="0" baseline="0" noProof="0" dirty="0">
                <a:ln>
                  <a:noFill/>
                </a:ln>
                <a:effectLst/>
                <a:uLnTx/>
                <a:uFillTx/>
                <a:latin typeface="Arial" panose="020B0604020202020204"/>
                <a:ea typeface="+mn-ea"/>
                <a:cs typeface="+mn-cs"/>
              </a:rPr>
              <a:t>Fornire la piattaforma Privacy Analytics e PET come </a:t>
            </a:r>
            <a:r>
              <a:rPr kumimoji="0" lang="it-IT" sz="1600" b="0" i="0" u="none" strike="noStrike" kern="1200" cap="none" spc="0" normalizeH="0" baseline="0" noProof="0" dirty="0" err="1">
                <a:ln>
                  <a:noFill/>
                </a:ln>
                <a:effectLst/>
                <a:uLnTx/>
                <a:uFillTx/>
                <a:latin typeface="Arial" panose="020B0604020202020204"/>
                <a:ea typeface="+mn-ea"/>
                <a:cs typeface="+mn-cs"/>
              </a:rPr>
              <a:t>SaaS</a:t>
            </a:r>
            <a:r>
              <a:rPr kumimoji="0" lang="it-IT" sz="1600" b="0" i="0" u="none" strike="noStrike" kern="1200" cap="none" spc="0" normalizeH="0" baseline="0" noProof="0" dirty="0">
                <a:ln>
                  <a:noFill/>
                </a:ln>
                <a:effectLst/>
                <a:uLnTx/>
                <a:uFillTx/>
                <a:latin typeface="Arial" panose="020B0604020202020204"/>
                <a:ea typeface="+mn-ea"/>
                <a:cs typeface="+mn-cs"/>
              </a:rPr>
              <a:t> scalabile;</a:t>
            </a:r>
            <a:endParaRPr kumimoji="0" lang="it-IT" sz="1600" b="0" i="0" u="none" strike="noStrike" kern="1200" cap="none" spc="0" normalizeH="0" baseline="0" noProof="0" dirty="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kumimoji="0" lang="it-IT" sz="1600" b="0" i="0" u="none" strike="noStrike" kern="1200" cap="none" spc="0" normalizeH="0" baseline="0" noProof="0" dirty="0">
                <a:ln>
                  <a:noFill/>
                </a:ln>
                <a:effectLst/>
                <a:uLnTx/>
                <a:uFillTx/>
                <a:latin typeface="Arial" panose="020B0604020202020204"/>
                <a:ea typeface="+mn-ea"/>
                <a:cs typeface="+mn-cs"/>
              </a:rPr>
              <a:t>configurare la policy di accesso/privacy dei dati;</a:t>
            </a:r>
            <a:endParaRPr kumimoji="0" lang="it-IT" sz="1600" b="0" i="0" u="none" strike="noStrike" kern="1200" cap="none" spc="0" normalizeH="0" baseline="0" noProof="0" dirty="0">
              <a:ln>
                <a:noFill/>
              </a:ln>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kumimoji="0" lang="it-IT" sz="1600" b="0" i="0" u="none" strike="noStrike" kern="1200" cap="none" spc="0" normalizeH="0" baseline="0" noProof="0" dirty="0">
                <a:ln>
                  <a:noFill/>
                </a:ln>
                <a:effectLst/>
                <a:uLnTx/>
                <a:uFillTx/>
                <a:latin typeface="Arial" panose="020B0604020202020204"/>
                <a:ea typeface="+mn-ea"/>
                <a:cs typeface="+mn-cs"/>
              </a:rPr>
              <a:t>fornire competenze di catalogazione dei dati.</a:t>
            </a:r>
            <a:endParaRPr kumimoji="0" lang="it-IT" sz="1600" b="0" i="0" u="none" strike="noStrike" kern="1200" cap="none" spc="0" normalizeH="0" baseline="0" noProof="0" dirty="0">
              <a:ln>
                <a:noFill/>
              </a:ln>
              <a:effectLst/>
              <a:uLnTx/>
              <a:uFillTx/>
              <a:latin typeface="Arial" panose="020B0604020202020204"/>
              <a:ea typeface="+mn-ea"/>
              <a:cs typeface="+mn-cs"/>
            </a:endParaRPr>
          </a:p>
        </p:txBody>
      </p:sp>
      <p:sp>
        <p:nvSpPr>
          <p:cNvPr id="19" name="Rectangle: Rounded Corners 18"/>
          <p:cNvSpPr/>
          <p:nvPr/>
        </p:nvSpPr>
        <p:spPr>
          <a:xfrm>
            <a:off x="384694" y="1658532"/>
            <a:ext cx="6082608" cy="320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nchorCtr="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FFFFFF"/>
                </a:solidFill>
                <a:effectLst/>
                <a:uLnTx/>
                <a:uFillTx/>
                <a:latin typeface="Arial" panose="020B0604020202020204"/>
                <a:ea typeface="+mn-ea"/>
                <a:cs typeface="+mn-cs"/>
              </a:rPr>
              <a:t>L’ESIGENZA DEL NATIONAL HEATHCARE SYSTEM</a:t>
            </a:r>
            <a:endParaRPr kumimoji="0" lang="en-US"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Rectangle: Rounded Corners 19"/>
          <p:cNvSpPr/>
          <p:nvPr/>
        </p:nvSpPr>
        <p:spPr>
          <a:xfrm>
            <a:off x="380999" y="3369636"/>
            <a:ext cx="6082607" cy="320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nchorCtr="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FFFFFF"/>
                </a:solidFill>
                <a:effectLst/>
                <a:uLnTx/>
                <a:uFillTx/>
                <a:latin typeface="Arial" panose="020B0604020202020204"/>
                <a:ea typeface="+mn-ea"/>
                <a:cs typeface="+mn-cs"/>
              </a:rPr>
              <a:t>IL RUOLO DI IQVIA</a:t>
            </a:r>
            <a:endParaRPr kumimoji="0" lang="en-US"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Rectangle: Rounded Corners 20"/>
          <p:cNvSpPr/>
          <p:nvPr/>
        </p:nvSpPr>
        <p:spPr>
          <a:xfrm>
            <a:off x="380999" y="5087191"/>
            <a:ext cx="6082607" cy="320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nchorCtr="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FFFFFF"/>
                </a:solidFill>
                <a:effectLst/>
                <a:uLnTx/>
                <a:uFillTx/>
                <a:latin typeface="Arial" panose="020B0604020202020204"/>
                <a:ea typeface="+mn-ea"/>
                <a:cs typeface="+mn-cs"/>
              </a:rPr>
              <a:t>L’ISPIRAZIONE PER IL SSN ITALIANO</a:t>
            </a:r>
            <a:endParaRPr kumimoji="0" lang="en-US"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534404" y="1286359"/>
            <a:ext cx="9039139" cy="4994125"/>
          </a:xfrm>
          <a:prstGeom prst="rect">
            <a:avLst/>
          </a:prstGeom>
          <a:noFill/>
        </p:spPr>
      </p:pic>
      <p:sp>
        <p:nvSpPr>
          <p:cNvPr id="8" name="Title 2"/>
          <p:cNvSpPr>
            <a:spLocks noGrp="1"/>
          </p:cNvSpPr>
          <p:nvPr>
            <p:ph type="title"/>
          </p:nvPr>
        </p:nvSpPr>
        <p:spPr>
          <a:xfrm>
            <a:off x="384694" y="294468"/>
            <a:ext cx="11338560" cy="768263"/>
          </a:xfrm>
        </p:spPr>
        <p:txBody>
          <a:bodyPr/>
          <a:lstStyle/>
          <a:p>
            <a:r>
              <a:rPr lang="en-US" sz="2800" dirty="0">
                <a:solidFill>
                  <a:srgbClr val="34B2E3"/>
                </a:solidFill>
              </a:rPr>
              <a:t>Case Study:</a:t>
            </a:r>
            <a:r>
              <a:rPr lang="en-US" sz="2800" dirty="0"/>
              <a:t> </a:t>
            </a:r>
            <a:r>
              <a:rPr lang="en-US" dirty="0"/>
              <a:t>NHS Procurement of Federated Data Platform (PALANTIR) and Privacy Enhancing Technology (IQVIA)</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NHS PET High Level Request</a:t>
            </a:r>
            <a:endParaRPr lang="en-CA" dirty="0"/>
          </a:p>
        </p:txBody>
      </p:sp>
      <p:pic>
        <p:nvPicPr>
          <p:cNvPr id="5" name="Content Placeholder 4"/>
          <p:cNvPicPr>
            <a:picLocks noGrp="1" noChangeAspect="1"/>
          </p:cNvPicPr>
          <p:nvPr>
            <p:ph idx="1"/>
          </p:nvPr>
        </p:nvPicPr>
        <p:blipFill>
          <a:blip r:embed="rId1"/>
          <a:stretch>
            <a:fillRect/>
          </a:stretch>
        </p:blipFill>
        <p:spPr>
          <a:xfrm>
            <a:off x="1794381" y="1302203"/>
            <a:ext cx="8357490" cy="4401757"/>
          </a:xfrm>
          <a:prstGeom prst="rect">
            <a:avLst/>
          </a:prstGeom>
        </p:spPr>
      </p:pic>
      <p:sp>
        <p:nvSpPr>
          <p:cNvPr id="6" name="Rectangle: Rounded Corners 5"/>
          <p:cNvSpPr/>
          <p:nvPr/>
        </p:nvSpPr>
        <p:spPr>
          <a:xfrm>
            <a:off x="3752850" y="5847162"/>
            <a:ext cx="4686300" cy="70973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sz="1600" dirty="0"/>
              <a:t>*****Strategy is determined by Data Owners*****</a:t>
            </a:r>
            <a:endParaRPr lang="en-CA" sz="1600" dirty="0" err="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12437" y="242936"/>
            <a:ext cx="11275466" cy="610588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8432" y="2091021"/>
            <a:ext cx="7921554" cy="2242315"/>
          </a:xfrm>
        </p:spPr>
        <p:txBody>
          <a:bodyPr/>
          <a:lstStyle/>
          <a:p>
            <a:r>
              <a:rPr lang="en-US" dirty="0"/>
              <a:t>In </a:t>
            </a:r>
            <a:r>
              <a:rPr lang="en-US" dirty="0" err="1"/>
              <a:t>conclusione</a:t>
            </a:r>
            <a:r>
              <a:rPr lang="en-US" dirty="0"/>
              <a:t>: </a:t>
            </a:r>
            <a:r>
              <a:rPr lang="en-US" dirty="0" err="1"/>
              <a:t>evoluzioni</a:t>
            </a:r>
            <a:r>
              <a:rPr lang="en-US" dirty="0"/>
              <a:t> normative e XAI</a:t>
            </a:r>
            <a:br>
              <a:rPr lang="en-US" dirty="0"/>
            </a:br>
            <a:endParaRPr 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Top Corners Rounded 43"/>
          <p:cNvSpPr/>
          <p:nvPr/>
        </p:nvSpPr>
        <p:spPr>
          <a:xfrm rot="5400000">
            <a:off x="7824285" y="535555"/>
            <a:ext cx="928504" cy="630687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5" name="Rectangle: Top Corners Rounded 44"/>
          <p:cNvSpPr/>
          <p:nvPr/>
        </p:nvSpPr>
        <p:spPr>
          <a:xfrm rot="5400000">
            <a:off x="7571031" y="2103591"/>
            <a:ext cx="1003949" cy="6409368"/>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3" name="Rectangle: Top Corners Rounded 42"/>
          <p:cNvSpPr/>
          <p:nvPr/>
        </p:nvSpPr>
        <p:spPr>
          <a:xfrm rot="5400000">
            <a:off x="7204624" y="-923757"/>
            <a:ext cx="928504" cy="630687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2" name="Title 1"/>
          <p:cNvSpPr>
            <a:spLocks noGrp="1"/>
          </p:cNvSpPr>
          <p:nvPr>
            <p:ph type="title"/>
          </p:nvPr>
        </p:nvSpPr>
        <p:spPr/>
        <p:txBody>
          <a:bodyPr/>
          <a:lstStyle/>
          <a:p>
            <a:r>
              <a:rPr lang="it-IT" dirty="0"/>
              <a:t>The AI </a:t>
            </a:r>
            <a:r>
              <a:rPr lang="it-IT" dirty="0" err="1"/>
              <a:t>Act</a:t>
            </a:r>
            <a:r>
              <a:rPr lang="it-IT" dirty="0"/>
              <a:t>: </a:t>
            </a:r>
            <a:r>
              <a:rPr lang="it-IT" dirty="0" err="1"/>
              <a:t>what</a:t>
            </a:r>
            <a:r>
              <a:rPr lang="it-IT" dirty="0"/>
              <a:t> </a:t>
            </a:r>
            <a:r>
              <a:rPr lang="it-IT" dirty="0" err="1"/>
              <a:t>is</a:t>
            </a:r>
            <a:r>
              <a:rPr lang="it-IT" dirty="0"/>
              <a:t> and </a:t>
            </a:r>
            <a:r>
              <a:rPr lang="it-IT" dirty="0" err="1"/>
              <a:t>its</a:t>
            </a:r>
            <a:r>
              <a:rPr lang="it-IT" dirty="0"/>
              <a:t> </a:t>
            </a:r>
            <a:r>
              <a:rPr lang="it-IT" dirty="0" err="1"/>
              <a:t>objectives</a:t>
            </a:r>
            <a:endParaRPr lang="it-IT" dirty="0"/>
          </a:p>
        </p:txBody>
      </p:sp>
      <p:sp>
        <p:nvSpPr>
          <p:cNvPr id="5" name="Arc 4"/>
          <p:cNvSpPr/>
          <p:nvPr/>
        </p:nvSpPr>
        <p:spPr>
          <a:xfrm rot="7560295">
            <a:off x="943438" y="2236983"/>
            <a:ext cx="2719920" cy="2719920"/>
          </a:xfrm>
          <a:prstGeom prst="arc">
            <a:avLst>
              <a:gd name="adj1" fmla="val 16200000"/>
              <a:gd name="adj2" fmla="val 9884489"/>
            </a:avLst>
          </a:prstGeom>
          <a:ln w="152400" cap="rnd">
            <a:solidFill>
              <a:schemeClr val="accent2"/>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Arc 5"/>
          <p:cNvSpPr/>
          <p:nvPr/>
        </p:nvSpPr>
        <p:spPr>
          <a:xfrm rot="5400000">
            <a:off x="1207744" y="2485115"/>
            <a:ext cx="2197178" cy="2197178"/>
          </a:xfrm>
          <a:prstGeom prst="arc">
            <a:avLst>
              <a:gd name="adj1" fmla="val 16200000"/>
              <a:gd name="adj2" fmla="val 7105866"/>
            </a:avLst>
          </a:prstGeom>
          <a:ln w="15240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rot="3066051">
            <a:off x="1480835" y="2753712"/>
            <a:ext cx="1659981" cy="1659981"/>
          </a:xfrm>
          <a:prstGeom prst="arc">
            <a:avLst>
              <a:gd name="adj1" fmla="val 16200000"/>
              <a:gd name="adj2" fmla="val 4901015"/>
            </a:avLst>
          </a:prstGeom>
          <a:ln w="152400" cap="rnd">
            <a:solidFill>
              <a:schemeClr val="accent5"/>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flipH="1">
            <a:off x="2945264" y="2606408"/>
            <a:ext cx="547066" cy="441988"/>
          </a:xfrm>
          <a:prstGeom prst="line">
            <a:avLst/>
          </a:prstGeom>
          <a:ln w="152400" cap="rnd">
            <a:solidFill>
              <a:schemeClr val="accent5"/>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416791" y="3569576"/>
            <a:ext cx="583146" cy="0"/>
          </a:xfrm>
          <a:prstGeom prst="line">
            <a:avLst/>
          </a:prstGeom>
          <a:ln w="1524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3424054" y="4380961"/>
            <a:ext cx="509552" cy="411679"/>
          </a:xfrm>
          <a:prstGeom prst="line">
            <a:avLst/>
          </a:prstGeom>
          <a:ln w="1524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911903" y="1765430"/>
            <a:ext cx="5517129" cy="928505"/>
          </a:xfrm>
          <a:prstGeom prst="rect">
            <a:avLst/>
          </a:prstGeom>
        </p:spPr>
        <p:txBody>
          <a:bodyPr wrap="square" lIns="180000" rIns="180000" bIns="0" anchor="ctr">
            <a:noAutofit/>
          </a:bodyPr>
          <a:lstStyle/>
          <a:p>
            <a:pPr lvl="0" fontAlgn="base">
              <a:spcAft>
                <a:spcPts val="300"/>
              </a:spcAft>
              <a:defRPr/>
            </a:pPr>
            <a:r>
              <a:rPr lang="en-US" sz="1400" dirty="0">
                <a:solidFill>
                  <a:schemeClr val="bg1"/>
                </a:solidFill>
                <a:latin typeface="Arial" panose="020B0604020202020204" pitchFamily="34" charset="0"/>
                <a:cs typeface="Arial" panose="020B0604020202020204" pitchFamily="34" charset="0"/>
              </a:rPr>
              <a:t>… ensure that AI systems placed on the EU market are safe and respect EU law</a:t>
            </a:r>
            <a:endParaRPr lang="en-US" sz="14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1267927" y="2663589"/>
            <a:ext cx="1802084" cy="1400383"/>
          </a:xfrm>
          <a:prstGeom prst="rect">
            <a:avLst/>
          </a:prstGeom>
        </p:spPr>
        <p:txBody>
          <a:bodyPr wrap="square">
            <a:spAutoFit/>
          </a:bodyPr>
          <a:lstStyle/>
          <a:p>
            <a:pPr algn="ctr"/>
            <a:r>
              <a:rPr lang="en-US" sz="1700" b="1" dirty="0"/>
              <a:t>A proposal for a European Framework for AI applications to…</a:t>
            </a:r>
            <a:endParaRPr lang="en-US" sz="1700" dirty="0"/>
          </a:p>
        </p:txBody>
      </p:sp>
      <p:sp>
        <p:nvSpPr>
          <p:cNvPr id="22" name="Rectangle 21"/>
          <p:cNvSpPr/>
          <p:nvPr/>
        </p:nvSpPr>
        <p:spPr>
          <a:xfrm>
            <a:off x="5368129" y="3224742"/>
            <a:ext cx="5707241" cy="928505"/>
          </a:xfrm>
          <a:prstGeom prst="rect">
            <a:avLst/>
          </a:prstGeom>
        </p:spPr>
        <p:txBody>
          <a:bodyPr wrap="square" lIns="180000" rIns="180000" bIns="0" anchor="ctr">
            <a:noAutofit/>
          </a:bodyPr>
          <a:lstStyle/>
          <a:p>
            <a:pPr lvl="0" fontAlgn="base">
              <a:spcAft>
                <a:spcPts val="300"/>
              </a:spcAft>
              <a:defRPr/>
            </a:pPr>
            <a:r>
              <a:rPr lang="en-US" sz="1400" dirty="0">
                <a:solidFill>
                  <a:schemeClr val="bg1"/>
                </a:solidFill>
                <a:latin typeface="Arial" panose="020B0604020202020204" pitchFamily="34" charset="0"/>
                <a:cs typeface="Arial" panose="020B0604020202020204" pitchFamily="34" charset="0"/>
              </a:rPr>
              <a:t>… ensure legal certainty to facilitate investment and innovation in AI</a:t>
            </a:r>
            <a:endParaRPr lang="en-US" sz="1400" b="1" dirty="0">
              <a:solidFill>
                <a:schemeClr val="bg1"/>
              </a:solidFill>
              <a:latin typeface="Arial" panose="020B0604020202020204" pitchFamily="34" charset="0"/>
              <a:cs typeface="Arial" panose="020B0604020202020204" pitchFamily="34" charset="0"/>
            </a:endParaRPr>
          </a:p>
        </p:txBody>
      </p:sp>
      <p:sp>
        <p:nvSpPr>
          <p:cNvPr id="30" name="Rectangle 29"/>
          <p:cNvSpPr/>
          <p:nvPr/>
        </p:nvSpPr>
        <p:spPr>
          <a:xfrm>
            <a:off x="5128934" y="4806300"/>
            <a:ext cx="6024841" cy="928505"/>
          </a:xfrm>
          <a:prstGeom prst="rect">
            <a:avLst/>
          </a:prstGeom>
        </p:spPr>
        <p:txBody>
          <a:bodyPr wrap="square" lIns="180000" rIns="180000" bIns="0" anchor="ctr">
            <a:noAutofit/>
          </a:bodyPr>
          <a:lstStyle/>
          <a:p>
            <a:pPr lvl="0" fontAlgn="base">
              <a:spcAft>
                <a:spcPts val="300"/>
              </a:spcAft>
              <a:defRPr/>
            </a:pPr>
            <a:r>
              <a:rPr lang="en-US" sz="1400" dirty="0">
                <a:solidFill>
                  <a:schemeClr val="bg1"/>
                </a:solidFill>
                <a:latin typeface="Arial" panose="020B0604020202020204" pitchFamily="34" charset="0"/>
                <a:cs typeface="Arial" panose="020B0604020202020204" pitchFamily="34" charset="0"/>
              </a:rPr>
              <a:t>… enhance governance and effective enforcement of EU law on fundamental rights and safety requirements applicable to AI systems, and facilitate the development of a single market for lawful, safe and trustworthy AI applications and prevent market fragmentation</a:t>
            </a:r>
            <a:endParaRPr lang="en-US" sz="1400" b="1" dirty="0">
              <a:solidFill>
                <a:schemeClr val="bg1"/>
              </a:solidFill>
              <a:latin typeface="Arial" panose="020B0604020202020204" pitchFamily="34" charset="0"/>
              <a:cs typeface="Arial" panose="020B0604020202020204" pitchFamily="34" charset="0"/>
            </a:endParaRPr>
          </a:p>
        </p:txBody>
      </p:sp>
      <p:sp>
        <p:nvSpPr>
          <p:cNvPr id="47" name="Oval 46"/>
          <p:cNvSpPr/>
          <p:nvPr/>
        </p:nvSpPr>
        <p:spPr>
          <a:xfrm>
            <a:off x="3335340" y="1569515"/>
            <a:ext cx="1322766" cy="1322766"/>
          </a:xfrm>
          <a:prstGeom prst="ellipse">
            <a:avLst/>
          </a:prstGeom>
          <a:solidFill>
            <a:schemeClr val="bg1"/>
          </a:solidFill>
          <a:ln w="152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8" name="Oval 47"/>
          <p:cNvSpPr/>
          <p:nvPr/>
        </p:nvSpPr>
        <p:spPr>
          <a:xfrm>
            <a:off x="3917729" y="3051388"/>
            <a:ext cx="1322766" cy="1322766"/>
          </a:xfrm>
          <a:prstGeom prst="ellipse">
            <a:avLst/>
          </a:prstGeom>
          <a:solidFill>
            <a:schemeClr val="bg1"/>
          </a:solid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sp>
        <p:nvSpPr>
          <p:cNvPr id="49" name="Oval 48"/>
          <p:cNvSpPr/>
          <p:nvPr/>
        </p:nvSpPr>
        <p:spPr>
          <a:xfrm>
            <a:off x="3727971" y="4596530"/>
            <a:ext cx="1322766" cy="1322766"/>
          </a:xfrm>
          <a:prstGeom prst="ellipse">
            <a:avLst/>
          </a:prstGeom>
          <a:solidFill>
            <a:schemeClr val="bg1"/>
          </a:solidFill>
          <a:ln w="152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sz="1600" dirty="0" err="1"/>
          </a:p>
        </p:txBody>
      </p:sp>
      <p:pic>
        <p:nvPicPr>
          <p:cNvPr id="4" name="Graphic 3"/>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626090" y="1778462"/>
            <a:ext cx="763264" cy="763264"/>
          </a:xfrm>
          <a:prstGeom prst="rect">
            <a:avLst/>
          </a:prstGeom>
        </p:spPr>
      </p:pic>
      <p:pic>
        <p:nvPicPr>
          <p:cNvPr id="14" name="Graphic 13"/>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72141" y="3378842"/>
            <a:ext cx="640080" cy="640080"/>
          </a:xfrm>
          <a:prstGeom prst="rect">
            <a:avLst/>
          </a:prstGeom>
        </p:spPr>
      </p:pic>
      <p:pic>
        <p:nvPicPr>
          <p:cNvPr id="15" name="Graphic 14"/>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76283" y="4967672"/>
            <a:ext cx="640080" cy="640080"/>
          </a:xfrm>
          <a:prstGeom prst="rect">
            <a:avLst/>
          </a:prstGeom>
        </p:spPr>
      </p:pic>
      <p:pic>
        <p:nvPicPr>
          <p:cNvPr id="1028" name="Picture 4" descr="Home | Download Centre | European Parliam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442" y="5013370"/>
            <a:ext cx="1667180" cy="13233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7442" y="1168060"/>
            <a:ext cx="1468438" cy="1018079"/>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1"/>
          <p:cNvSpPr txBox="1"/>
          <p:nvPr/>
        </p:nvSpPr>
        <p:spPr>
          <a:xfrm>
            <a:off x="353830" y="6430193"/>
            <a:ext cx="9116145" cy="3380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800" b="0" i="0" u="none" strike="noStrike" kern="1200" cap="none" spc="0" normalizeH="0" baseline="0" noProof="0" dirty="0">
              <a:ln>
                <a:noFill/>
              </a:ln>
              <a:solidFill>
                <a:srgbClr val="2B3A42"/>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rgbClr val="2B3A42"/>
                </a:solidFill>
                <a:effectLst/>
                <a:uLnTx/>
                <a:uFillTx/>
                <a:latin typeface="Arial Narrow" panose="020B0606020202030204" pitchFamily="34" charset="0"/>
                <a:ea typeface="+mn-ea"/>
                <a:cs typeface="+mn-cs"/>
              </a:rPr>
              <a:t>© IQVIA 2024. All rights reserved. This presentation is confidential and must not be used for purposes other than those for which is disclosed, cannot be reproduced and/or revealed to third parties without the prior written consent of IQVIA.</a:t>
            </a:r>
            <a:endParaRPr kumimoji="0" lang="en-US" sz="800" b="0" i="0" u="none" strike="noStrike" kern="1200" cap="none" spc="0" normalizeH="0" baseline="0" noProof="0" dirty="0">
              <a:ln>
                <a:noFill/>
              </a:ln>
              <a:solidFill>
                <a:srgbClr val="2B3A42"/>
              </a:solidFill>
              <a:effectLst/>
              <a:uLnTx/>
              <a:uFillTx/>
              <a:latin typeface="Arial Narrow" panose="020B0606020202030204"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9146" y="825623"/>
            <a:ext cx="11222854" cy="4882719"/>
          </a:xfrm>
          <a:prstGeom prst="rect">
            <a:avLst/>
          </a:prstGeom>
          <a:gradFill flip="none" rotWithShape="1">
            <a:gsLst>
              <a:gs pos="80000">
                <a:schemeClr val="accent1"/>
              </a:gs>
              <a:gs pos="20000">
                <a:schemeClr val="accent2"/>
              </a:gs>
            </a:gsLst>
            <a:lin ang="2700000" scaled="1"/>
            <a:tileRect/>
          </a:gradFill>
          <a:ln>
            <a:noFill/>
          </a:ln>
        </p:spPr>
        <p:txBody>
          <a:bodyPr wrap="square" lIns="731520" tIns="365760" rIns="182880" bIns="274320"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 name="Isosceles Triangle 4"/>
          <p:cNvSpPr/>
          <p:nvPr/>
        </p:nvSpPr>
        <p:spPr>
          <a:xfrm rot="10800000">
            <a:off x="969145" y="5708342"/>
            <a:ext cx="2006446" cy="492561"/>
          </a:xfrm>
          <a:prstGeom prst="triangl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err="1">
              <a:ln>
                <a:noFill/>
              </a:ln>
              <a:solidFill>
                <a:srgbClr val="FFFFFF"/>
              </a:solidFill>
              <a:effectLst/>
              <a:uLnTx/>
              <a:uFillTx/>
              <a:latin typeface="Arial" panose="020B0604020202020204"/>
              <a:ea typeface="+mn-ea"/>
              <a:cs typeface="+mn-cs"/>
            </a:endParaRPr>
          </a:p>
        </p:txBody>
      </p:sp>
      <p:sp>
        <p:nvSpPr>
          <p:cNvPr id="6" name="Rectangle 5"/>
          <p:cNvSpPr/>
          <p:nvPr/>
        </p:nvSpPr>
        <p:spPr>
          <a:xfrm>
            <a:off x="2514600" y="1732024"/>
            <a:ext cx="9677400" cy="2650879"/>
          </a:xfrm>
          <a:prstGeom prst="rect">
            <a:avLst/>
          </a:prstGeom>
        </p:spPr>
        <p:txBody>
          <a:bodyPr wrap="square" anchor="ctr">
            <a:noAutofit/>
          </a:bodyPr>
          <a:lstStyle/>
          <a:p>
            <a:pPr lvl="0" fontAlgn="base">
              <a:spcAft>
                <a:spcPts val="300"/>
              </a:spcAft>
              <a:defRPr/>
            </a:pPr>
            <a:r>
              <a:rPr lang="it-IT" sz="3200" dirty="0">
                <a:solidFill>
                  <a:schemeClr val="bg1"/>
                </a:solidFill>
                <a:latin typeface="Arial" panose="020B0604020202020204" pitchFamily="34" charset="0"/>
                <a:cs typeface="Arial" panose="020B0604020202020204" pitchFamily="34" charset="0"/>
              </a:rPr>
              <a:t>La </a:t>
            </a:r>
            <a:r>
              <a:rPr lang="it-IT" sz="3200" dirty="0" err="1">
                <a:solidFill>
                  <a:schemeClr val="bg1"/>
                </a:solidFill>
                <a:latin typeface="Arial" panose="020B0604020202020204" pitchFamily="34" charset="0"/>
                <a:cs typeface="Arial" panose="020B0604020202020204" pitchFamily="34" charset="0"/>
              </a:rPr>
              <a:t>spiegabilità</a:t>
            </a:r>
            <a:r>
              <a:rPr lang="it-IT" sz="3200" dirty="0">
                <a:solidFill>
                  <a:schemeClr val="bg1"/>
                </a:solidFill>
                <a:latin typeface="Arial" panose="020B0604020202020204" pitchFamily="34" charset="0"/>
                <a:cs typeface="Arial" panose="020B0604020202020204" pitchFamily="34" charset="0"/>
              </a:rPr>
              <a:t> è fondamentale per costruire e mantenere la fiducia degli utenti nei sistemi di intelligenza artificiale. Ciò significa che i processi devono essere trasparenti, le capacità e lo scopo dei sistemi di intelligenza artificiale comunicati apertamente e le decisioni – per quanto possibile – spiegabili a coloro che sono direttamente e indirettamente interessati.</a:t>
            </a:r>
            <a:endParaRPr lang="en-US" sz="32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2514600" y="5100550"/>
            <a:ext cx="9677400" cy="607792"/>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t-IT" sz="1400" i="0" u="none" strike="noStrike" kern="1200" cap="none" spc="0" normalizeH="0" baseline="0" noProof="0" dirty="0">
                <a:ln>
                  <a:noFill/>
                </a:ln>
                <a:solidFill>
                  <a:srgbClr val="FFFFFF"/>
                </a:solidFill>
                <a:effectLst/>
                <a:uLnTx/>
                <a:uFillTx/>
                <a:latin typeface="Arial" panose="020B0604020202020204"/>
                <a:ea typeface="+mn-ea"/>
                <a:cs typeface="+mn-cs"/>
              </a:rPr>
              <a:t>Commissione europea, Direzione generale delle Reti di comunicazione, dei contenuti e delle tecnologie, Orientamenti etici per un'IA affidabile, Ufficio delle pubblicazioni, 2019, </a:t>
            </a:r>
            <a:r>
              <a:rPr kumimoji="0" lang="it-IT" sz="1400" b="1" i="0" u="none" strike="noStrike" kern="1200" cap="none" spc="0" normalizeH="0" baseline="0" noProof="0" dirty="0">
                <a:ln>
                  <a:noFill/>
                </a:ln>
                <a:solidFill>
                  <a:srgbClr val="FFFFFF"/>
                </a:solidFill>
                <a:effectLst/>
                <a:uLnTx/>
                <a:uFillTx/>
                <a:latin typeface="Arial" panose="020B0604020202020204"/>
                <a:ea typeface="+mn-ea"/>
                <a:cs typeface="+mn-cs"/>
              </a:rPr>
              <a:t>https://data.europa.eu/doi/10.2759/640340</a:t>
            </a:r>
            <a:endParaRPr kumimoji="0" lang="en-GB" sz="1400" b="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8" name="Picture 7"/>
          <p:cNvPicPr>
            <a:picLocks noChangeAspect="1"/>
          </p:cNvPicPr>
          <p:nvPr/>
        </p:nvPicPr>
        <p:blipFill>
          <a:blip r:embed="rId1" cstate="screen"/>
          <a:stretch>
            <a:fillRect/>
          </a:stretch>
        </p:blipFill>
        <p:spPr>
          <a:xfrm>
            <a:off x="1417011" y="1222718"/>
            <a:ext cx="838202" cy="780290"/>
          </a:xfrm>
          <a:prstGeom prst="rect">
            <a:avLst/>
          </a:prstGeom>
        </p:spPr>
      </p:pic>
      <p:sp>
        <p:nvSpPr>
          <p:cNvPr id="2" name="Footer Placeholder 1"/>
          <p:cNvSpPr txBox="1"/>
          <p:nvPr/>
        </p:nvSpPr>
        <p:spPr>
          <a:xfrm>
            <a:off x="323048" y="6445699"/>
            <a:ext cx="9116145" cy="3380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800" b="0" i="0" u="none" strike="noStrike" kern="1200" cap="none" spc="0" normalizeH="0" baseline="0" noProof="0" dirty="0">
              <a:ln>
                <a:noFill/>
              </a:ln>
              <a:solidFill>
                <a:srgbClr val="2B3A42"/>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rgbClr val="2B3A42"/>
                </a:solidFill>
                <a:effectLst/>
                <a:uLnTx/>
                <a:uFillTx/>
                <a:latin typeface="Arial Narrow" panose="020B0606020202030204" pitchFamily="34" charset="0"/>
                <a:ea typeface="+mn-ea"/>
                <a:cs typeface="+mn-cs"/>
              </a:rPr>
              <a:t>© IQVIA 2024. All rights reserved. This presentation is confidential and must not be used for purposes other than those for which is disclosed, cannot be reproduced and/or revealed to third parties without the prior written consent of IQVIA.</a:t>
            </a:r>
            <a:endParaRPr kumimoji="0" lang="en-US" sz="800" b="0" i="0" u="none" strike="noStrike" kern="1200" cap="none" spc="0" normalizeH="0" baseline="0" noProof="0" dirty="0">
              <a:ln>
                <a:noFill/>
              </a:ln>
              <a:solidFill>
                <a:srgbClr val="2B3A42"/>
              </a:solidFill>
              <a:effectLst/>
              <a:uLnTx/>
              <a:uFillTx/>
              <a:latin typeface="Arial Narrow" panose="020B0606020202030204"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Contatti</a:t>
            </a:r>
            <a:endParaRPr lang="en-US" dirty="0"/>
          </a:p>
        </p:txBody>
      </p:sp>
      <p:sp>
        <p:nvSpPr>
          <p:cNvPr id="5" name="TextBox 4"/>
          <p:cNvSpPr txBox="1"/>
          <p:nvPr/>
        </p:nvSpPr>
        <p:spPr bwMode="gray">
          <a:xfrm>
            <a:off x="1280409" y="3808509"/>
            <a:ext cx="3888261" cy="1563977"/>
          </a:xfrm>
          <a:prstGeom prst="rect">
            <a:avLst/>
          </a:prstGeom>
          <a:noFill/>
        </p:spPr>
        <p:txBody>
          <a:bodyPr wrap="square" lIns="108000" tIns="46800" rtlCol="0">
            <a:noAutofit/>
          </a:bodyPr>
          <a:lstStyle/>
          <a:p>
            <a:pPr algn="ctr">
              <a:spcAft>
                <a:spcPts val="600"/>
              </a:spcAft>
              <a:buClr>
                <a:schemeClr val="bg1"/>
              </a:buClr>
            </a:pPr>
            <a:r>
              <a:rPr lang="en-US" sz="2400" b="1" dirty="0">
                <a:solidFill>
                  <a:schemeClr val="accent1"/>
                </a:solidFill>
              </a:rPr>
              <a:t>Sara Cazzaniga</a:t>
            </a:r>
            <a:endParaRPr lang="en-US" sz="2400" b="1" dirty="0">
              <a:solidFill>
                <a:schemeClr val="accent1"/>
              </a:solidFill>
            </a:endParaRPr>
          </a:p>
          <a:p>
            <a:pPr algn="ctr">
              <a:buClr>
                <a:schemeClr val="bg1"/>
              </a:buClr>
            </a:pPr>
            <a:r>
              <a:rPr lang="en-US" i="1" dirty="0">
                <a:solidFill>
                  <a:schemeClr val="accent1"/>
                </a:solidFill>
              </a:rPr>
              <a:t>Institutional Engagement and Scientific Partnership</a:t>
            </a:r>
            <a:endParaRPr lang="en-US" i="1" dirty="0">
              <a:solidFill>
                <a:schemeClr val="accent1"/>
              </a:solidFill>
            </a:endParaRPr>
          </a:p>
          <a:p>
            <a:pPr algn="ctr">
              <a:buClr>
                <a:schemeClr val="bg1"/>
              </a:buClr>
            </a:pPr>
            <a:r>
              <a:rPr lang="en-US" i="1" dirty="0">
                <a:solidFill>
                  <a:schemeClr val="accent1"/>
                </a:solidFill>
              </a:rPr>
              <a:t>Real World Solutions</a:t>
            </a:r>
            <a:endParaRPr lang="en-US" i="1" dirty="0">
              <a:solidFill>
                <a:schemeClr val="accent1"/>
              </a:solidFill>
            </a:endParaRPr>
          </a:p>
          <a:p>
            <a:pPr algn="ctr">
              <a:buClr>
                <a:schemeClr val="bg1"/>
              </a:buClr>
            </a:pPr>
            <a:endParaRPr lang="en-US" i="1" dirty="0">
              <a:solidFill>
                <a:schemeClr val="accent1"/>
              </a:solidFill>
            </a:endParaRPr>
          </a:p>
          <a:p>
            <a:pPr algn="ctr">
              <a:buClr>
                <a:schemeClr val="bg1"/>
              </a:buClr>
            </a:pPr>
            <a:endParaRPr lang="en-US" dirty="0">
              <a:solidFill>
                <a:schemeClr val="tx2"/>
              </a:solidFill>
            </a:endParaRPr>
          </a:p>
          <a:p>
            <a:pPr algn="ctr">
              <a:buClr>
                <a:schemeClr val="bg1"/>
              </a:buClr>
            </a:pPr>
            <a:r>
              <a:rPr lang="en-US" dirty="0">
                <a:solidFill>
                  <a:schemeClr val="tx2"/>
                </a:solidFill>
              </a:rPr>
              <a:t>Sara.cazzaniga@iqvia.com</a:t>
            </a:r>
            <a:endParaRPr lang="en-US" dirty="0">
              <a:solidFill>
                <a:schemeClr val="tx2"/>
              </a:solidFill>
            </a:endParaRPr>
          </a:p>
          <a:p>
            <a:pPr algn="ctr">
              <a:buClr>
                <a:schemeClr val="bg1"/>
              </a:buClr>
            </a:pPr>
            <a:endParaRPr lang="en-US" dirty="0">
              <a:solidFill>
                <a:schemeClr val="tx2"/>
              </a:solidFill>
            </a:endParaRPr>
          </a:p>
        </p:txBody>
      </p:sp>
      <p:pic>
        <p:nvPicPr>
          <p:cNvPr id="9" name="Picture 8"/>
          <p:cNvPicPr>
            <a:picLocks noChangeAspect="1"/>
          </p:cNvPicPr>
          <p:nvPr/>
        </p:nvPicPr>
        <p:blipFill>
          <a:blip r:embed="rId1"/>
          <a:stretch>
            <a:fillRect/>
          </a:stretch>
        </p:blipFill>
        <p:spPr>
          <a:xfrm>
            <a:off x="2424476" y="1828875"/>
            <a:ext cx="1600125" cy="1600125"/>
          </a:xfrm>
          <a:prstGeom prst="ellipse">
            <a:avLst/>
          </a:prstGeom>
          <a:ln w="63500" cap="rnd">
            <a:solidFill>
              <a:srgbClr val="005587"/>
            </a:solidFill>
          </a:ln>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dirty="0"/>
              <a:t>Introduzione: le promesse e le potenzialità dell’AI</a:t>
            </a:r>
            <a:endParaRPr lang="it-IT" dirty="0"/>
          </a:p>
          <a:p>
            <a:r>
              <a:rPr lang="en-GB" dirty="0"/>
              <a:t>Due </a:t>
            </a:r>
            <a:r>
              <a:rPr lang="en-GB" dirty="0" err="1"/>
              <a:t>esperienze</a:t>
            </a:r>
            <a:r>
              <a:rPr lang="en-GB" dirty="0"/>
              <a:t> concrete</a:t>
            </a:r>
            <a:endParaRPr lang="en-GB" dirty="0"/>
          </a:p>
          <a:p>
            <a:pPr lvl="1"/>
            <a:r>
              <a:rPr lang="en-GB" dirty="0"/>
              <a:t>Clinical &amp; Financial Impact of an AI powered EMR </a:t>
            </a:r>
            <a:r>
              <a:rPr lang="it-IT" dirty="0" err="1"/>
              <a:t>Clinical</a:t>
            </a:r>
            <a:r>
              <a:rPr lang="it-IT" dirty="0"/>
              <a:t> </a:t>
            </a:r>
            <a:r>
              <a:rPr lang="it-IT" dirty="0" err="1"/>
              <a:t>Decision</a:t>
            </a:r>
            <a:r>
              <a:rPr lang="it-IT" dirty="0"/>
              <a:t> </a:t>
            </a:r>
            <a:r>
              <a:rPr lang="it-IT" dirty="0" err="1"/>
              <a:t>Support</a:t>
            </a:r>
            <a:r>
              <a:rPr lang="it-IT" dirty="0"/>
              <a:t> </a:t>
            </a:r>
            <a:r>
              <a:rPr lang="it-IT" dirty="0" err="1"/>
              <a:t>Tool</a:t>
            </a:r>
            <a:endParaRPr lang="it-IT" dirty="0" err="1"/>
          </a:p>
          <a:p>
            <a:pPr lvl="3"/>
            <a:r>
              <a:rPr lang="en-US">
                <a:sym typeface="+mn-ea"/>
              </a:rPr>
              <a:t>Atrial Fibrillation (</a:t>
            </a:r>
            <a:r>
              <a:rPr lang="en-US" err="1">
                <a:sym typeface="+mn-ea"/>
              </a:rPr>
              <a:t>AFib</a:t>
            </a:r>
            <a:r>
              <a:rPr lang="en-US">
                <a:sym typeface="+mn-ea"/>
              </a:rPr>
              <a:t>) – Risk for Stroke</a:t>
            </a:r>
            <a:endParaRPr lang="en-US">
              <a:sym typeface="+mn-ea"/>
            </a:endParaRPr>
          </a:p>
          <a:p>
            <a:pPr lvl="3"/>
            <a:r>
              <a:rPr kumimoji="0" lang="en-US" i="0" u="none" strike="noStrike" kern="0" cap="none" spc="0" normalizeH="0" baseline="0" noProof="0" dirty="0">
                <a:ln>
                  <a:noFill/>
                </a:ln>
                <a:effectLst/>
                <a:uLnTx/>
                <a:uFillTx/>
                <a:latin typeface="Arial" panose="020B0604020202020204"/>
                <a:ea typeface="+mn-ea"/>
                <a:cs typeface="+mn-cs"/>
              </a:rPr>
              <a:t>Identifying misdiagnosed Type 1 Diabetes patients to avoid life threatening complications</a:t>
            </a:r>
            <a:endParaRPr kumimoji="0" lang="en-US" i="0" u="none" strike="noStrike" kern="0" cap="none" spc="0" normalizeH="0" baseline="0" noProof="0" dirty="0">
              <a:ln>
                <a:noFill/>
              </a:ln>
              <a:effectLst/>
              <a:uLnTx/>
              <a:uFillTx/>
              <a:latin typeface="Arial" panose="020B0604020202020204"/>
              <a:ea typeface="+mn-ea"/>
              <a:cs typeface="+mn-cs"/>
            </a:endParaRPr>
          </a:p>
          <a:p>
            <a:r>
              <a:rPr lang="en-GB" dirty="0" err="1">
                <a:latin typeface="Arial" panose="020B0604020202020204" pitchFamily="34" charset="0"/>
              </a:rPr>
              <a:t>Sfide</a:t>
            </a:r>
            <a:r>
              <a:rPr lang="en-GB" dirty="0">
                <a:latin typeface="Arial" panose="020B0604020202020204" pitchFamily="34" charset="0"/>
              </a:rPr>
              <a:t> future: </a:t>
            </a:r>
            <a:r>
              <a:rPr lang="en-GB" dirty="0" err="1">
                <a:latin typeface="Arial" panose="020B0604020202020204" pitchFamily="34" charset="0"/>
              </a:rPr>
              <a:t>sviluppi</a:t>
            </a:r>
            <a:r>
              <a:rPr lang="en-GB" dirty="0">
                <a:latin typeface="Arial" panose="020B0604020202020204" pitchFamily="34" charset="0"/>
              </a:rPr>
              <a:t> </a:t>
            </a:r>
            <a:r>
              <a:rPr lang="en-GB" dirty="0" err="1">
                <a:latin typeface="Arial" panose="020B0604020202020204" pitchFamily="34" charset="0"/>
              </a:rPr>
              <a:t>normativi</a:t>
            </a:r>
            <a:r>
              <a:rPr lang="en-GB" dirty="0">
                <a:latin typeface="Arial" panose="020B0604020202020204" pitchFamily="34" charset="0"/>
              </a:rPr>
              <a:t>, Explainable AI</a:t>
            </a:r>
            <a:endParaRPr lang="it-IT" dirty="0"/>
          </a:p>
          <a:p>
            <a:endParaRPr lang="it-IT" dirty="0"/>
          </a:p>
          <a:p>
            <a:endParaRPr lang="en-US" dirty="0"/>
          </a:p>
        </p:txBody>
      </p:sp>
      <p:sp>
        <p:nvSpPr>
          <p:cNvPr id="3" name="Title 2"/>
          <p:cNvSpPr>
            <a:spLocks noGrp="1"/>
          </p:cNvSpPr>
          <p:nvPr>
            <p:ph type="title"/>
          </p:nvPr>
        </p:nvSpPr>
        <p:spPr/>
        <p:txBody>
          <a:bodyPr/>
          <a:lstStyle/>
          <a:p>
            <a:r>
              <a:rPr lang="it-IT" dirty="0"/>
              <a:t>Agenda</a:t>
            </a:r>
            <a:endParaRPr 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promise of AI in healthcare for medical event prediction</a:t>
            </a:r>
            <a:endParaRPr lang="en-US"/>
          </a:p>
        </p:txBody>
      </p:sp>
      <p:sp>
        <p:nvSpPr>
          <p:cNvPr id="144" name="Rectangle 143"/>
          <p:cNvSpPr/>
          <p:nvPr/>
        </p:nvSpPr>
        <p:spPr>
          <a:xfrm>
            <a:off x="6129959" y="1244832"/>
            <a:ext cx="4937760" cy="738286"/>
          </a:xfrm>
          <a:prstGeom prst="rect">
            <a:avLst/>
          </a:prstGeom>
          <a:ln w="28575">
            <a:noFill/>
          </a:ln>
        </p:spPr>
        <p:txBody>
          <a:bodyPr lIns="457200" tIns="91440">
            <a:noAutofit/>
          </a:bodyPr>
          <a:lstStyle/>
          <a:p>
            <a:pPr marL="0" marR="0" lvl="0" indent="0" algn="l" defTabSz="914400" rtl="0" eaLnBrk="1" fontAlgn="auto" latinLnBrk="0" hangingPunct="1">
              <a:lnSpc>
                <a:spcPct val="100000"/>
              </a:lnSpc>
              <a:spcBef>
                <a:spcPts val="400"/>
              </a:spcBef>
              <a:spcAft>
                <a:spcPts val="0"/>
              </a:spcAft>
              <a:buClrTx/>
              <a:buSzTx/>
              <a:buFontTx/>
              <a:buNone/>
              <a:defRPr/>
            </a:pPr>
            <a:r>
              <a:rPr kumimoji="0" lang="en-US" sz="1600" b="0" i="0" u="none" strike="noStrike" kern="0" cap="none" spc="0" normalizeH="0" baseline="0" noProof="0">
                <a:ln>
                  <a:noFill/>
                </a:ln>
                <a:solidFill>
                  <a:srgbClr val="2B3A42"/>
                </a:solidFill>
                <a:effectLst/>
                <a:uLnTx/>
                <a:uFillTx/>
                <a:latin typeface="Arial" panose="020B0604020202020204"/>
                <a:ea typeface="+mn-ea"/>
                <a:cs typeface="+mn-cs"/>
              </a:rPr>
              <a:t>Identify patients at risk of developing or having an undiagnosed or under-reported disease</a:t>
            </a:r>
            <a:endParaRPr kumimoji="0" lang="en-US" sz="16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145" name="Rectangle 144"/>
          <p:cNvSpPr/>
          <p:nvPr/>
        </p:nvSpPr>
        <p:spPr>
          <a:xfrm>
            <a:off x="3700001" y="1340106"/>
            <a:ext cx="2747126" cy="439188"/>
          </a:xfrm>
          <a:prstGeom prst="rect">
            <a:avLst/>
          </a:prstGeom>
          <a:ln w="28575">
            <a:noFill/>
          </a:ln>
        </p:spPr>
        <p:txBody>
          <a:bodyPr lIns="457200" tIns="91440">
            <a:noAutofit/>
          </a:bodyPr>
          <a:lstStyle/>
          <a:p>
            <a:pPr marL="0" marR="0" lvl="0" indent="0" algn="l" defTabSz="914400" rtl="0" eaLnBrk="1" fontAlgn="auto" latinLnBrk="0" hangingPunct="1">
              <a:lnSpc>
                <a:spcPct val="100000"/>
              </a:lnSpc>
              <a:spcBef>
                <a:spcPts val="400"/>
              </a:spcBef>
              <a:spcAft>
                <a:spcPts val="0"/>
              </a:spcAft>
              <a:buClrTx/>
              <a:buSzTx/>
              <a:buFontTx/>
              <a:buNone/>
              <a:defRPr/>
            </a:pPr>
            <a:r>
              <a:rPr kumimoji="0" lang="en-US" sz="1600" b="1" i="0" u="none" strike="noStrike" kern="1200" cap="none" spc="0" normalizeH="0" baseline="0" noProof="1">
                <a:ln>
                  <a:noFill/>
                </a:ln>
                <a:solidFill>
                  <a:srgbClr val="00A3E0"/>
                </a:solidFill>
                <a:effectLst/>
                <a:uLnTx/>
                <a:uFillTx/>
                <a:latin typeface="Arial" panose="020B0604020202020204"/>
                <a:ea typeface="+mn-ea"/>
                <a:cs typeface="Arial" panose="020B0604020202020204" pitchFamily="34" charset="0"/>
              </a:rPr>
              <a:t>Disease Detection </a:t>
            </a:r>
            <a:endParaRPr kumimoji="0" lang="en-US" sz="1600" b="1" i="0" u="none" strike="noStrike" kern="1200" cap="none" spc="0" normalizeH="0" baseline="0" noProof="1">
              <a:ln>
                <a:noFill/>
              </a:ln>
              <a:solidFill>
                <a:srgbClr val="00A3E0"/>
              </a:solidFill>
              <a:effectLst/>
              <a:uLnTx/>
              <a:uFillTx/>
              <a:latin typeface="Arial" panose="020B0604020202020204"/>
              <a:ea typeface="+mn-ea"/>
              <a:cs typeface="Arial" panose="020B0604020202020204" pitchFamily="34" charset="0"/>
            </a:endParaRPr>
          </a:p>
        </p:txBody>
      </p:sp>
      <p:sp>
        <p:nvSpPr>
          <p:cNvPr id="146" name="Rectangle 145"/>
          <p:cNvSpPr/>
          <p:nvPr/>
        </p:nvSpPr>
        <p:spPr>
          <a:xfrm>
            <a:off x="7016629" y="2943006"/>
            <a:ext cx="4937760" cy="683290"/>
          </a:xfrm>
          <a:prstGeom prst="rect">
            <a:avLst/>
          </a:prstGeom>
          <a:ln w="28575">
            <a:noFill/>
          </a:ln>
        </p:spPr>
        <p:txBody>
          <a:bodyPr lIns="457200" tIns="91440" anchor="ctr">
            <a:noAutofit/>
          </a:bodyPr>
          <a:lstStyle/>
          <a:p>
            <a:pPr marL="0" marR="0" lvl="0" indent="0" algn="l" defTabSz="914400" rtl="0" eaLnBrk="1" fontAlgn="auto" latinLnBrk="0" hangingPunct="1">
              <a:lnSpc>
                <a:spcPct val="100000"/>
              </a:lnSpc>
              <a:spcBef>
                <a:spcPts val="400"/>
              </a:spcBef>
              <a:spcAft>
                <a:spcPts val="0"/>
              </a:spcAft>
              <a:buClrTx/>
              <a:buSzTx/>
              <a:buFontTx/>
              <a:buNone/>
              <a:defRPr/>
            </a:pPr>
            <a:r>
              <a:rPr kumimoji="0" lang="en-US" sz="1600" b="0" i="0" u="none" strike="noStrike" kern="0" cap="none" spc="0" normalizeH="0" baseline="0" noProof="0">
                <a:ln>
                  <a:noFill/>
                </a:ln>
                <a:solidFill>
                  <a:srgbClr val="2B3A42"/>
                </a:solidFill>
                <a:effectLst/>
                <a:uLnTx/>
                <a:uFillTx/>
                <a:latin typeface="Arial" panose="020B0604020202020204"/>
                <a:ea typeface="+mn-ea"/>
                <a:cs typeface="+mn-cs"/>
              </a:rPr>
              <a:t>Predict patients who will progress in the disease </a:t>
            </a:r>
            <a:endParaRPr kumimoji="0" lang="en-US" sz="16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147" name="Rectangle 146"/>
          <p:cNvSpPr/>
          <p:nvPr/>
        </p:nvSpPr>
        <p:spPr>
          <a:xfrm>
            <a:off x="4608470" y="2921982"/>
            <a:ext cx="2787262" cy="713415"/>
          </a:xfrm>
          <a:prstGeom prst="rect">
            <a:avLst/>
          </a:prstGeom>
          <a:ln w="28575">
            <a:noFill/>
          </a:ln>
        </p:spPr>
        <p:txBody>
          <a:bodyPr lIns="457200" tIns="91440" anchor="ctr">
            <a:noAutofit/>
          </a:bodyPr>
          <a:lstStyle/>
          <a:p>
            <a:pPr marL="0" marR="0" lvl="0" indent="0" algn="ctr" defTabSz="914400" rtl="0" eaLnBrk="1" fontAlgn="auto" latinLnBrk="0" hangingPunct="1">
              <a:lnSpc>
                <a:spcPct val="100000"/>
              </a:lnSpc>
              <a:spcBef>
                <a:spcPts val="400"/>
              </a:spcBef>
              <a:spcAft>
                <a:spcPts val="0"/>
              </a:spcAft>
              <a:buClrTx/>
              <a:buSzTx/>
              <a:buFontTx/>
              <a:buNone/>
              <a:defRPr/>
            </a:pPr>
            <a:r>
              <a:rPr kumimoji="0" lang="en-US" sz="1600" b="1" i="0" u="none" strike="noStrike" kern="1200" cap="none" spc="0" normalizeH="0" baseline="0" noProof="1">
                <a:ln>
                  <a:noFill/>
                </a:ln>
                <a:solidFill>
                  <a:srgbClr val="FE8A12"/>
                </a:solidFill>
                <a:effectLst/>
                <a:uLnTx/>
                <a:uFillTx/>
                <a:latin typeface="Arial" panose="020B0604020202020204"/>
                <a:ea typeface="+mn-ea"/>
                <a:cs typeface="Arial" panose="020B0604020202020204" pitchFamily="34" charset="0"/>
              </a:rPr>
              <a:t>Disease Progression</a:t>
            </a:r>
            <a:endParaRPr kumimoji="0" lang="en-US" sz="1600" b="1" i="0" u="none" strike="noStrike" kern="1200" cap="none" spc="0" normalizeH="0" baseline="0" noProof="1">
              <a:ln>
                <a:noFill/>
              </a:ln>
              <a:solidFill>
                <a:srgbClr val="FE8A12"/>
              </a:solidFill>
              <a:effectLst/>
              <a:uLnTx/>
              <a:uFillTx/>
              <a:latin typeface="Arial" panose="020B0604020202020204"/>
              <a:ea typeface="+mn-ea"/>
              <a:cs typeface="Arial" panose="020B0604020202020204" pitchFamily="34" charset="0"/>
            </a:endParaRPr>
          </a:p>
        </p:txBody>
      </p:sp>
      <p:sp>
        <p:nvSpPr>
          <p:cNvPr id="148" name="Rectangle 147"/>
          <p:cNvSpPr/>
          <p:nvPr/>
        </p:nvSpPr>
        <p:spPr>
          <a:xfrm>
            <a:off x="6707476" y="2021032"/>
            <a:ext cx="4937760" cy="635435"/>
          </a:xfrm>
          <a:prstGeom prst="rect">
            <a:avLst/>
          </a:prstGeom>
          <a:ln w="28575">
            <a:noFill/>
          </a:ln>
        </p:spPr>
        <p:txBody>
          <a:bodyPr lIns="457200" tIns="91440">
            <a:noAutofit/>
          </a:bodyPr>
          <a:lstStyle/>
          <a:p>
            <a:pPr marL="0" marR="0" lvl="0" indent="0" algn="l" defTabSz="914400" rtl="0" eaLnBrk="1" fontAlgn="auto" latinLnBrk="0" hangingPunct="1">
              <a:lnSpc>
                <a:spcPct val="100000"/>
              </a:lnSpc>
              <a:spcBef>
                <a:spcPts val="400"/>
              </a:spcBef>
              <a:spcAft>
                <a:spcPts val="0"/>
              </a:spcAft>
              <a:buClrTx/>
              <a:buSzTx/>
              <a:buFontTx/>
              <a:buNone/>
              <a:defRPr/>
            </a:pPr>
            <a:r>
              <a:rPr kumimoji="0" lang="en-US" sz="1600" b="0" i="0" u="none" strike="noStrike" kern="0" cap="none" spc="0" normalizeH="0" baseline="0" noProof="0">
                <a:ln>
                  <a:noFill/>
                </a:ln>
                <a:solidFill>
                  <a:srgbClr val="2B3A42"/>
                </a:solidFill>
                <a:effectLst/>
                <a:uLnTx/>
                <a:uFillTx/>
                <a:latin typeface="Arial" panose="020B0604020202020204"/>
                <a:ea typeface="+mn-ea"/>
                <a:cs typeface="+mn-cs"/>
              </a:rPr>
              <a:t>Identify key drivers of non-adherence to guide targeted adherence strategies</a:t>
            </a:r>
            <a:endParaRPr kumimoji="0" lang="en-US" sz="16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149" name="Rectangle 148"/>
          <p:cNvSpPr/>
          <p:nvPr/>
        </p:nvSpPr>
        <p:spPr>
          <a:xfrm>
            <a:off x="4240632" y="2151830"/>
            <a:ext cx="2747126" cy="439188"/>
          </a:xfrm>
          <a:prstGeom prst="rect">
            <a:avLst/>
          </a:prstGeom>
          <a:ln w="28575">
            <a:noFill/>
          </a:ln>
        </p:spPr>
        <p:txBody>
          <a:bodyPr lIns="457200" tIns="91440">
            <a:noAutofit/>
          </a:bodyPr>
          <a:lstStyle/>
          <a:p>
            <a:pPr marL="0" marR="0" lvl="0" indent="0" algn="ctr" defTabSz="914400" rtl="0" eaLnBrk="1" fontAlgn="auto" latinLnBrk="0" hangingPunct="1">
              <a:lnSpc>
                <a:spcPct val="100000"/>
              </a:lnSpc>
              <a:spcBef>
                <a:spcPts val="400"/>
              </a:spcBef>
              <a:spcAft>
                <a:spcPts val="0"/>
              </a:spcAft>
              <a:buClrTx/>
              <a:buSzTx/>
              <a:buFontTx/>
              <a:buNone/>
              <a:defRPr/>
            </a:pPr>
            <a:r>
              <a:rPr kumimoji="0" lang="en-US" sz="1600" b="1" i="0" u="none" strike="noStrike" kern="1200" cap="none" spc="0" normalizeH="0" baseline="0" noProof="1">
                <a:ln>
                  <a:noFill/>
                </a:ln>
                <a:solidFill>
                  <a:srgbClr val="027223"/>
                </a:solidFill>
                <a:effectLst/>
                <a:uLnTx/>
                <a:uFillTx/>
                <a:latin typeface="Arial" panose="020B0604020202020204"/>
                <a:ea typeface="+mn-ea"/>
                <a:cs typeface="Arial" panose="020B0604020202020204" pitchFamily="34" charset="0"/>
              </a:rPr>
              <a:t>Patient Adherence</a:t>
            </a:r>
            <a:endParaRPr kumimoji="0" lang="en-US" sz="1600" b="1" i="0" u="none" strike="noStrike" kern="1200" cap="none" spc="0" normalizeH="0" baseline="0" noProof="1">
              <a:ln>
                <a:noFill/>
              </a:ln>
              <a:solidFill>
                <a:srgbClr val="027223"/>
              </a:solidFill>
              <a:effectLst/>
              <a:uLnTx/>
              <a:uFillTx/>
              <a:latin typeface="Arial" panose="020B0604020202020204"/>
              <a:ea typeface="+mn-ea"/>
              <a:cs typeface="Arial" panose="020B0604020202020204" pitchFamily="34" charset="0"/>
            </a:endParaRPr>
          </a:p>
        </p:txBody>
      </p:sp>
      <p:sp>
        <p:nvSpPr>
          <p:cNvPr id="150" name="Rectangle 149"/>
          <p:cNvSpPr/>
          <p:nvPr/>
        </p:nvSpPr>
        <p:spPr>
          <a:xfrm>
            <a:off x="6446092" y="5850941"/>
            <a:ext cx="4937760" cy="738285"/>
          </a:xfrm>
          <a:prstGeom prst="rect">
            <a:avLst/>
          </a:prstGeom>
          <a:ln w="28575">
            <a:noFill/>
          </a:ln>
        </p:spPr>
        <p:txBody>
          <a:bodyPr lIns="457200" tIns="91440">
            <a:noAutofit/>
          </a:bodyPr>
          <a:lstStyle/>
          <a:p>
            <a:pPr marL="0" marR="0" lvl="0" indent="0" algn="l" defTabSz="914400" rtl="0" eaLnBrk="1" fontAlgn="auto" latinLnBrk="0" hangingPunct="1">
              <a:lnSpc>
                <a:spcPct val="100000"/>
              </a:lnSpc>
              <a:spcBef>
                <a:spcPts val="400"/>
              </a:spcBef>
              <a:spcAft>
                <a:spcPts val="0"/>
              </a:spcAft>
              <a:buClrTx/>
              <a:buSzTx/>
              <a:buFontTx/>
              <a:buNone/>
              <a:defRPr/>
            </a:pPr>
            <a:r>
              <a:rPr kumimoji="0" lang="en-US" sz="1600" b="0" i="0" u="none" strike="noStrike" kern="0" cap="none" spc="0" normalizeH="0" baseline="0" noProof="0">
                <a:ln>
                  <a:noFill/>
                </a:ln>
                <a:solidFill>
                  <a:srgbClr val="2B3A42"/>
                </a:solidFill>
                <a:effectLst/>
                <a:uLnTx/>
                <a:uFillTx/>
                <a:latin typeface="Arial" panose="020B0604020202020204"/>
                <a:ea typeface="+mn-ea"/>
                <a:cs typeface="+mn-cs"/>
              </a:rPr>
              <a:t>Proactively predict treatment response for a given therapy with individual patients</a:t>
            </a:r>
            <a:endParaRPr kumimoji="0" lang="en-US" sz="16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151" name="Rectangle 150"/>
          <p:cNvSpPr/>
          <p:nvPr/>
        </p:nvSpPr>
        <p:spPr>
          <a:xfrm>
            <a:off x="3467037" y="5985843"/>
            <a:ext cx="3422585" cy="439188"/>
          </a:xfrm>
          <a:prstGeom prst="rect">
            <a:avLst/>
          </a:prstGeom>
          <a:ln w="28575">
            <a:noFill/>
          </a:ln>
        </p:spPr>
        <p:txBody>
          <a:bodyPr lIns="457200" tIns="91440">
            <a:noAutofit/>
          </a:bodyPr>
          <a:lstStyle/>
          <a:p>
            <a:pPr marL="0" marR="0" lvl="0" indent="0" algn="ctr" defTabSz="914400" rtl="0" eaLnBrk="1" fontAlgn="auto" latinLnBrk="0" hangingPunct="1">
              <a:lnSpc>
                <a:spcPct val="100000"/>
              </a:lnSpc>
              <a:spcBef>
                <a:spcPts val="400"/>
              </a:spcBef>
              <a:spcAft>
                <a:spcPts val="0"/>
              </a:spcAft>
              <a:buClrTx/>
              <a:buSzTx/>
              <a:buFontTx/>
              <a:buNone/>
              <a:defRPr/>
            </a:pPr>
            <a:r>
              <a:rPr kumimoji="0" lang="en-US" sz="1600" b="1" i="0" u="none" strike="noStrike" kern="1200" cap="none" spc="0" normalizeH="0" baseline="0" noProof="1">
                <a:ln>
                  <a:noFill/>
                </a:ln>
                <a:solidFill>
                  <a:srgbClr val="002060"/>
                </a:solidFill>
                <a:effectLst/>
                <a:uLnTx/>
                <a:uFillTx/>
                <a:latin typeface="Arial" panose="020B0604020202020204"/>
                <a:ea typeface="+mn-ea"/>
                <a:cs typeface="Arial" panose="020B0604020202020204" pitchFamily="34" charset="0"/>
              </a:rPr>
              <a:t>Treatment Response</a:t>
            </a:r>
            <a:endParaRPr kumimoji="0" lang="en-US" sz="1600" b="1" i="0" u="none" strike="noStrike" kern="1200" cap="none" spc="0" normalizeH="0" baseline="0" noProof="1">
              <a:ln>
                <a:noFill/>
              </a:ln>
              <a:solidFill>
                <a:srgbClr val="002060"/>
              </a:solidFill>
              <a:effectLst/>
              <a:uLnTx/>
              <a:uFillTx/>
              <a:latin typeface="Arial" panose="020B0604020202020204"/>
              <a:ea typeface="+mn-ea"/>
              <a:cs typeface="Arial" panose="020B0604020202020204" pitchFamily="34" charset="0"/>
            </a:endParaRPr>
          </a:p>
        </p:txBody>
      </p:sp>
      <p:sp>
        <p:nvSpPr>
          <p:cNvPr id="152" name="Arc 151"/>
          <p:cNvSpPr/>
          <p:nvPr/>
        </p:nvSpPr>
        <p:spPr>
          <a:xfrm rot="16200000">
            <a:off x="-33810" y="1449761"/>
            <a:ext cx="5040900" cy="4650457"/>
          </a:xfrm>
          <a:prstGeom prst="arc">
            <a:avLst>
              <a:gd name="adj1" fmla="val 55572"/>
              <a:gd name="adj2" fmla="val 10784677"/>
            </a:avLst>
          </a:prstGeom>
          <a:noFill/>
          <a:ln w="28575" cap="flat" cmpd="sng" algn="ctr">
            <a:solidFill>
              <a:srgbClr val="3F5765">
                <a:lumMod val="60000"/>
                <a:lumOff val="40000"/>
                <a:alpha val="48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nvGrpSpPr>
          <p:cNvPr id="153" name="Group 152"/>
          <p:cNvGrpSpPr/>
          <p:nvPr/>
        </p:nvGrpSpPr>
        <p:grpSpPr>
          <a:xfrm>
            <a:off x="3344311" y="5778257"/>
            <a:ext cx="640080" cy="640080"/>
            <a:chOff x="9641341" y="3842541"/>
            <a:chExt cx="640080" cy="640080"/>
          </a:xfrm>
        </p:grpSpPr>
        <p:sp>
          <p:nvSpPr>
            <p:cNvPr id="154" name="Oval 153"/>
            <p:cNvSpPr/>
            <p:nvPr/>
          </p:nvSpPr>
          <p:spPr>
            <a:xfrm>
              <a:off x="9641341" y="3842541"/>
              <a:ext cx="640080" cy="640080"/>
            </a:xfrm>
            <a:prstGeom prst="ellipse">
              <a:avLst/>
            </a:prstGeom>
            <a:solidFill>
              <a:sysClr val="window" lastClr="FFFFFF"/>
            </a:solidFill>
            <a:ln w="38100" cap="flat" cmpd="sng" algn="ctr">
              <a:solidFill>
                <a:srgbClr val="002060">
                  <a:alpha val="58000"/>
                </a:srgbClr>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155" name="Group 154"/>
            <p:cNvGrpSpPr/>
            <p:nvPr/>
          </p:nvGrpSpPr>
          <p:grpSpPr>
            <a:xfrm>
              <a:off x="9740008" y="3937928"/>
              <a:ext cx="484124" cy="433041"/>
              <a:chOff x="4532313" y="1603375"/>
              <a:chExt cx="3592513" cy="3035301"/>
            </a:xfrm>
            <a:solidFill>
              <a:srgbClr val="3F5765"/>
            </a:solidFill>
          </p:grpSpPr>
          <p:sp>
            <p:nvSpPr>
              <p:cNvPr id="156" name="Freeform 11"/>
              <p:cNvSpPr>
                <a:spLocks noEditPoints="1"/>
              </p:cNvSpPr>
              <p:nvPr/>
            </p:nvSpPr>
            <p:spPr bwMode="auto">
              <a:xfrm>
                <a:off x="5624513" y="2276475"/>
                <a:ext cx="1011238" cy="1184275"/>
              </a:xfrm>
              <a:custGeom>
                <a:avLst/>
                <a:gdLst>
                  <a:gd name="T0" fmla="*/ 144 w 269"/>
                  <a:gd name="T1" fmla="*/ 193 h 315"/>
                  <a:gd name="T2" fmla="*/ 233 w 269"/>
                  <a:gd name="T3" fmla="*/ 267 h 315"/>
                  <a:gd name="T4" fmla="*/ 269 w 269"/>
                  <a:gd name="T5" fmla="*/ 225 h 315"/>
                  <a:gd name="T6" fmla="*/ 211 w 269"/>
                  <a:gd name="T7" fmla="*/ 162 h 315"/>
                  <a:gd name="T8" fmla="*/ 239 w 269"/>
                  <a:gd name="T9" fmla="*/ 95 h 315"/>
                  <a:gd name="T10" fmla="*/ 144 w 269"/>
                  <a:gd name="T11" fmla="*/ 0 h 315"/>
                  <a:gd name="T12" fmla="*/ 49 w 269"/>
                  <a:gd name="T13" fmla="*/ 95 h 315"/>
                  <a:gd name="T14" fmla="*/ 77 w 269"/>
                  <a:gd name="T15" fmla="*/ 162 h 315"/>
                  <a:gd name="T16" fmla="*/ 0 w 269"/>
                  <a:gd name="T17" fmla="*/ 315 h 315"/>
                  <a:gd name="T18" fmla="*/ 48 w 269"/>
                  <a:gd name="T19" fmla="*/ 315 h 315"/>
                  <a:gd name="T20" fmla="*/ 144 w 269"/>
                  <a:gd name="T21" fmla="*/ 193 h 315"/>
                  <a:gd name="T22" fmla="*/ 144 w 269"/>
                  <a:gd name="T23" fmla="*/ 48 h 315"/>
                  <a:gd name="T24" fmla="*/ 191 w 269"/>
                  <a:gd name="T25" fmla="*/ 95 h 315"/>
                  <a:gd name="T26" fmla="*/ 144 w 269"/>
                  <a:gd name="T27" fmla="*/ 142 h 315"/>
                  <a:gd name="T28" fmla="*/ 97 w 269"/>
                  <a:gd name="T29" fmla="*/ 95 h 315"/>
                  <a:gd name="T30" fmla="*/ 144 w 269"/>
                  <a:gd name="T31" fmla="*/ 4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15">
                    <a:moveTo>
                      <a:pt x="144" y="193"/>
                    </a:moveTo>
                    <a:cubicBezTo>
                      <a:pt x="193" y="193"/>
                      <a:pt x="221" y="226"/>
                      <a:pt x="233" y="267"/>
                    </a:cubicBezTo>
                    <a:cubicBezTo>
                      <a:pt x="269" y="225"/>
                      <a:pt x="269" y="225"/>
                      <a:pt x="269" y="225"/>
                    </a:cubicBezTo>
                    <a:cubicBezTo>
                      <a:pt x="255" y="196"/>
                      <a:pt x="235" y="175"/>
                      <a:pt x="211" y="162"/>
                    </a:cubicBezTo>
                    <a:cubicBezTo>
                      <a:pt x="228" y="145"/>
                      <a:pt x="239" y="121"/>
                      <a:pt x="239" y="95"/>
                    </a:cubicBezTo>
                    <a:cubicBezTo>
                      <a:pt x="239" y="43"/>
                      <a:pt x="196" y="0"/>
                      <a:pt x="144" y="0"/>
                    </a:cubicBezTo>
                    <a:cubicBezTo>
                      <a:pt x="91" y="0"/>
                      <a:pt x="49" y="43"/>
                      <a:pt x="49" y="95"/>
                    </a:cubicBezTo>
                    <a:cubicBezTo>
                      <a:pt x="49" y="121"/>
                      <a:pt x="59" y="145"/>
                      <a:pt x="77" y="162"/>
                    </a:cubicBezTo>
                    <a:cubicBezTo>
                      <a:pt x="33" y="186"/>
                      <a:pt x="0" y="236"/>
                      <a:pt x="0" y="315"/>
                    </a:cubicBezTo>
                    <a:cubicBezTo>
                      <a:pt x="48" y="315"/>
                      <a:pt x="48" y="315"/>
                      <a:pt x="48" y="315"/>
                    </a:cubicBezTo>
                    <a:cubicBezTo>
                      <a:pt x="48" y="254"/>
                      <a:pt x="77" y="193"/>
                      <a:pt x="144" y="193"/>
                    </a:cubicBezTo>
                    <a:close/>
                    <a:moveTo>
                      <a:pt x="144" y="48"/>
                    </a:moveTo>
                    <a:cubicBezTo>
                      <a:pt x="170" y="48"/>
                      <a:pt x="191" y="69"/>
                      <a:pt x="191" y="95"/>
                    </a:cubicBezTo>
                    <a:cubicBezTo>
                      <a:pt x="191" y="121"/>
                      <a:pt x="170" y="142"/>
                      <a:pt x="144" y="142"/>
                    </a:cubicBezTo>
                    <a:cubicBezTo>
                      <a:pt x="118" y="142"/>
                      <a:pt x="97" y="121"/>
                      <a:pt x="97" y="95"/>
                    </a:cubicBezTo>
                    <a:cubicBezTo>
                      <a:pt x="97" y="69"/>
                      <a:pt x="118" y="48"/>
                      <a:pt x="144"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157" name="Freeform 12"/>
              <p:cNvSpPr>
                <a:spLocks noEditPoints="1"/>
              </p:cNvSpPr>
              <p:nvPr/>
            </p:nvSpPr>
            <p:spPr bwMode="auto">
              <a:xfrm>
                <a:off x="4532313" y="2949575"/>
                <a:ext cx="1004888" cy="1181100"/>
              </a:xfrm>
              <a:custGeom>
                <a:avLst/>
                <a:gdLst>
                  <a:gd name="T0" fmla="*/ 49 w 267"/>
                  <a:gd name="T1" fmla="*/ 95 h 314"/>
                  <a:gd name="T2" fmla="*/ 77 w 267"/>
                  <a:gd name="T3" fmla="*/ 162 h 314"/>
                  <a:gd name="T4" fmla="*/ 0 w 267"/>
                  <a:gd name="T5" fmla="*/ 314 h 314"/>
                  <a:gd name="T6" fmla="*/ 48 w 267"/>
                  <a:gd name="T7" fmla="*/ 314 h 314"/>
                  <a:gd name="T8" fmla="*/ 144 w 267"/>
                  <a:gd name="T9" fmla="*/ 193 h 314"/>
                  <a:gd name="T10" fmla="*/ 232 w 267"/>
                  <a:gd name="T11" fmla="*/ 263 h 314"/>
                  <a:gd name="T12" fmla="*/ 267 w 267"/>
                  <a:gd name="T13" fmla="*/ 221 h 314"/>
                  <a:gd name="T14" fmla="*/ 211 w 267"/>
                  <a:gd name="T15" fmla="*/ 162 h 314"/>
                  <a:gd name="T16" fmla="*/ 239 w 267"/>
                  <a:gd name="T17" fmla="*/ 95 h 314"/>
                  <a:gd name="T18" fmla="*/ 144 w 267"/>
                  <a:gd name="T19" fmla="*/ 0 h 314"/>
                  <a:gd name="T20" fmla="*/ 49 w 267"/>
                  <a:gd name="T21" fmla="*/ 95 h 314"/>
                  <a:gd name="T22" fmla="*/ 144 w 267"/>
                  <a:gd name="T23" fmla="*/ 48 h 314"/>
                  <a:gd name="T24" fmla="*/ 191 w 267"/>
                  <a:gd name="T25" fmla="*/ 95 h 314"/>
                  <a:gd name="T26" fmla="*/ 144 w 267"/>
                  <a:gd name="T27" fmla="*/ 142 h 314"/>
                  <a:gd name="T28" fmla="*/ 97 w 267"/>
                  <a:gd name="T29" fmla="*/ 95 h 314"/>
                  <a:gd name="T30" fmla="*/ 144 w 267"/>
                  <a:gd name="T31" fmla="*/ 4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314">
                    <a:moveTo>
                      <a:pt x="49" y="95"/>
                    </a:moveTo>
                    <a:cubicBezTo>
                      <a:pt x="49" y="121"/>
                      <a:pt x="59" y="145"/>
                      <a:pt x="77" y="162"/>
                    </a:cubicBezTo>
                    <a:cubicBezTo>
                      <a:pt x="33" y="186"/>
                      <a:pt x="0" y="236"/>
                      <a:pt x="0" y="314"/>
                    </a:cubicBezTo>
                    <a:cubicBezTo>
                      <a:pt x="48" y="314"/>
                      <a:pt x="48" y="314"/>
                      <a:pt x="48" y="314"/>
                    </a:cubicBezTo>
                    <a:cubicBezTo>
                      <a:pt x="48" y="254"/>
                      <a:pt x="77" y="193"/>
                      <a:pt x="144" y="193"/>
                    </a:cubicBezTo>
                    <a:cubicBezTo>
                      <a:pt x="191" y="193"/>
                      <a:pt x="219" y="223"/>
                      <a:pt x="232" y="263"/>
                    </a:cubicBezTo>
                    <a:cubicBezTo>
                      <a:pt x="267" y="221"/>
                      <a:pt x="267" y="221"/>
                      <a:pt x="267" y="221"/>
                    </a:cubicBezTo>
                    <a:cubicBezTo>
                      <a:pt x="253" y="194"/>
                      <a:pt x="234" y="175"/>
                      <a:pt x="211" y="162"/>
                    </a:cubicBezTo>
                    <a:cubicBezTo>
                      <a:pt x="228" y="145"/>
                      <a:pt x="239" y="121"/>
                      <a:pt x="239" y="95"/>
                    </a:cubicBezTo>
                    <a:cubicBezTo>
                      <a:pt x="239" y="43"/>
                      <a:pt x="196" y="0"/>
                      <a:pt x="144" y="0"/>
                    </a:cubicBezTo>
                    <a:cubicBezTo>
                      <a:pt x="91" y="0"/>
                      <a:pt x="49" y="43"/>
                      <a:pt x="49" y="95"/>
                    </a:cubicBezTo>
                    <a:close/>
                    <a:moveTo>
                      <a:pt x="144" y="48"/>
                    </a:moveTo>
                    <a:cubicBezTo>
                      <a:pt x="170" y="48"/>
                      <a:pt x="191" y="69"/>
                      <a:pt x="191" y="95"/>
                    </a:cubicBezTo>
                    <a:cubicBezTo>
                      <a:pt x="191" y="121"/>
                      <a:pt x="170" y="142"/>
                      <a:pt x="144" y="142"/>
                    </a:cubicBezTo>
                    <a:cubicBezTo>
                      <a:pt x="118" y="142"/>
                      <a:pt x="97" y="121"/>
                      <a:pt x="97" y="95"/>
                    </a:cubicBezTo>
                    <a:cubicBezTo>
                      <a:pt x="97" y="69"/>
                      <a:pt x="118" y="48"/>
                      <a:pt x="144"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158" name="Freeform 13"/>
              <p:cNvSpPr>
                <a:spLocks noEditPoints="1"/>
              </p:cNvSpPr>
              <p:nvPr/>
            </p:nvSpPr>
            <p:spPr bwMode="auto">
              <a:xfrm>
                <a:off x="6715125" y="1603375"/>
                <a:ext cx="1049338" cy="1184275"/>
              </a:xfrm>
              <a:custGeom>
                <a:avLst/>
                <a:gdLst>
                  <a:gd name="T0" fmla="*/ 144 w 279"/>
                  <a:gd name="T1" fmla="*/ 193 h 315"/>
                  <a:gd name="T2" fmla="*/ 227 w 279"/>
                  <a:gd name="T3" fmla="*/ 248 h 315"/>
                  <a:gd name="T4" fmla="*/ 279 w 279"/>
                  <a:gd name="T5" fmla="*/ 249 h 315"/>
                  <a:gd name="T6" fmla="*/ 211 w 279"/>
                  <a:gd name="T7" fmla="*/ 162 h 315"/>
                  <a:gd name="T8" fmla="*/ 239 w 279"/>
                  <a:gd name="T9" fmla="*/ 95 h 315"/>
                  <a:gd name="T10" fmla="*/ 144 w 279"/>
                  <a:gd name="T11" fmla="*/ 0 h 315"/>
                  <a:gd name="T12" fmla="*/ 49 w 279"/>
                  <a:gd name="T13" fmla="*/ 95 h 315"/>
                  <a:gd name="T14" fmla="*/ 77 w 279"/>
                  <a:gd name="T15" fmla="*/ 162 h 315"/>
                  <a:gd name="T16" fmla="*/ 0 w 279"/>
                  <a:gd name="T17" fmla="*/ 315 h 315"/>
                  <a:gd name="T18" fmla="*/ 48 w 279"/>
                  <a:gd name="T19" fmla="*/ 315 h 315"/>
                  <a:gd name="T20" fmla="*/ 144 w 279"/>
                  <a:gd name="T21" fmla="*/ 193 h 315"/>
                  <a:gd name="T22" fmla="*/ 144 w 279"/>
                  <a:gd name="T23" fmla="*/ 48 h 315"/>
                  <a:gd name="T24" fmla="*/ 191 w 279"/>
                  <a:gd name="T25" fmla="*/ 95 h 315"/>
                  <a:gd name="T26" fmla="*/ 144 w 279"/>
                  <a:gd name="T27" fmla="*/ 142 h 315"/>
                  <a:gd name="T28" fmla="*/ 97 w 279"/>
                  <a:gd name="T29" fmla="*/ 95 h 315"/>
                  <a:gd name="T30" fmla="*/ 144 w 279"/>
                  <a:gd name="T31" fmla="*/ 48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9" h="315">
                    <a:moveTo>
                      <a:pt x="144" y="193"/>
                    </a:moveTo>
                    <a:cubicBezTo>
                      <a:pt x="185" y="193"/>
                      <a:pt x="212" y="216"/>
                      <a:pt x="227" y="248"/>
                    </a:cubicBezTo>
                    <a:cubicBezTo>
                      <a:pt x="279" y="249"/>
                      <a:pt x="279" y="249"/>
                      <a:pt x="279" y="249"/>
                    </a:cubicBezTo>
                    <a:cubicBezTo>
                      <a:pt x="266" y="208"/>
                      <a:pt x="241" y="179"/>
                      <a:pt x="211" y="162"/>
                    </a:cubicBezTo>
                    <a:cubicBezTo>
                      <a:pt x="228" y="145"/>
                      <a:pt x="239" y="121"/>
                      <a:pt x="239" y="95"/>
                    </a:cubicBezTo>
                    <a:cubicBezTo>
                      <a:pt x="239" y="43"/>
                      <a:pt x="196" y="0"/>
                      <a:pt x="144" y="0"/>
                    </a:cubicBezTo>
                    <a:cubicBezTo>
                      <a:pt x="91" y="0"/>
                      <a:pt x="49" y="43"/>
                      <a:pt x="49" y="95"/>
                    </a:cubicBezTo>
                    <a:cubicBezTo>
                      <a:pt x="49" y="121"/>
                      <a:pt x="59" y="145"/>
                      <a:pt x="77" y="162"/>
                    </a:cubicBezTo>
                    <a:cubicBezTo>
                      <a:pt x="33" y="186"/>
                      <a:pt x="0" y="236"/>
                      <a:pt x="0" y="315"/>
                    </a:cubicBezTo>
                    <a:cubicBezTo>
                      <a:pt x="48" y="315"/>
                      <a:pt x="48" y="315"/>
                      <a:pt x="48" y="315"/>
                    </a:cubicBezTo>
                    <a:cubicBezTo>
                      <a:pt x="48" y="254"/>
                      <a:pt x="77" y="193"/>
                      <a:pt x="144" y="193"/>
                    </a:cubicBezTo>
                    <a:close/>
                    <a:moveTo>
                      <a:pt x="144" y="48"/>
                    </a:moveTo>
                    <a:cubicBezTo>
                      <a:pt x="170" y="48"/>
                      <a:pt x="191" y="69"/>
                      <a:pt x="191" y="95"/>
                    </a:cubicBezTo>
                    <a:cubicBezTo>
                      <a:pt x="191" y="121"/>
                      <a:pt x="170" y="142"/>
                      <a:pt x="144" y="142"/>
                    </a:cubicBezTo>
                    <a:cubicBezTo>
                      <a:pt x="118" y="142"/>
                      <a:pt x="97" y="121"/>
                      <a:pt x="97" y="95"/>
                    </a:cubicBezTo>
                    <a:cubicBezTo>
                      <a:pt x="97" y="69"/>
                      <a:pt x="118" y="48"/>
                      <a:pt x="144"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159" name="Freeform 14"/>
              <p:cNvSpPr/>
              <p:nvPr/>
            </p:nvSpPr>
            <p:spPr bwMode="auto">
              <a:xfrm>
                <a:off x="4532313" y="2716213"/>
                <a:ext cx="3592513" cy="1922463"/>
              </a:xfrm>
              <a:custGeom>
                <a:avLst/>
                <a:gdLst>
                  <a:gd name="T0" fmla="*/ 1830 w 2263"/>
                  <a:gd name="T1" fmla="*/ 0 h 1211"/>
                  <a:gd name="T2" fmla="*/ 1827 w 2263"/>
                  <a:gd name="T3" fmla="*/ 114 h 1211"/>
                  <a:gd name="T4" fmla="*/ 2069 w 2263"/>
                  <a:gd name="T5" fmla="*/ 116 h 1211"/>
                  <a:gd name="T6" fmla="*/ 1569 w 2263"/>
                  <a:gd name="T7" fmla="*/ 616 h 1211"/>
                  <a:gd name="T8" fmla="*/ 1365 w 2263"/>
                  <a:gd name="T9" fmla="*/ 386 h 1211"/>
                  <a:gd name="T10" fmla="*/ 979 w 2263"/>
                  <a:gd name="T11" fmla="*/ 834 h 1211"/>
                  <a:gd name="T12" fmla="*/ 813 w 2263"/>
                  <a:gd name="T13" fmla="*/ 637 h 1211"/>
                  <a:gd name="T14" fmla="*/ 418 w 2263"/>
                  <a:gd name="T15" fmla="*/ 1097 h 1211"/>
                  <a:gd name="T16" fmla="*/ 0 w 2263"/>
                  <a:gd name="T17" fmla="*/ 1097 h 1211"/>
                  <a:gd name="T18" fmla="*/ 0 w 2263"/>
                  <a:gd name="T19" fmla="*/ 1211 h 1211"/>
                  <a:gd name="T20" fmla="*/ 470 w 2263"/>
                  <a:gd name="T21" fmla="*/ 1211 h 1211"/>
                  <a:gd name="T22" fmla="*/ 813 w 2263"/>
                  <a:gd name="T23" fmla="*/ 813 h 1211"/>
                  <a:gd name="T24" fmla="*/ 979 w 2263"/>
                  <a:gd name="T25" fmla="*/ 1009 h 1211"/>
                  <a:gd name="T26" fmla="*/ 1365 w 2263"/>
                  <a:gd name="T27" fmla="*/ 559 h 1211"/>
                  <a:gd name="T28" fmla="*/ 1564 w 2263"/>
                  <a:gd name="T29" fmla="*/ 782 h 1211"/>
                  <a:gd name="T30" fmla="*/ 2147 w 2263"/>
                  <a:gd name="T31" fmla="*/ 201 h 1211"/>
                  <a:gd name="T32" fmla="*/ 2147 w 2263"/>
                  <a:gd name="T33" fmla="*/ 438 h 1211"/>
                  <a:gd name="T34" fmla="*/ 2261 w 2263"/>
                  <a:gd name="T35" fmla="*/ 438 h 1211"/>
                  <a:gd name="T36" fmla="*/ 2263 w 2263"/>
                  <a:gd name="T37" fmla="*/ 7 h 1211"/>
                  <a:gd name="T38" fmla="*/ 1830 w 2263"/>
                  <a:gd name="T39"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63" h="1211">
                    <a:moveTo>
                      <a:pt x="1830" y="0"/>
                    </a:moveTo>
                    <a:lnTo>
                      <a:pt x="1827" y="114"/>
                    </a:lnTo>
                    <a:lnTo>
                      <a:pt x="2069" y="116"/>
                    </a:lnTo>
                    <a:lnTo>
                      <a:pt x="1569" y="616"/>
                    </a:lnTo>
                    <a:lnTo>
                      <a:pt x="1365" y="386"/>
                    </a:lnTo>
                    <a:lnTo>
                      <a:pt x="979" y="834"/>
                    </a:lnTo>
                    <a:lnTo>
                      <a:pt x="813" y="637"/>
                    </a:lnTo>
                    <a:lnTo>
                      <a:pt x="418" y="1097"/>
                    </a:lnTo>
                    <a:lnTo>
                      <a:pt x="0" y="1097"/>
                    </a:lnTo>
                    <a:lnTo>
                      <a:pt x="0" y="1211"/>
                    </a:lnTo>
                    <a:lnTo>
                      <a:pt x="470" y="1211"/>
                    </a:lnTo>
                    <a:lnTo>
                      <a:pt x="813" y="813"/>
                    </a:lnTo>
                    <a:lnTo>
                      <a:pt x="979" y="1009"/>
                    </a:lnTo>
                    <a:lnTo>
                      <a:pt x="1365" y="559"/>
                    </a:lnTo>
                    <a:lnTo>
                      <a:pt x="1564" y="782"/>
                    </a:lnTo>
                    <a:lnTo>
                      <a:pt x="2147" y="201"/>
                    </a:lnTo>
                    <a:lnTo>
                      <a:pt x="2147" y="438"/>
                    </a:lnTo>
                    <a:lnTo>
                      <a:pt x="2261" y="438"/>
                    </a:lnTo>
                    <a:lnTo>
                      <a:pt x="2263" y="7"/>
                    </a:lnTo>
                    <a:lnTo>
                      <a:pt x="18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grpSp>
      <p:grpSp>
        <p:nvGrpSpPr>
          <p:cNvPr id="160" name="Group 159"/>
          <p:cNvGrpSpPr/>
          <p:nvPr/>
        </p:nvGrpSpPr>
        <p:grpSpPr>
          <a:xfrm>
            <a:off x="3340134" y="1244832"/>
            <a:ext cx="640080" cy="640080"/>
            <a:chOff x="3490038" y="2667714"/>
            <a:chExt cx="640080" cy="640080"/>
          </a:xfrm>
        </p:grpSpPr>
        <p:sp>
          <p:nvSpPr>
            <p:cNvPr id="161" name="Oval 160"/>
            <p:cNvSpPr/>
            <p:nvPr/>
          </p:nvSpPr>
          <p:spPr>
            <a:xfrm>
              <a:off x="3490038" y="2667714"/>
              <a:ext cx="640080" cy="640080"/>
            </a:xfrm>
            <a:prstGeom prst="ellipse">
              <a:avLst/>
            </a:prstGeom>
            <a:solidFill>
              <a:sysClr val="window" lastClr="FFFFFF"/>
            </a:solidFill>
            <a:ln w="38100" cap="flat" cmpd="sng" algn="ctr">
              <a:solidFill>
                <a:srgbClr val="00A3E0">
                  <a:alpha val="48000"/>
                </a:srgbClr>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62" name="Freeform 108"/>
            <p:cNvSpPr>
              <a:spLocks noEditPoints="1"/>
            </p:cNvSpPr>
            <p:nvPr/>
          </p:nvSpPr>
          <p:spPr bwMode="auto">
            <a:xfrm>
              <a:off x="3599157" y="2788444"/>
              <a:ext cx="403472" cy="405543"/>
            </a:xfrm>
            <a:custGeom>
              <a:avLst/>
              <a:gdLst>
                <a:gd name="T0" fmla="*/ 967 w 990"/>
                <a:gd name="T1" fmla="*/ 852 h 996"/>
                <a:gd name="T2" fmla="*/ 656 w 990"/>
                <a:gd name="T3" fmla="*/ 551 h 996"/>
                <a:gd name="T4" fmla="*/ 699 w 990"/>
                <a:gd name="T5" fmla="*/ 378 h 996"/>
                <a:gd name="T6" fmla="*/ 592 w 990"/>
                <a:gd name="T7" fmla="*/ 133 h 996"/>
                <a:gd name="T8" fmla="*/ 99 w 990"/>
                <a:gd name="T9" fmla="*/ 141 h 996"/>
                <a:gd name="T10" fmla="*/ 1 w 990"/>
                <a:gd name="T11" fmla="*/ 390 h 996"/>
                <a:gd name="T12" fmla="*/ 108 w 990"/>
                <a:gd name="T13" fmla="*/ 634 h 996"/>
                <a:gd name="T14" fmla="*/ 350 w 990"/>
                <a:gd name="T15" fmla="*/ 733 h 996"/>
                <a:gd name="T16" fmla="*/ 356 w 990"/>
                <a:gd name="T17" fmla="*/ 732 h 996"/>
                <a:gd name="T18" fmla="*/ 527 w 990"/>
                <a:gd name="T19" fmla="*/ 684 h 996"/>
                <a:gd name="T20" fmla="*/ 838 w 990"/>
                <a:gd name="T21" fmla="*/ 985 h 996"/>
                <a:gd name="T22" fmla="*/ 867 w 990"/>
                <a:gd name="T23" fmla="*/ 996 h 996"/>
                <a:gd name="T24" fmla="*/ 868 w 990"/>
                <a:gd name="T25" fmla="*/ 996 h 996"/>
                <a:gd name="T26" fmla="*/ 941 w 990"/>
                <a:gd name="T27" fmla="*/ 956 h 996"/>
                <a:gd name="T28" fmla="*/ 967 w 990"/>
                <a:gd name="T29" fmla="*/ 852 h 996"/>
                <a:gd name="T30" fmla="*/ 49 w 990"/>
                <a:gd name="T31" fmla="*/ 389 h 996"/>
                <a:gd name="T32" fmla="*/ 134 w 990"/>
                <a:gd name="T33" fmla="*/ 175 h 996"/>
                <a:gd name="T34" fmla="*/ 350 w 990"/>
                <a:gd name="T35" fmla="*/ 83 h 996"/>
                <a:gd name="T36" fmla="*/ 559 w 990"/>
                <a:gd name="T37" fmla="*/ 168 h 996"/>
                <a:gd name="T38" fmla="*/ 651 w 990"/>
                <a:gd name="T39" fmla="*/ 379 h 996"/>
                <a:gd name="T40" fmla="*/ 579 w 990"/>
                <a:gd name="T41" fmla="*/ 578 h 996"/>
                <a:gd name="T42" fmla="*/ 433 w 990"/>
                <a:gd name="T43" fmla="*/ 421 h 996"/>
                <a:gd name="T44" fmla="*/ 508 w 990"/>
                <a:gd name="T45" fmla="*/ 286 h 996"/>
                <a:gd name="T46" fmla="*/ 349 w 990"/>
                <a:gd name="T47" fmla="*/ 126 h 996"/>
                <a:gd name="T48" fmla="*/ 189 w 990"/>
                <a:gd name="T49" fmla="*/ 286 h 996"/>
                <a:gd name="T50" fmla="*/ 264 w 990"/>
                <a:gd name="T51" fmla="*/ 421 h 996"/>
                <a:gd name="T52" fmla="*/ 119 w 990"/>
                <a:gd name="T53" fmla="*/ 576 h 996"/>
                <a:gd name="T54" fmla="*/ 49 w 990"/>
                <a:gd name="T55" fmla="*/ 389 h 996"/>
                <a:gd name="T56" fmla="*/ 349 w 990"/>
                <a:gd name="T57" fmla="*/ 400 h 996"/>
                <a:gd name="T58" fmla="*/ 234 w 990"/>
                <a:gd name="T59" fmla="*/ 286 h 996"/>
                <a:gd name="T60" fmla="*/ 349 w 990"/>
                <a:gd name="T61" fmla="*/ 171 h 996"/>
                <a:gd name="T62" fmla="*/ 464 w 990"/>
                <a:gd name="T63" fmla="*/ 286 h 996"/>
                <a:gd name="T64" fmla="*/ 349 w 990"/>
                <a:gd name="T65" fmla="*/ 400 h 996"/>
                <a:gd name="T66" fmla="*/ 355 w 990"/>
                <a:gd name="T67" fmla="*/ 684 h 996"/>
                <a:gd name="T68" fmla="*/ 154 w 990"/>
                <a:gd name="T69" fmla="*/ 612 h 996"/>
                <a:gd name="T70" fmla="*/ 349 w 990"/>
                <a:gd name="T71" fmla="*/ 450 h 996"/>
                <a:gd name="T72" fmla="*/ 544 w 990"/>
                <a:gd name="T73" fmla="*/ 614 h 996"/>
                <a:gd name="T74" fmla="*/ 355 w 990"/>
                <a:gd name="T75" fmla="*/ 684 h 996"/>
                <a:gd name="T76" fmla="*/ 601 w 990"/>
                <a:gd name="T77" fmla="*/ 626 h 996"/>
                <a:gd name="T78" fmla="*/ 629 w 990"/>
                <a:gd name="T79" fmla="*/ 592 h 996"/>
                <a:gd name="T80" fmla="*/ 668 w 990"/>
                <a:gd name="T81" fmla="*/ 630 h 996"/>
                <a:gd name="T82" fmla="*/ 642 w 990"/>
                <a:gd name="T83" fmla="*/ 667 h 996"/>
                <a:gd name="T84" fmla="*/ 606 w 990"/>
                <a:gd name="T85" fmla="*/ 694 h 996"/>
                <a:gd name="T86" fmla="*/ 568 w 990"/>
                <a:gd name="T87" fmla="*/ 656 h 996"/>
                <a:gd name="T88" fmla="*/ 601 w 990"/>
                <a:gd name="T89" fmla="*/ 626 h 996"/>
                <a:gd name="T90" fmla="*/ 907 w 990"/>
                <a:gd name="T91" fmla="*/ 923 h 996"/>
                <a:gd name="T92" fmla="*/ 869 w 990"/>
                <a:gd name="T93" fmla="*/ 948 h 996"/>
                <a:gd name="T94" fmla="*/ 642 w 990"/>
                <a:gd name="T95" fmla="*/ 729 h 996"/>
                <a:gd name="T96" fmla="*/ 677 w 990"/>
                <a:gd name="T97" fmla="*/ 700 h 996"/>
                <a:gd name="T98" fmla="*/ 705 w 990"/>
                <a:gd name="T99" fmla="*/ 665 h 996"/>
                <a:gd name="T100" fmla="*/ 931 w 990"/>
                <a:gd name="T101" fmla="*/ 884 h 996"/>
                <a:gd name="T102" fmla="*/ 907 w 990"/>
                <a:gd name="T103" fmla="*/ 923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90" h="996">
                  <a:moveTo>
                    <a:pt x="967" y="852"/>
                  </a:moveTo>
                  <a:cubicBezTo>
                    <a:pt x="656" y="551"/>
                    <a:pt x="656" y="551"/>
                    <a:pt x="656" y="551"/>
                  </a:cubicBezTo>
                  <a:cubicBezTo>
                    <a:pt x="685" y="499"/>
                    <a:pt x="700" y="439"/>
                    <a:pt x="699" y="378"/>
                  </a:cubicBezTo>
                  <a:cubicBezTo>
                    <a:pt x="697" y="285"/>
                    <a:pt x="659" y="198"/>
                    <a:pt x="592" y="133"/>
                  </a:cubicBezTo>
                  <a:cubicBezTo>
                    <a:pt x="454" y="0"/>
                    <a:pt x="233" y="3"/>
                    <a:pt x="99" y="141"/>
                  </a:cubicBezTo>
                  <a:cubicBezTo>
                    <a:pt x="35" y="208"/>
                    <a:pt x="0" y="297"/>
                    <a:pt x="1" y="390"/>
                  </a:cubicBezTo>
                  <a:cubicBezTo>
                    <a:pt x="3" y="483"/>
                    <a:pt x="41" y="570"/>
                    <a:pt x="108" y="634"/>
                  </a:cubicBezTo>
                  <a:cubicBezTo>
                    <a:pt x="173" y="698"/>
                    <a:pt x="259" y="733"/>
                    <a:pt x="350" y="733"/>
                  </a:cubicBezTo>
                  <a:cubicBezTo>
                    <a:pt x="352" y="733"/>
                    <a:pt x="354" y="733"/>
                    <a:pt x="356" y="732"/>
                  </a:cubicBezTo>
                  <a:cubicBezTo>
                    <a:pt x="417" y="731"/>
                    <a:pt x="476" y="715"/>
                    <a:pt x="527" y="684"/>
                  </a:cubicBezTo>
                  <a:cubicBezTo>
                    <a:pt x="838" y="985"/>
                    <a:pt x="838" y="985"/>
                    <a:pt x="838" y="985"/>
                  </a:cubicBezTo>
                  <a:cubicBezTo>
                    <a:pt x="843" y="990"/>
                    <a:pt x="853" y="996"/>
                    <a:pt x="867" y="996"/>
                  </a:cubicBezTo>
                  <a:cubicBezTo>
                    <a:pt x="868" y="996"/>
                    <a:pt x="868" y="996"/>
                    <a:pt x="868" y="996"/>
                  </a:cubicBezTo>
                  <a:cubicBezTo>
                    <a:pt x="890" y="995"/>
                    <a:pt x="918" y="981"/>
                    <a:pt x="941" y="956"/>
                  </a:cubicBezTo>
                  <a:cubicBezTo>
                    <a:pt x="979" y="917"/>
                    <a:pt x="990" y="874"/>
                    <a:pt x="967" y="852"/>
                  </a:cubicBezTo>
                  <a:close/>
                  <a:moveTo>
                    <a:pt x="49" y="389"/>
                  </a:moveTo>
                  <a:cubicBezTo>
                    <a:pt x="48" y="309"/>
                    <a:pt x="78" y="233"/>
                    <a:pt x="134" y="175"/>
                  </a:cubicBezTo>
                  <a:cubicBezTo>
                    <a:pt x="193" y="114"/>
                    <a:pt x="271" y="83"/>
                    <a:pt x="350" y="83"/>
                  </a:cubicBezTo>
                  <a:cubicBezTo>
                    <a:pt x="425" y="83"/>
                    <a:pt x="501" y="111"/>
                    <a:pt x="559" y="168"/>
                  </a:cubicBezTo>
                  <a:cubicBezTo>
                    <a:pt x="617" y="224"/>
                    <a:pt x="649" y="299"/>
                    <a:pt x="651" y="379"/>
                  </a:cubicBezTo>
                  <a:cubicBezTo>
                    <a:pt x="652" y="453"/>
                    <a:pt x="627" y="523"/>
                    <a:pt x="579" y="578"/>
                  </a:cubicBezTo>
                  <a:cubicBezTo>
                    <a:pt x="551" y="501"/>
                    <a:pt x="499" y="446"/>
                    <a:pt x="433" y="421"/>
                  </a:cubicBezTo>
                  <a:cubicBezTo>
                    <a:pt x="478" y="392"/>
                    <a:pt x="508" y="342"/>
                    <a:pt x="508" y="286"/>
                  </a:cubicBezTo>
                  <a:cubicBezTo>
                    <a:pt x="508" y="198"/>
                    <a:pt x="437" y="126"/>
                    <a:pt x="349" y="126"/>
                  </a:cubicBezTo>
                  <a:cubicBezTo>
                    <a:pt x="261" y="126"/>
                    <a:pt x="189" y="198"/>
                    <a:pt x="189" y="286"/>
                  </a:cubicBezTo>
                  <a:cubicBezTo>
                    <a:pt x="189" y="342"/>
                    <a:pt x="219" y="392"/>
                    <a:pt x="264" y="421"/>
                  </a:cubicBezTo>
                  <a:cubicBezTo>
                    <a:pt x="199" y="446"/>
                    <a:pt x="147" y="500"/>
                    <a:pt x="119" y="576"/>
                  </a:cubicBezTo>
                  <a:cubicBezTo>
                    <a:pt x="75" y="524"/>
                    <a:pt x="51" y="458"/>
                    <a:pt x="49" y="389"/>
                  </a:cubicBezTo>
                  <a:close/>
                  <a:moveTo>
                    <a:pt x="349" y="400"/>
                  </a:moveTo>
                  <a:cubicBezTo>
                    <a:pt x="285" y="400"/>
                    <a:pt x="234" y="349"/>
                    <a:pt x="234" y="286"/>
                  </a:cubicBezTo>
                  <a:cubicBezTo>
                    <a:pt x="234" y="222"/>
                    <a:pt x="285" y="171"/>
                    <a:pt x="349" y="171"/>
                  </a:cubicBezTo>
                  <a:cubicBezTo>
                    <a:pt x="412" y="171"/>
                    <a:pt x="464" y="222"/>
                    <a:pt x="464" y="286"/>
                  </a:cubicBezTo>
                  <a:cubicBezTo>
                    <a:pt x="464" y="349"/>
                    <a:pt x="412" y="400"/>
                    <a:pt x="349" y="400"/>
                  </a:cubicBezTo>
                  <a:close/>
                  <a:moveTo>
                    <a:pt x="355" y="684"/>
                  </a:moveTo>
                  <a:cubicBezTo>
                    <a:pt x="281" y="686"/>
                    <a:pt x="210" y="660"/>
                    <a:pt x="154" y="612"/>
                  </a:cubicBezTo>
                  <a:cubicBezTo>
                    <a:pt x="184" y="510"/>
                    <a:pt x="256" y="450"/>
                    <a:pt x="349" y="450"/>
                  </a:cubicBezTo>
                  <a:cubicBezTo>
                    <a:pt x="442" y="450"/>
                    <a:pt x="515" y="511"/>
                    <a:pt x="544" y="614"/>
                  </a:cubicBezTo>
                  <a:cubicBezTo>
                    <a:pt x="491" y="658"/>
                    <a:pt x="425" y="683"/>
                    <a:pt x="355" y="684"/>
                  </a:cubicBezTo>
                  <a:close/>
                  <a:moveTo>
                    <a:pt x="601" y="626"/>
                  </a:moveTo>
                  <a:cubicBezTo>
                    <a:pt x="611" y="615"/>
                    <a:pt x="621" y="604"/>
                    <a:pt x="629" y="592"/>
                  </a:cubicBezTo>
                  <a:cubicBezTo>
                    <a:pt x="668" y="630"/>
                    <a:pt x="668" y="630"/>
                    <a:pt x="668" y="630"/>
                  </a:cubicBezTo>
                  <a:cubicBezTo>
                    <a:pt x="666" y="637"/>
                    <a:pt x="658" y="650"/>
                    <a:pt x="642" y="667"/>
                  </a:cubicBezTo>
                  <a:cubicBezTo>
                    <a:pt x="627" y="683"/>
                    <a:pt x="613" y="691"/>
                    <a:pt x="606" y="694"/>
                  </a:cubicBezTo>
                  <a:cubicBezTo>
                    <a:pt x="568" y="656"/>
                    <a:pt x="568" y="656"/>
                    <a:pt x="568" y="656"/>
                  </a:cubicBezTo>
                  <a:cubicBezTo>
                    <a:pt x="579" y="647"/>
                    <a:pt x="590" y="637"/>
                    <a:pt x="601" y="626"/>
                  </a:cubicBezTo>
                  <a:close/>
                  <a:moveTo>
                    <a:pt x="907" y="923"/>
                  </a:moveTo>
                  <a:cubicBezTo>
                    <a:pt x="890" y="941"/>
                    <a:pt x="875" y="947"/>
                    <a:pt x="869" y="948"/>
                  </a:cubicBezTo>
                  <a:cubicBezTo>
                    <a:pt x="642" y="729"/>
                    <a:pt x="642" y="729"/>
                    <a:pt x="642" y="729"/>
                  </a:cubicBezTo>
                  <a:cubicBezTo>
                    <a:pt x="658" y="719"/>
                    <a:pt x="671" y="706"/>
                    <a:pt x="677" y="700"/>
                  </a:cubicBezTo>
                  <a:cubicBezTo>
                    <a:pt x="689" y="687"/>
                    <a:pt x="698" y="676"/>
                    <a:pt x="705" y="665"/>
                  </a:cubicBezTo>
                  <a:cubicBezTo>
                    <a:pt x="931" y="884"/>
                    <a:pt x="931" y="884"/>
                    <a:pt x="931" y="884"/>
                  </a:cubicBezTo>
                  <a:cubicBezTo>
                    <a:pt x="930" y="890"/>
                    <a:pt x="924" y="905"/>
                    <a:pt x="907" y="923"/>
                  </a:cubicBezTo>
                  <a:close/>
                </a:path>
              </a:pathLst>
            </a:custGeom>
            <a:solidFill>
              <a:srgbClr val="00A3E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grpSp>
        <p:nvGrpSpPr>
          <p:cNvPr id="163" name="Group 162"/>
          <p:cNvGrpSpPr/>
          <p:nvPr/>
        </p:nvGrpSpPr>
        <p:grpSpPr>
          <a:xfrm>
            <a:off x="4455377" y="3058202"/>
            <a:ext cx="640080" cy="640080"/>
            <a:chOff x="4447986" y="5213526"/>
            <a:chExt cx="640080" cy="640080"/>
          </a:xfrm>
        </p:grpSpPr>
        <p:sp>
          <p:nvSpPr>
            <p:cNvPr id="164" name="Oval 163"/>
            <p:cNvSpPr/>
            <p:nvPr/>
          </p:nvSpPr>
          <p:spPr>
            <a:xfrm>
              <a:off x="4447986" y="5213526"/>
              <a:ext cx="640080" cy="640080"/>
            </a:xfrm>
            <a:prstGeom prst="ellipse">
              <a:avLst/>
            </a:prstGeom>
            <a:solidFill>
              <a:sysClr val="window" lastClr="FFFFFF"/>
            </a:solidFill>
            <a:ln w="38100" cap="flat" cmpd="sng" algn="ctr">
              <a:solidFill>
                <a:srgbClr val="FE8A12">
                  <a:alpha val="62000"/>
                </a:srgbClr>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165" name="Group 164"/>
            <p:cNvGrpSpPr/>
            <p:nvPr/>
          </p:nvGrpSpPr>
          <p:grpSpPr>
            <a:xfrm>
              <a:off x="4545276" y="5329407"/>
              <a:ext cx="438394" cy="359629"/>
              <a:chOff x="-3668713" y="1582738"/>
              <a:chExt cx="3668713" cy="2408238"/>
            </a:xfrm>
            <a:solidFill>
              <a:srgbClr val="FE8A12"/>
            </a:solidFill>
          </p:grpSpPr>
          <p:sp>
            <p:nvSpPr>
              <p:cNvPr id="166" name="Freeform 134"/>
              <p:cNvSpPr>
                <a:spLocks noEditPoints="1"/>
              </p:cNvSpPr>
              <p:nvPr/>
            </p:nvSpPr>
            <p:spPr bwMode="auto">
              <a:xfrm>
                <a:off x="-3668713" y="2362200"/>
                <a:ext cx="2506663" cy="1587500"/>
              </a:xfrm>
              <a:custGeom>
                <a:avLst/>
                <a:gdLst>
                  <a:gd name="T0" fmla="*/ 0 w 667"/>
                  <a:gd name="T1" fmla="*/ 333 h 422"/>
                  <a:gd name="T2" fmla="*/ 0 w 667"/>
                  <a:gd name="T3" fmla="*/ 357 h 422"/>
                  <a:gd name="T4" fmla="*/ 279 w 667"/>
                  <a:gd name="T5" fmla="*/ 357 h 422"/>
                  <a:gd name="T6" fmla="*/ 283 w 667"/>
                  <a:gd name="T7" fmla="*/ 377 h 422"/>
                  <a:gd name="T8" fmla="*/ 286 w 667"/>
                  <a:gd name="T9" fmla="*/ 381 h 422"/>
                  <a:gd name="T10" fmla="*/ 343 w 667"/>
                  <a:gd name="T11" fmla="*/ 420 h 422"/>
                  <a:gd name="T12" fmla="*/ 362 w 667"/>
                  <a:gd name="T13" fmla="*/ 422 h 422"/>
                  <a:gd name="T14" fmla="*/ 410 w 667"/>
                  <a:gd name="T15" fmla="*/ 407 h 422"/>
                  <a:gd name="T16" fmla="*/ 448 w 667"/>
                  <a:gd name="T17" fmla="*/ 357 h 422"/>
                  <a:gd name="T18" fmla="*/ 667 w 667"/>
                  <a:gd name="T19" fmla="*/ 357 h 422"/>
                  <a:gd name="T20" fmla="*/ 667 w 667"/>
                  <a:gd name="T21" fmla="*/ 333 h 422"/>
                  <a:gd name="T22" fmla="*/ 662 w 667"/>
                  <a:gd name="T23" fmla="*/ 276 h 422"/>
                  <a:gd name="T24" fmla="*/ 656 w 667"/>
                  <a:gd name="T25" fmla="*/ 277 h 422"/>
                  <a:gd name="T26" fmla="*/ 612 w 667"/>
                  <a:gd name="T27" fmla="*/ 273 h 422"/>
                  <a:gd name="T28" fmla="*/ 618 w 667"/>
                  <a:gd name="T29" fmla="*/ 309 h 422"/>
                  <a:gd name="T30" fmla="*/ 449 w 667"/>
                  <a:gd name="T31" fmla="*/ 309 h 422"/>
                  <a:gd name="T32" fmla="*/ 437 w 667"/>
                  <a:gd name="T33" fmla="*/ 283 h 422"/>
                  <a:gd name="T34" fmla="*/ 435 w 667"/>
                  <a:gd name="T35" fmla="*/ 280 h 422"/>
                  <a:gd name="T36" fmla="*/ 234 w 667"/>
                  <a:gd name="T37" fmla="*/ 119 h 422"/>
                  <a:gd name="T38" fmla="*/ 270 w 667"/>
                  <a:gd name="T39" fmla="*/ 309 h 422"/>
                  <a:gd name="T40" fmla="*/ 49 w 667"/>
                  <a:gd name="T41" fmla="*/ 309 h 422"/>
                  <a:gd name="T42" fmla="*/ 114 w 667"/>
                  <a:gd name="T43" fmla="*/ 151 h 422"/>
                  <a:gd name="T44" fmla="*/ 148 w 667"/>
                  <a:gd name="T45" fmla="*/ 185 h 422"/>
                  <a:gd name="T46" fmla="*/ 182 w 667"/>
                  <a:gd name="T47" fmla="*/ 151 h 422"/>
                  <a:gd name="T48" fmla="*/ 148 w 667"/>
                  <a:gd name="T49" fmla="*/ 117 h 422"/>
                  <a:gd name="T50" fmla="*/ 309 w 667"/>
                  <a:gd name="T51" fmla="*/ 49 h 422"/>
                  <a:gd name="T52" fmla="*/ 309 w 667"/>
                  <a:gd name="T53" fmla="*/ 96 h 422"/>
                  <a:gd name="T54" fmla="*/ 357 w 667"/>
                  <a:gd name="T55" fmla="*/ 96 h 422"/>
                  <a:gd name="T56" fmla="*/ 357 w 667"/>
                  <a:gd name="T57" fmla="*/ 49 h 422"/>
                  <a:gd name="T58" fmla="*/ 396 w 667"/>
                  <a:gd name="T59" fmla="*/ 55 h 422"/>
                  <a:gd name="T60" fmla="*/ 393 w 667"/>
                  <a:gd name="T61" fmla="*/ 6 h 422"/>
                  <a:gd name="T62" fmla="*/ 333 w 667"/>
                  <a:gd name="T63" fmla="*/ 0 h 422"/>
                  <a:gd name="T64" fmla="*/ 0 w 667"/>
                  <a:gd name="T65" fmla="*/ 333 h 422"/>
                  <a:gd name="T66" fmla="*/ 399 w 667"/>
                  <a:gd name="T67" fmla="*/ 312 h 422"/>
                  <a:gd name="T68" fmla="*/ 384 w 667"/>
                  <a:gd name="T69" fmla="*/ 367 h 422"/>
                  <a:gd name="T70" fmla="*/ 353 w 667"/>
                  <a:gd name="T71" fmla="*/ 373 h 422"/>
                  <a:gd name="T72" fmla="*/ 328 w 667"/>
                  <a:gd name="T73" fmla="*/ 358 h 422"/>
                  <a:gd name="T74" fmla="*/ 305 w 667"/>
                  <a:gd name="T75" fmla="*/ 238 h 422"/>
                  <a:gd name="T76" fmla="*/ 399 w 667"/>
                  <a:gd name="T77" fmla="*/ 31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67" h="422">
                    <a:moveTo>
                      <a:pt x="0" y="333"/>
                    </a:moveTo>
                    <a:cubicBezTo>
                      <a:pt x="0" y="357"/>
                      <a:pt x="0" y="357"/>
                      <a:pt x="0" y="357"/>
                    </a:cubicBezTo>
                    <a:cubicBezTo>
                      <a:pt x="279" y="357"/>
                      <a:pt x="279" y="357"/>
                      <a:pt x="279" y="357"/>
                    </a:cubicBezTo>
                    <a:cubicBezTo>
                      <a:pt x="283" y="377"/>
                      <a:pt x="283" y="377"/>
                      <a:pt x="283" y="377"/>
                    </a:cubicBezTo>
                    <a:cubicBezTo>
                      <a:pt x="286" y="381"/>
                      <a:pt x="286" y="381"/>
                      <a:pt x="286" y="381"/>
                    </a:cubicBezTo>
                    <a:cubicBezTo>
                      <a:pt x="299" y="401"/>
                      <a:pt x="319" y="415"/>
                      <a:pt x="343" y="420"/>
                    </a:cubicBezTo>
                    <a:cubicBezTo>
                      <a:pt x="349" y="421"/>
                      <a:pt x="355" y="422"/>
                      <a:pt x="362" y="422"/>
                    </a:cubicBezTo>
                    <a:cubicBezTo>
                      <a:pt x="379" y="422"/>
                      <a:pt x="396" y="417"/>
                      <a:pt x="410" y="407"/>
                    </a:cubicBezTo>
                    <a:cubicBezTo>
                      <a:pt x="429" y="395"/>
                      <a:pt x="442" y="377"/>
                      <a:pt x="448" y="357"/>
                    </a:cubicBezTo>
                    <a:cubicBezTo>
                      <a:pt x="667" y="357"/>
                      <a:pt x="667" y="357"/>
                      <a:pt x="667" y="357"/>
                    </a:cubicBezTo>
                    <a:cubicBezTo>
                      <a:pt x="667" y="333"/>
                      <a:pt x="667" y="333"/>
                      <a:pt x="667" y="333"/>
                    </a:cubicBezTo>
                    <a:cubicBezTo>
                      <a:pt x="667" y="314"/>
                      <a:pt x="665" y="295"/>
                      <a:pt x="662" y="276"/>
                    </a:cubicBezTo>
                    <a:cubicBezTo>
                      <a:pt x="660" y="276"/>
                      <a:pt x="658" y="277"/>
                      <a:pt x="656" y="277"/>
                    </a:cubicBezTo>
                    <a:cubicBezTo>
                      <a:pt x="642" y="277"/>
                      <a:pt x="627" y="275"/>
                      <a:pt x="612" y="273"/>
                    </a:cubicBezTo>
                    <a:cubicBezTo>
                      <a:pt x="615" y="285"/>
                      <a:pt x="617" y="297"/>
                      <a:pt x="618" y="309"/>
                    </a:cubicBezTo>
                    <a:cubicBezTo>
                      <a:pt x="449" y="309"/>
                      <a:pt x="449" y="309"/>
                      <a:pt x="449" y="309"/>
                    </a:cubicBezTo>
                    <a:cubicBezTo>
                      <a:pt x="446" y="300"/>
                      <a:pt x="443" y="291"/>
                      <a:pt x="437" y="283"/>
                    </a:cubicBezTo>
                    <a:cubicBezTo>
                      <a:pt x="435" y="280"/>
                      <a:pt x="435" y="280"/>
                      <a:pt x="435" y="280"/>
                    </a:cubicBezTo>
                    <a:cubicBezTo>
                      <a:pt x="234" y="119"/>
                      <a:pt x="234" y="119"/>
                      <a:pt x="234" y="119"/>
                    </a:cubicBezTo>
                    <a:cubicBezTo>
                      <a:pt x="270" y="309"/>
                      <a:pt x="270" y="309"/>
                      <a:pt x="270" y="309"/>
                    </a:cubicBezTo>
                    <a:cubicBezTo>
                      <a:pt x="49" y="309"/>
                      <a:pt x="49" y="309"/>
                      <a:pt x="49" y="309"/>
                    </a:cubicBezTo>
                    <a:cubicBezTo>
                      <a:pt x="54" y="249"/>
                      <a:pt x="78" y="195"/>
                      <a:pt x="114" y="151"/>
                    </a:cubicBezTo>
                    <a:cubicBezTo>
                      <a:pt x="148" y="185"/>
                      <a:pt x="148" y="185"/>
                      <a:pt x="148" y="185"/>
                    </a:cubicBezTo>
                    <a:cubicBezTo>
                      <a:pt x="182" y="151"/>
                      <a:pt x="182" y="151"/>
                      <a:pt x="182" y="151"/>
                    </a:cubicBezTo>
                    <a:cubicBezTo>
                      <a:pt x="148" y="117"/>
                      <a:pt x="148" y="117"/>
                      <a:pt x="148" y="117"/>
                    </a:cubicBezTo>
                    <a:cubicBezTo>
                      <a:pt x="192" y="79"/>
                      <a:pt x="248" y="54"/>
                      <a:pt x="309" y="49"/>
                    </a:cubicBezTo>
                    <a:cubicBezTo>
                      <a:pt x="309" y="96"/>
                      <a:pt x="309" y="96"/>
                      <a:pt x="309" y="96"/>
                    </a:cubicBezTo>
                    <a:cubicBezTo>
                      <a:pt x="357" y="96"/>
                      <a:pt x="357" y="96"/>
                      <a:pt x="357" y="96"/>
                    </a:cubicBezTo>
                    <a:cubicBezTo>
                      <a:pt x="357" y="49"/>
                      <a:pt x="357" y="49"/>
                      <a:pt x="357" y="49"/>
                    </a:cubicBezTo>
                    <a:cubicBezTo>
                      <a:pt x="371" y="50"/>
                      <a:pt x="384" y="52"/>
                      <a:pt x="396" y="55"/>
                    </a:cubicBezTo>
                    <a:cubicBezTo>
                      <a:pt x="394" y="39"/>
                      <a:pt x="393" y="22"/>
                      <a:pt x="393" y="6"/>
                    </a:cubicBezTo>
                    <a:cubicBezTo>
                      <a:pt x="374" y="2"/>
                      <a:pt x="354" y="0"/>
                      <a:pt x="333" y="0"/>
                    </a:cubicBezTo>
                    <a:cubicBezTo>
                      <a:pt x="150" y="0"/>
                      <a:pt x="0" y="150"/>
                      <a:pt x="0" y="333"/>
                    </a:cubicBezTo>
                    <a:close/>
                    <a:moveTo>
                      <a:pt x="399" y="312"/>
                    </a:moveTo>
                    <a:cubicBezTo>
                      <a:pt x="409" y="331"/>
                      <a:pt x="403" y="355"/>
                      <a:pt x="384" y="367"/>
                    </a:cubicBezTo>
                    <a:cubicBezTo>
                      <a:pt x="375" y="373"/>
                      <a:pt x="364" y="375"/>
                      <a:pt x="353" y="373"/>
                    </a:cubicBezTo>
                    <a:cubicBezTo>
                      <a:pt x="343" y="371"/>
                      <a:pt x="334" y="366"/>
                      <a:pt x="328" y="358"/>
                    </a:cubicBezTo>
                    <a:cubicBezTo>
                      <a:pt x="305" y="238"/>
                      <a:pt x="305" y="238"/>
                      <a:pt x="305" y="238"/>
                    </a:cubicBezTo>
                    <a:lnTo>
                      <a:pt x="399" y="3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167" name="Freeform 135"/>
              <p:cNvSpPr>
                <a:spLocks noEditPoints="1"/>
              </p:cNvSpPr>
              <p:nvPr/>
            </p:nvSpPr>
            <p:spPr bwMode="auto">
              <a:xfrm>
                <a:off x="-2120900" y="1582738"/>
                <a:ext cx="2120900" cy="2408238"/>
              </a:xfrm>
              <a:custGeom>
                <a:avLst/>
                <a:gdLst>
                  <a:gd name="T0" fmla="*/ 557 w 564"/>
                  <a:gd name="T1" fmla="*/ 551 h 640"/>
                  <a:gd name="T2" fmla="*/ 414 w 564"/>
                  <a:gd name="T3" fmla="*/ 351 h 640"/>
                  <a:gd name="T4" fmla="*/ 418 w 564"/>
                  <a:gd name="T5" fmla="*/ 97 h 640"/>
                  <a:gd name="T6" fmla="*/ 279 w 564"/>
                  <a:gd name="T7" fmla="*/ 10 h 640"/>
                  <a:gd name="T8" fmla="*/ 119 w 564"/>
                  <a:gd name="T9" fmla="*/ 46 h 640"/>
                  <a:gd name="T10" fmla="*/ 69 w 564"/>
                  <a:gd name="T11" fmla="*/ 345 h 640"/>
                  <a:gd name="T12" fmla="*/ 208 w 564"/>
                  <a:gd name="T13" fmla="*/ 432 h 640"/>
                  <a:gd name="T14" fmla="*/ 244 w 564"/>
                  <a:gd name="T15" fmla="*/ 436 h 640"/>
                  <a:gd name="T16" fmla="*/ 310 w 564"/>
                  <a:gd name="T17" fmla="*/ 425 h 640"/>
                  <a:gd name="T18" fmla="*/ 452 w 564"/>
                  <a:gd name="T19" fmla="*/ 626 h 640"/>
                  <a:gd name="T20" fmla="*/ 482 w 564"/>
                  <a:gd name="T21" fmla="*/ 640 h 640"/>
                  <a:gd name="T22" fmla="*/ 528 w 564"/>
                  <a:gd name="T23" fmla="*/ 623 h 640"/>
                  <a:gd name="T24" fmla="*/ 562 w 564"/>
                  <a:gd name="T25" fmla="*/ 577 h 640"/>
                  <a:gd name="T26" fmla="*/ 557 w 564"/>
                  <a:gd name="T27" fmla="*/ 551 h 640"/>
                  <a:gd name="T28" fmla="*/ 216 w 564"/>
                  <a:gd name="T29" fmla="*/ 385 h 640"/>
                  <a:gd name="T30" fmla="*/ 108 w 564"/>
                  <a:gd name="T31" fmla="*/ 317 h 640"/>
                  <a:gd name="T32" fmla="*/ 147 w 564"/>
                  <a:gd name="T33" fmla="*/ 85 h 640"/>
                  <a:gd name="T34" fmla="*/ 243 w 564"/>
                  <a:gd name="T35" fmla="*/ 55 h 640"/>
                  <a:gd name="T36" fmla="*/ 271 w 564"/>
                  <a:gd name="T37" fmla="*/ 57 h 640"/>
                  <a:gd name="T38" fmla="*/ 379 w 564"/>
                  <a:gd name="T39" fmla="*/ 125 h 640"/>
                  <a:gd name="T40" fmla="*/ 340 w 564"/>
                  <a:gd name="T41" fmla="*/ 357 h 640"/>
                  <a:gd name="T42" fmla="*/ 216 w 564"/>
                  <a:gd name="T43" fmla="*/ 385 h 640"/>
                  <a:gd name="T44" fmla="*/ 385 w 564"/>
                  <a:gd name="T45" fmla="*/ 422 h 640"/>
                  <a:gd name="T46" fmla="*/ 372 w 564"/>
                  <a:gd name="T47" fmla="*/ 430 h 640"/>
                  <a:gd name="T48" fmla="*/ 354 w 564"/>
                  <a:gd name="T49" fmla="*/ 405 h 640"/>
                  <a:gd name="T50" fmla="*/ 368 w 564"/>
                  <a:gd name="T51" fmla="*/ 396 h 640"/>
                  <a:gd name="T52" fmla="*/ 380 w 564"/>
                  <a:gd name="T53" fmla="*/ 386 h 640"/>
                  <a:gd name="T54" fmla="*/ 398 w 564"/>
                  <a:gd name="T55" fmla="*/ 411 h 640"/>
                  <a:gd name="T56" fmla="*/ 385 w 564"/>
                  <a:gd name="T57" fmla="*/ 422 h 640"/>
                  <a:gd name="T58" fmla="*/ 501 w 564"/>
                  <a:gd name="T59" fmla="*/ 584 h 640"/>
                  <a:gd name="T60" fmla="*/ 486 w 564"/>
                  <a:gd name="T61" fmla="*/ 591 h 640"/>
                  <a:gd name="T62" fmla="*/ 400 w 564"/>
                  <a:gd name="T63" fmla="*/ 469 h 640"/>
                  <a:gd name="T64" fmla="*/ 413 w 564"/>
                  <a:gd name="T65" fmla="*/ 461 h 640"/>
                  <a:gd name="T66" fmla="*/ 426 w 564"/>
                  <a:gd name="T67" fmla="*/ 450 h 640"/>
                  <a:gd name="T68" fmla="*/ 513 w 564"/>
                  <a:gd name="T69" fmla="*/ 572 h 640"/>
                  <a:gd name="T70" fmla="*/ 501 w 564"/>
                  <a:gd name="T71" fmla="*/ 58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4" h="640">
                    <a:moveTo>
                      <a:pt x="557" y="551"/>
                    </a:moveTo>
                    <a:cubicBezTo>
                      <a:pt x="414" y="351"/>
                      <a:pt x="414" y="351"/>
                      <a:pt x="414" y="351"/>
                    </a:cubicBezTo>
                    <a:cubicBezTo>
                      <a:pt x="469" y="278"/>
                      <a:pt x="474" y="175"/>
                      <a:pt x="418" y="97"/>
                    </a:cubicBezTo>
                    <a:cubicBezTo>
                      <a:pt x="385" y="50"/>
                      <a:pt x="336" y="19"/>
                      <a:pt x="279" y="10"/>
                    </a:cubicBezTo>
                    <a:cubicBezTo>
                      <a:pt x="223" y="0"/>
                      <a:pt x="166" y="13"/>
                      <a:pt x="119" y="46"/>
                    </a:cubicBezTo>
                    <a:cubicBezTo>
                      <a:pt x="23" y="115"/>
                      <a:pt x="0" y="249"/>
                      <a:pt x="69" y="345"/>
                    </a:cubicBezTo>
                    <a:cubicBezTo>
                      <a:pt x="102" y="392"/>
                      <a:pt x="151" y="423"/>
                      <a:pt x="208" y="432"/>
                    </a:cubicBezTo>
                    <a:cubicBezTo>
                      <a:pt x="220" y="434"/>
                      <a:pt x="232" y="436"/>
                      <a:pt x="244" y="436"/>
                    </a:cubicBezTo>
                    <a:cubicBezTo>
                      <a:pt x="266" y="436"/>
                      <a:pt x="288" y="432"/>
                      <a:pt x="310" y="425"/>
                    </a:cubicBezTo>
                    <a:cubicBezTo>
                      <a:pt x="452" y="626"/>
                      <a:pt x="452" y="626"/>
                      <a:pt x="452" y="626"/>
                    </a:cubicBezTo>
                    <a:cubicBezTo>
                      <a:pt x="459" y="635"/>
                      <a:pt x="469" y="640"/>
                      <a:pt x="482" y="640"/>
                    </a:cubicBezTo>
                    <a:cubicBezTo>
                      <a:pt x="496" y="640"/>
                      <a:pt x="512" y="634"/>
                      <a:pt x="528" y="623"/>
                    </a:cubicBezTo>
                    <a:cubicBezTo>
                      <a:pt x="547" y="609"/>
                      <a:pt x="559" y="593"/>
                      <a:pt x="562" y="577"/>
                    </a:cubicBezTo>
                    <a:cubicBezTo>
                      <a:pt x="564" y="568"/>
                      <a:pt x="562" y="559"/>
                      <a:pt x="557" y="551"/>
                    </a:cubicBezTo>
                    <a:close/>
                    <a:moveTo>
                      <a:pt x="216" y="385"/>
                    </a:moveTo>
                    <a:cubicBezTo>
                      <a:pt x="172" y="378"/>
                      <a:pt x="134" y="354"/>
                      <a:pt x="108" y="317"/>
                    </a:cubicBezTo>
                    <a:cubicBezTo>
                      <a:pt x="55" y="243"/>
                      <a:pt x="72" y="139"/>
                      <a:pt x="147" y="85"/>
                    </a:cubicBezTo>
                    <a:cubicBezTo>
                      <a:pt x="176" y="65"/>
                      <a:pt x="209" y="55"/>
                      <a:pt x="243" y="55"/>
                    </a:cubicBezTo>
                    <a:cubicBezTo>
                      <a:pt x="252" y="55"/>
                      <a:pt x="262" y="56"/>
                      <a:pt x="271" y="57"/>
                    </a:cubicBezTo>
                    <a:cubicBezTo>
                      <a:pt x="315" y="65"/>
                      <a:pt x="353" y="89"/>
                      <a:pt x="379" y="125"/>
                    </a:cubicBezTo>
                    <a:cubicBezTo>
                      <a:pt x="432" y="200"/>
                      <a:pt x="415" y="304"/>
                      <a:pt x="340" y="357"/>
                    </a:cubicBezTo>
                    <a:cubicBezTo>
                      <a:pt x="304" y="382"/>
                      <a:pt x="259" y="393"/>
                      <a:pt x="216" y="385"/>
                    </a:cubicBezTo>
                    <a:close/>
                    <a:moveTo>
                      <a:pt x="385" y="422"/>
                    </a:moveTo>
                    <a:cubicBezTo>
                      <a:pt x="380" y="425"/>
                      <a:pt x="375" y="428"/>
                      <a:pt x="372" y="430"/>
                    </a:cubicBezTo>
                    <a:cubicBezTo>
                      <a:pt x="354" y="405"/>
                      <a:pt x="354" y="405"/>
                      <a:pt x="354" y="405"/>
                    </a:cubicBezTo>
                    <a:cubicBezTo>
                      <a:pt x="359" y="402"/>
                      <a:pt x="363" y="399"/>
                      <a:pt x="368" y="396"/>
                    </a:cubicBezTo>
                    <a:cubicBezTo>
                      <a:pt x="372" y="393"/>
                      <a:pt x="376" y="389"/>
                      <a:pt x="380" y="386"/>
                    </a:cubicBezTo>
                    <a:cubicBezTo>
                      <a:pt x="398" y="411"/>
                      <a:pt x="398" y="411"/>
                      <a:pt x="398" y="411"/>
                    </a:cubicBezTo>
                    <a:cubicBezTo>
                      <a:pt x="395" y="414"/>
                      <a:pt x="391" y="417"/>
                      <a:pt x="385" y="422"/>
                    </a:cubicBezTo>
                    <a:close/>
                    <a:moveTo>
                      <a:pt x="501" y="584"/>
                    </a:moveTo>
                    <a:cubicBezTo>
                      <a:pt x="495" y="588"/>
                      <a:pt x="490" y="590"/>
                      <a:pt x="486" y="591"/>
                    </a:cubicBezTo>
                    <a:cubicBezTo>
                      <a:pt x="400" y="469"/>
                      <a:pt x="400" y="469"/>
                      <a:pt x="400" y="469"/>
                    </a:cubicBezTo>
                    <a:cubicBezTo>
                      <a:pt x="404" y="467"/>
                      <a:pt x="408" y="464"/>
                      <a:pt x="413" y="461"/>
                    </a:cubicBezTo>
                    <a:cubicBezTo>
                      <a:pt x="416" y="458"/>
                      <a:pt x="421" y="455"/>
                      <a:pt x="426" y="450"/>
                    </a:cubicBezTo>
                    <a:cubicBezTo>
                      <a:pt x="513" y="572"/>
                      <a:pt x="513" y="572"/>
                      <a:pt x="513" y="572"/>
                    </a:cubicBezTo>
                    <a:cubicBezTo>
                      <a:pt x="510" y="575"/>
                      <a:pt x="507" y="579"/>
                      <a:pt x="501" y="5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grpSp>
      <p:grpSp>
        <p:nvGrpSpPr>
          <p:cNvPr id="168" name="Group 167"/>
          <p:cNvGrpSpPr/>
          <p:nvPr/>
        </p:nvGrpSpPr>
        <p:grpSpPr>
          <a:xfrm>
            <a:off x="4110446" y="2151517"/>
            <a:ext cx="640080" cy="640080"/>
            <a:chOff x="7184474" y="5168098"/>
            <a:chExt cx="640080" cy="640080"/>
          </a:xfrm>
        </p:grpSpPr>
        <p:sp>
          <p:nvSpPr>
            <p:cNvPr id="169" name="Oval 168"/>
            <p:cNvSpPr/>
            <p:nvPr/>
          </p:nvSpPr>
          <p:spPr>
            <a:xfrm>
              <a:off x="7184474" y="5168098"/>
              <a:ext cx="640080" cy="640080"/>
            </a:xfrm>
            <a:prstGeom prst="ellipse">
              <a:avLst/>
            </a:prstGeom>
            <a:solidFill>
              <a:sysClr val="window" lastClr="FFFFFF"/>
            </a:solidFill>
            <a:ln w="38100" cap="flat" cmpd="sng" algn="ctr">
              <a:solidFill>
                <a:srgbClr val="43B02A">
                  <a:alpha val="46000"/>
                </a:srgbClr>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170" name="Group 169"/>
            <p:cNvGrpSpPr/>
            <p:nvPr/>
          </p:nvGrpSpPr>
          <p:grpSpPr>
            <a:xfrm>
              <a:off x="7338569" y="5318651"/>
              <a:ext cx="330381" cy="319585"/>
              <a:chOff x="-3219450" y="1057275"/>
              <a:chExt cx="3219450" cy="3279775"/>
            </a:xfrm>
            <a:solidFill>
              <a:srgbClr val="43B02A"/>
            </a:solidFill>
          </p:grpSpPr>
          <p:sp>
            <p:nvSpPr>
              <p:cNvPr id="171" name="Freeform 34"/>
              <p:cNvSpPr/>
              <p:nvPr/>
            </p:nvSpPr>
            <p:spPr bwMode="auto">
              <a:xfrm>
                <a:off x="-2546350" y="2235200"/>
                <a:ext cx="738188" cy="739775"/>
              </a:xfrm>
              <a:custGeom>
                <a:avLst/>
                <a:gdLst>
                  <a:gd name="T0" fmla="*/ 465 w 465"/>
                  <a:gd name="T1" fmla="*/ 175 h 466"/>
                  <a:gd name="T2" fmla="*/ 289 w 465"/>
                  <a:gd name="T3" fmla="*/ 175 h 466"/>
                  <a:gd name="T4" fmla="*/ 289 w 465"/>
                  <a:gd name="T5" fmla="*/ 0 h 466"/>
                  <a:gd name="T6" fmla="*/ 176 w 465"/>
                  <a:gd name="T7" fmla="*/ 0 h 466"/>
                  <a:gd name="T8" fmla="*/ 176 w 465"/>
                  <a:gd name="T9" fmla="*/ 175 h 466"/>
                  <a:gd name="T10" fmla="*/ 0 w 465"/>
                  <a:gd name="T11" fmla="*/ 175 h 466"/>
                  <a:gd name="T12" fmla="*/ 0 w 465"/>
                  <a:gd name="T13" fmla="*/ 289 h 466"/>
                  <a:gd name="T14" fmla="*/ 176 w 465"/>
                  <a:gd name="T15" fmla="*/ 289 h 466"/>
                  <a:gd name="T16" fmla="*/ 176 w 465"/>
                  <a:gd name="T17" fmla="*/ 466 h 466"/>
                  <a:gd name="T18" fmla="*/ 289 w 465"/>
                  <a:gd name="T19" fmla="*/ 466 h 466"/>
                  <a:gd name="T20" fmla="*/ 289 w 465"/>
                  <a:gd name="T21" fmla="*/ 289 h 466"/>
                  <a:gd name="T22" fmla="*/ 465 w 465"/>
                  <a:gd name="T23" fmla="*/ 289 h 466"/>
                  <a:gd name="T24" fmla="*/ 465 w 465"/>
                  <a:gd name="T25" fmla="*/ 175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5" h="466">
                    <a:moveTo>
                      <a:pt x="465" y="175"/>
                    </a:moveTo>
                    <a:lnTo>
                      <a:pt x="289" y="175"/>
                    </a:lnTo>
                    <a:lnTo>
                      <a:pt x="289" y="0"/>
                    </a:lnTo>
                    <a:lnTo>
                      <a:pt x="176" y="0"/>
                    </a:lnTo>
                    <a:lnTo>
                      <a:pt x="176" y="175"/>
                    </a:lnTo>
                    <a:lnTo>
                      <a:pt x="0" y="175"/>
                    </a:lnTo>
                    <a:lnTo>
                      <a:pt x="0" y="289"/>
                    </a:lnTo>
                    <a:lnTo>
                      <a:pt x="176" y="289"/>
                    </a:lnTo>
                    <a:lnTo>
                      <a:pt x="176" y="466"/>
                    </a:lnTo>
                    <a:lnTo>
                      <a:pt x="289" y="466"/>
                    </a:lnTo>
                    <a:lnTo>
                      <a:pt x="289" y="289"/>
                    </a:lnTo>
                    <a:lnTo>
                      <a:pt x="465" y="289"/>
                    </a:lnTo>
                    <a:lnTo>
                      <a:pt x="465"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172" name="Freeform 36"/>
              <p:cNvSpPr>
                <a:spLocks noEditPoints="1"/>
              </p:cNvSpPr>
              <p:nvPr/>
            </p:nvSpPr>
            <p:spPr bwMode="auto">
              <a:xfrm>
                <a:off x="-3219450" y="1057275"/>
                <a:ext cx="3219450" cy="3279775"/>
              </a:xfrm>
              <a:custGeom>
                <a:avLst/>
                <a:gdLst>
                  <a:gd name="T0" fmla="*/ 737 w 856"/>
                  <a:gd name="T1" fmla="*/ 634 h 872"/>
                  <a:gd name="T2" fmla="*/ 683 w 856"/>
                  <a:gd name="T3" fmla="*/ 634 h 872"/>
                  <a:gd name="T4" fmla="*/ 707 w 856"/>
                  <a:gd name="T5" fmla="*/ 550 h 872"/>
                  <a:gd name="T6" fmla="*/ 551 w 856"/>
                  <a:gd name="T7" fmla="*/ 394 h 872"/>
                  <a:gd name="T8" fmla="*/ 493 w 856"/>
                  <a:gd name="T9" fmla="*/ 405 h 872"/>
                  <a:gd name="T10" fmla="*/ 493 w 856"/>
                  <a:gd name="T11" fmla="*/ 218 h 872"/>
                  <a:gd name="T12" fmla="*/ 555 w 856"/>
                  <a:gd name="T13" fmla="*/ 218 h 872"/>
                  <a:gd name="T14" fmla="*/ 555 w 856"/>
                  <a:gd name="T15" fmla="*/ 170 h 872"/>
                  <a:gd name="T16" fmla="*/ 493 w 856"/>
                  <a:gd name="T17" fmla="*/ 170 h 872"/>
                  <a:gd name="T18" fmla="*/ 493 w 856"/>
                  <a:gd name="T19" fmla="*/ 0 h 872"/>
                  <a:gd name="T20" fmla="*/ 61 w 856"/>
                  <a:gd name="T21" fmla="*/ 0 h 872"/>
                  <a:gd name="T22" fmla="*/ 61 w 856"/>
                  <a:gd name="T23" fmla="*/ 170 h 872"/>
                  <a:gd name="T24" fmla="*/ 0 w 856"/>
                  <a:gd name="T25" fmla="*/ 170 h 872"/>
                  <a:gd name="T26" fmla="*/ 0 w 856"/>
                  <a:gd name="T27" fmla="*/ 218 h 872"/>
                  <a:gd name="T28" fmla="*/ 61 w 856"/>
                  <a:gd name="T29" fmla="*/ 218 h 872"/>
                  <a:gd name="T30" fmla="*/ 61 w 856"/>
                  <a:gd name="T31" fmla="*/ 871 h 872"/>
                  <a:gd name="T32" fmla="*/ 443 w 856"/>
                  <a:gd name="T33" fmla="*/ 871 h 872"/>
                  <a:gd name="T34" fmla="*/ 453 w 856"/>
                  <a:gd name="T35" fmla="*/ 872 h 872"/>
                  <a:gd name="T36" fmla="*/ 737 w 856"/>
                  <a:gd name="T37" fmla="*/ 872 h 872"/>
                  <a:gd name="T38" fmla="*/ 856 w 856"/>
                  <a:gd name="T39" fmla="*/ 753 h 872"/>
                  <a:gd name="T40" fmla="*/ 737 w 856"/>
                  <a:gd name="T41" fmla="*/ 634 h 872"/>
                  <a:gd name="T42" fmla="*/ 453 w 856"/>
                  <a:gd name="T43" fmla="*/ 824 h 872"/>
                  <a:gd name="T44" fmla="*/ 382 w 856"/>
                  <a:gd name="T45" fmla="*/ 753 h 872"/>
                  <a:gd name="T46" fmla="*/ 453 w 856"/>
                  <a:gd name="T47" fmla="*/ 682 h 872"/>
                  <a:gd name="T48" fmla="*/ 571 w 856"/>
                  <a:gd name="T49" fmla="*/ 682 h 872"/>
                  <a:gd name="T50" fmla="*/ 571 w 856"/>
                  <a:gd name="T51" fmla="*/ 824 h 872"/>
                  <a:gd name="T52" fmla="*/ 453 w 856"/>
                  <a:gd name="T53" fmla="*/ 824 h 872"/>
                  <a:gd name="T54" fmla="*/ 501 w 856"/>
                  <a:gd name="T55" fmla="*/ 634 h 872"/>
                  <a:gd name="T56" fmla="*/ 642 w 856"/>
                  <a:gd name="T57" fmla="*/ 493 h 872"/>
                  <a:gd name="T58" fmla="*/ 659 w 856"/>
                  <a:gd name="T59" fmla="*/ 550 h 872"/>
                  <a:gd name="T60" fmla="*/ 619 w 856"/>
                  <a:gd name="T61" fmla="*/ 634 h 872"/>
                  <a:gd name="T62" fmla="*/ 501 w 856"/>
                  <a:gd name="T63" fmla="*/ 634 h 872"/>
                  <a:gd name="T64" fmla="*/ 608 w 856"/>
                  <a:gd name="T65" fmla="*/ 459 h 872"/>
                  <a:gd name="T66" fmla="*/ 460 w 856"/>
                  <a:gd name="T67" fmla="*/ 608 h 872"/>
                  <a:gd name="T68" fmla="*/ 443 w 856"/>
                  <a:gd name="T69" fmla="*/ 550 h 872"/>
                  <a:gd name="T70" fmla="*/ 551 w 856"/>
                  <a:gd name="T71" fmla="*/ 442 h 872"/>
                  <a:gd name="T72" fmla="*/ 608 w 856"/>
                  <a:gd name="T73" fmla="*/ 459 h 872"/>
                  <a:gd name="T74" fmla="*/ 109 w 856"/>
                  <a:gd name="T75" fmla="*/ 48 h 872"/>
                  <a:gd name="T76" fmla="*/ 445 w 856"/>
                  <a:gd name="T77" fmla="*/ 48 h 872"/>
                  <a:gd name="T78" fmla="*/ 445 w 856"/>
                  <a:gd name="T79" fmla="*/ 170 h 872"/>
                  <a:gd name="T80" fmla="*/ 109 w 856"/>
                  <a:gd name="T81" fmla="*/ 170 h 872"/>
                  <a:gd name="T82" fmla="*/ 109 w 856"/>
                  <a:gd name="T83" fmla="*/ 48 h 872"/>
                  <a:gd name="T84" fmla="*/ 109 w 856"/>
                  <a:gd name="T85" fmla="*/ 218 h 872"/>
                  <a:gd name="T86" fmla="*/ 445 w 856"/>
                  <a:gd name="T87" fmla="*/ 218 h 872"/>
                  <a:gd name="T88" fmla="*/ 445 w 856"/>
                  <a:gd name="T89" fmla="*/ 436 h 872"/>
                  <a:gd name="T90" fmla="*/ 395 w 856"/>
                  <a:gd name="T91" fmla="*/ 550 h 872"/>
                  <a:gd name="T92" fmla="*/ 422 w 856"/>
                  <a:gd name="T93" fmla="*/ 638 h 872"/>
                  <a:gd name="T94" fmla="*/ 334 w 856"/>
                  <a:gd name="T95" fmla="*/ 753 h 872"/>
                  <a:gd name="T96" fmla="*/ 357 w 856"/>
                  <a:gd name="T97" fmla="*/ 823 h 872"/>
                  <a:gd name="T98" fmla="*/ 109 w 856"/>
                  <a:gd name="T99" fmla="*/ 823 h 872"/>
                  <a:gd name="T100" fmla="*/ 109 w 856"/>
                  <a:gd name="T101" fmla="*/ 218 h 872"/>
                  <a:gd name="T102" fmla="*/ 737 w 856"/>
                  <a:gd name="T103" fmla="*/ 824 h 872"/>
                  <a:gd name="T104" fmla="*/ 619 w 856"/>
                  <a:gd name="T105" fmla="*/ 824 h 872"/>
                  <a:gd name="T106" fmla="*/ 619 w 856"/>
                  <a:gd name="T107" fmla="*/ 682 h 872"/>
                  <a:gd name="T108" fmla="*/ 737 w 856"/>
                  <a:gd name="T109" fmla="*/ 682 h 872"/>
                  <a:gd name="T110" fmla="*/ 808 w 856"/>
                  <a:gd name="T111" fmla="*/ 753 h 872"/>
                  <a:gd name="T112" fmla="*/ 737 w 856"/>
                  <a:gd name="T113" fmla="*/ 82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56" h="872">
                    <a:moveTo>
                      <a:pt x="737" y="634"/>
                    </a:moveTo>
                    <a:cubicBezTo>
                      <a:pt x="683" y="634"/>
                      <a:pt x="683" y="634"/>
                      <a:pt x="683" y="634"/>
                    </a:cubicBezTo>
                    <a:cubicBezTo>
                      <a:pt x="698" y="610"/>
                      <a:pt x="707" y="581"/>
                      <a:pt x="707" y="550"/>
                    </a:cubicBezTo>
                    <a:cubicBezTo>
                      <a:pt x="707" y="464"/>
                      <a:pt x="637" y="394"/>
                      <a:pt x="551" y="394"/>
                    </a:cubicBezTo>
                    <a:cubicBezTo>
                      <a:pt x="531" y="394"/>
                      <a:pt x="511" y="398"/>
                      <a:pt x="493" y="405"/>
                    </a:cubicBezTo>
                    <a:cubicBezTo>
                      <a:pt x="493" y="218"/>
                      <a:pt x="493" y="218"/>
                      <a:pt x="493" y="218"/>
                    </a:cubicBezTo>
                    <a:cubicBezTo>
                      <a:pt x="555" y="218"/>
                      <a:pt x="555" y="218"/>
                      <a:pt x="555" y="218"/>
                    </a:cubicBezTo>
                    <a:cubicBezTo>
                      <a:pt x="555" y="170"/>
                      <a:pt x="555" y="170"/>
                      <a:pt x="555" y="170"/>
                    </a:cubicBezTo>
                    <a:cubicBezTo>
                      <a:pt x="493" y="170"/>
                      <a:pt x="493" y="170"/>
                      <a:pt x="493" y="170"/>
                    </a:cubicBezTo>
                    <a:cubicBezTo>
                      <a:pt x="493" y="0"/>
                      <a:pt x="493" y="0"/>
                      <a:pt x="493" y="0"/>
                    </a:cubicBezTo>
                    <a:cubicBezTo>
                      <a:pt x="61" y="0"/>
                      <a:pt x="61" y="0"/>
                      <a:pt x="61" y="0"/>
                    </a:cubicBezTo>
                    <a:cubicBezTo>
                      <a:pt x="61" y="170"/>
                      <a:pt x="61" y="170"/>
                      <a:pt x="61" y="170"/>
                    </a:cubicBezTo>
                    <a:cubicBezTo>
                      <a:pt x="0" y="170"/>
                      <a:pt x="0" y="170"/>
                      <a:pt x="0" y="170"/>
                    </a:cubicBezTo>
                    <a:cubicBezTo>
                      <a:pt x="0" y="218"/>
                      <a:pt x="0" y="218"/>
                      <a:pt x="0" y="218"/>
                    </a:cubicBezTo>
                    <a:cubicBezTo>
                      <a:pt x="61" y="218"/>
                      <a:pt x="61" y="218"/>
                      <a:pt x="61" y="218"/>
                    </a:cubicBezTo>
                    <a:cubicBezTo>
                      <a:pt x="61" y="871"/>
                      <a:pt x="61" y="871"/>
                      <a:pt x="61" y="871"/>
                    </a:cubicBezTo>
                    <a:cubicBezTo>
                      <a:pt x="443" y="871"/>
                      <a:pt x="443" y="871"/>
                      <a:pt x="443" y="871"/>
                    </a:cubicBezTo>
                    <a:cubicBezTo>
                      <a:pt x="446" y="871"/>
                      <a:pt x="449" y="872"/>
                      <a:pt x="453" y="872"/>
                    </a:cubicBezTo>
                    <a:cubicBezTo>
                      <a:pt x="737" y="872"/>
                      <a:pt x="737" y="872"/>
                      <a:pt x="737" y="872"/>
                    </a:cubicBezTo>
                    <a:cubicBezTo>
                      <a:pt x="803" y="872"/>
                      <a:pt x="856" y="818"/>
                      <a:pt x="856" y="753"/>
                    </a:cubicBezTo>
                    <a:cubicBezTo>
                      <a:pt x="856" y="687"/>
                      <a:pt x="803" y="634"/>
                      <a:pt x="737" y="634"/>
                    </a:cubicBezTo>
                    <a:close/>
                    <a:moveTo>
                      <a:pt x="453" y="824"/>
                    </a:moveTo>
                    <a:cubicBezTo>
                      <a:pt x="414" y="824"/>
                      <a:pt x="382" y="792"/>
                      <a:pt x="382" y="753"/>
                    </a:cubicBezTo>
                    <a:cubicBezTo>
                      <a:pt x="382" y="714"/>
                      <a:pt x="414" y="682"/>
                      <a:pt x="453" y="682"/>
                    </a:cubicBezTo>
                    <a:cubicBezTo>
                      <a:pt x="571" y="682"/>
                      <a:pt x="571" y="682"/>
                      <a:pt x="571" y="682"/>
                    </a:cubicBezTo>
                    <a:cubicBezTo>
                      <a:pt x="571" y="824"/>
                      <a:pt x="571" y="824"/>
                      <a:pt x="571" y="824"/>
                    </a:cubicBezTo>
                    <a:lnTo>
                      <a:pt x="453" y="824"/>
                    </a:lnTo>
                    <a:close/>
                    <a:moveTo>
                      <a:pt x="501" y="634"/>
                    </a:moveTo>
                    <a:cubicBezTo>
                      <a:pt x="642" y="493"/>
                      <a:pt x="642" y="493"/>
                      <a:pt x="642" y="493"/>
                    </a:cubicBezTo>
                    <a:cubicBezTo>
                      <a:pt x="653" y="509"/>
                      <a:pt x="659" y="529"/>
                      <a:pt x="659" y="550"/>
                    </a:cubicBezTo>
                    <a:cubicBezTo>
                      <a:pt x="659" y="584"/>
                      <a:pt x="643" y="614"/>
                      <a:pt x="619" y="634"/>
                    </a:cubicBezTo>
                    <a:lnTo>
                      <a:pt x="501" y="634"/>
                    </a:lnTo>
                    <a:close/>
                    <a:moveTo>
                      <a:pt x="608" y="459"/>
                    </a:moveTo>
                    <a:cubicBezTo>
                      <a:pt x="460" y="608"/>
                      <a:pt x="460" y="608"/>
                      <a:pt x="460" y="608"/>
                    </a:cubicBezTo>
                    <a:cubicBezTo>
                      <a:pt x="449" y="591"/>
                      <a:pt x="443" y="571"/>
                      <a:pt x="443" y="550"/>
                    </a:cubicBezTo>
                    <a:cubicBezTo>
                      <a:pt x="443" y="491"/>
                      <a:pt x="492" y="442"/>
                      <a:pt x="551" y="442"/>
                    </a:cubicBezTo>
                    <a:cubicBezTo>
                      <a:pt x="572" y="442"/>
                      <a:pt x="592" y="448"/>
                      <a:pt x="608" y="459"/>
                    </a:cubicBezTo>
                    <a:close/>
                    <a:moveTo>
                      <a:pt x="109" y="48"/>
                    </a:moveTo>
                    <a:cubicBezTo>
                      <a:pt x="445" y="48"/>
                      <a:pt x="445" y="48"/>
                      <a:pt x="445" y="48"/>
                    </a:cubicBezTo>
                    <a:cubicBezTo>
                      <a:pt x="445" y="170"/>
                      <a:pt x="445" y="170"/>
                      <a:pt x="445" y="170"/>
                    </a:cubicBezTo>
                    <a:cubicBezTo>
                      <a:pt x="109" y="170"/>
                      <a:pt x="109" y="170"/>
                      <a:pt x="109" y="170"/>
                    </a:cubicBezTo>
                    <a:lnTo>
                      <a:pt x="109" y="48"/>
                    </a:lnTo>
                    <a:close/>
                    <a:moveTo>
                      <a:pt x="109" y="218"/>
                    </a:moveTo>
                    <a:cubicBezTo>
                      <a:pt x="445" y="218"/>
                      <a:pt x="445" y="218"/>
                      <a:pt x="445" y="218"/>
                    </a:cubicBezTo>
                    <a:cubicBezTo>
                      <a:pt x="445" y="436"/>
                      <a:pt x="445" y="436"/>
                      <a:pt x="445" y="436"/>
                    </a:cubicBezTo>
                    <a:cubicBezTo>
                      <a:pt x="414" y="464"/>
                      <a:pt x="395" y="505"/>
                      <a:pt x="395" y="550"/>
                    </a:cubicBezTo>
                    <a:cubicBezTo>
                      <a:pt x="395" y="583"/>
                      <a:pt x="405" y="613"/>
                      <a:pt x="422" y="638"/>
                    </a:cubicBezTo>
                    <a:cubicBezTo>
                      <a:pt x="371" y="651"/>
                      <a:pt x="334" y="698"/>
                      <a:pt x="334" y="753"/>
                    </a:cubicBezTo>
                    <a:cubicBezTo>
                      <a:pt x="334" y="779"/>
                      <a:pt x="343" y="803"/>
                      <a:pt x="357" y="823"/>
                    </a:cubicBezTo>
                    <a:cubicBezTo>
                      <a:pt x="109" y="823"/>
                      <a:pt x="109" y="823"/>
                      <a:pt x="109" y="823"/>
                    </a:cubicBezTo>
                    <a:lnTo>
                      <a:pt x="109" y="218"/>
                    </a:lnTo>
                    <a:close/>
                    <a:moveTo>
                      <a:pt x="737" y="824"/>
                    </a:moveTo>
                    <a:cubicBezTo>
                      <a:pt x="619" y="824"/>
                      <a:pt x="619" y="824"/>
                      <a:pt x="619" y="824"/>
                    </a:cubicBezTo>
                    <a:cubicBezTo>
                      <a:pt x="619" y="682"/>
                      <a:pt x="619" y="682"/>
                      <a:pt x="619" y="682"/>
                    </a:cubicBezTo>
                    <a:cubicBezTo>
                      <a:pt x="737" y="682"/>
                      <a:pt x="737" y="682"/>
                      <a:pt x="737" y="682"/>
                    </a:cubicBezTo>
                    <a:cubicBezTo>
                      <a:pt x="776" y="682"/>
                      <a:pt x="808" y="714"/>
                      <a:pt x="808" y="753"/>
                    </a:cubicBezTo>
                    <a:cubicBezTo>
                      <a:pt x="808" y="792"/>
                      <a:pt x="776" y="824"/>
                      <a:pt x="737" y="8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grpSp>
      <p:cxnSp>
        <p:nvCxnSpPr>
          <p:cNvPr id="173" name="Straight Connector 172"/>
          <p:cNvCxnSpPr/>
          <p:nvPr/>
        </p:nvCxnSpPr>
        <p:spPr>
          <a:xfrm>
            <a:off x="6420425" y="1359947"/>
            <a:ext cx="0" cy="442180"/>
          </a:xfrm>
          <a:prstGeom prst="line">
            <a:avLst/>
          </a:prstGeom>
          <a:noFill/>
          <a:ln w="38100" cap="flat" cmpd="sng" algn="ctr">
            <a:solidFill>
              <a:srgbClr val="00A3E0"/>
            </a:solidFill>
            <a:prstDash val="solid"/>
            <a:miter lim="800000"/>
          </a:ln>
          <a:effectLst>
            <a:outerShdw blurRad="50800" dist="38100" algn="l" rotWithShape="0">
              <a:prstClr val="black">
                <a:alpha val="40000"/>
              </a:prstClr>
            </a:outerShdw>
          </a:effectLst>
        </p:spPr>
      </p:cxnSp>
      <p:cxnSp>
        <p:nvCxnSpPr>
          <p:cNvPr id="174" name="Straight Connector 173"/>
          <p:cNvCxnSpPr/>
          <p:nvPr/>
        </p:nvCxnSpPr>
        <p:spPr>
          <a:xfrm>
            <a:off x="6930567" y="2125250"/>
            <a:ext cx="0" cy="442180"/>
          </a:xfrm>
          <a:prstGeom prst="line">
            <a:avLst/>
          </a:prstGeom>
          <a:noFill/>
          <a:ln w="38100" cap="flat" cmpd="sng" algn="ctr">
            <a:solidFill>
              <a:srgbClr val="43B02A"/>
            </a:solidFill>
            <a:prstDash val="solid"/>
            <a:miter lim="800000"/>
          </a:ln>
          <a:effectLst>
            <a:outerShdw blurRad="50800" dist="38100" algn="l" rotWithShape="0">
              <a:prstClr val="black">
                <a:alpha val="40000"/>
              </a:prstClr>
            </a:outerShdw>
          </a:effectLst>
        </p:spPr>
      </p:cxnSp>
      <p:cxnSp>
        <p:nvCxnSpPr>
          <p:cNvPr id="175" name="Straight Connector 174"/>
          <p:cNvCxnSpPr/>
          <p:nvPr/>
        </p:nvCxnSpPr>
        <p:spPr>
          <a:xfrm>
            <a:off x="7307095" y="3092280"/>
            <a:ext cx="0" cy="442180"/>
          </a:xfrm>
          <a:prstGeom prst="line">
            <a:avLst/>
          </a:prstGeom>
          <a:noFill/>
          <a:ln w="38100" cap="flat" cmpd="sng" algn="ctr">
            <a:solidFill>
              <a:srgbClr val="FE8A12"/>
            </a:solidFill>
            <a:prstDash val="solid"/>
            <a:miter lim="800000"/>
          </a:ln>
          <a:effectLst>
            <a:outerShdw blurRad="50800" dist="38100" algn="l" rotWithShape="0">
              <a:prstClr val="black">
                <a:alpha val="40000"/>
              </a:prstClr>
            </a:outerShdw>
          </a:effectLst>
        </p:spPr>
      </p:cxnSp>
      <p:cxnSp>
        <p:nvCxnSpPr>
          <p:cNvPr id="176" name="Straight Connector 175"/>
          <p:cNvCxnSpPr/>
          <p:nvPr/>
        </p:nvCxnSpPr>
        <p:spPr>
          <a:xfrm>
            <a:off x="6639090" y="5969674"/>
            <a:ext cx="0" cy="442180"/>
          </a:xfrm>
          <a:prstGeom prst="line">
            <a:avLst/>
          </a:prstGeom>
          <a:noFill/>
          <a:ln w="38100" cap="flat" cmpd="sng" algn="ctr">
            <a:solidFill>
              <a:srgbClr val="002060"/>
            </a:solidFill>
            <a:prstDash val="solid"/>
            <a:miter lim="800000"/>
          </a:ln>
          <a:effectLst>
            <a:outerShdw blurRad="50800" dist="38100" algn="l" rotWithShape="0">
              <a:prstClr val="black">
                <a:alpha val="40000"/>
              </a:prstClr>
            </a:outerShdw>
          </a:effectLst>
        </p:spPr>
      </p:cxnSp>
      <p:grpSp>
        <p:nvGrpSpPr>
          <p:cNvPr id="177" name="Group 176"/>
          <p:cNvGrpSpPr/>
          <p:nvPr/>
        </p:nvGrpSpPr>
        <p:grpSpPr>
          <a:xfrm>
            <a:off x="287411" y="1931480"/>
            <a:ext cx="3631820" cy="3867122"/>
            <a:chOff x="501799" y="2295241"/>
            <a:chExt cx="3236302" cy="3330623"/>
          </a:xfrm>
        </p:grpSpPr>
        <p:cxnSp>
          <p:nvCxnSpPr>
            <p:cNvPr id="178" name="Straight Connector 177"/>
            <p:cNvCxnSpPr/>
            <p:nvPr/>
          </p:nvCxnSpPr>
          <p:spPr>
            <a:xfrm flipH="1" flipV="1">
              <a:off x="1507828" y="2976183"/>
              <a:ext cx="459944" cy="359534"/>
            </a:xfrm>
            <a:prstGeom prst="line">
              <a:avLst/>
            </a:prstGeom>
            <a:noFill/>
            <a:ln w="38100" cap="flat" cmpd="sng" algn="ctr">
              <a:solidFill>
                <a:sysClr val="window" lastClr="FFFFFF">
                  <a:lumMod val="85000"/>
                </a:sysClr>
              </a:solidFill>
              <a:prstDash val="sysDot"/>
              <a:miter lim="800000"/>
            </a:ln>
            <a:effectLst/>
          </p:spPr>
        </p:cxnSp>
        <p:grpSp>
          <p:nvGrpSpPr>
            <p:cNvPr id="179" name="Group 178"/>
            <p:cNvGrpSpPr/>
            <p:nvPr/>
          </p:nvGrpSpPr>
          <p:grpSpPr>
            <a:xfrm>
              <a:off x="517534" y="3579464"/>
              <a:ext cx="659159" cy="499092"/>
              <a:chOff x="-4071938" y="750888"/>
              <a:chExt cx="3876675" cy="3109913"/>
            </a:xfrm>
            <a:solidFill>
              <a:srgbClr val="00C7B1">
                <a:alpha val="48000"/>
              </a:srgbClr>
            </a:solidFill>
          </p:grpSpPr>
          <p:sp>
            <p:nvSpPr>
              <p:cNvPr id="259" name="Rectangle 119"/>
              <p:cNvSpPr>
                <a:spLocks noChangeArrowheads="1"/>
              </p:cNvSpPr>
              <p:nvPr/>
            </p:nvSpPr>
            <p:spPr bwMode="auto">
              <a:xfrm>
                <a:off x="-2830513" y="2103438"/>
                <a:ext cx="1809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60" name="Rectangle 120"/>
              <p:cNvSpPr>
                <a:spLocks noChangeArrowheads="1"/>
              </p:cNvSpPr>
              <p:nvPr/>
            </p:nvSpPr>
            <p:spPr bwMode="auto">
              <a:xfrm>
                <a:off x="-2830513" y="2484438"/>
                <a:ext cx="180975"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61" name="Rectangle 121"/>
              <p:cNvSpPr>
                <a:spLocks noChangeArrowheads="1"/>
              </p:cNvSpPr>
              <p:nvPr/>
            </p:nvSpPr>
            <p:spPr bwMode="auto">
              <a:xfrm>
                <a:off x="-2830513" y="1339850"/>
                <a:ext cx="180975"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62" name="Rectangle 122"/>
              <p:cNvSpPr>
                <a:spLocks noChangeArrowheads="1"/>
              </p:cNvSpPr>
              <p:nvPr/>
            </p:nvSpPr>
            <p:spPr bwMode="auto">
              <a:xfrm>
                <a:off x="-2830513" y="1720850"/>
                <a:ext cx="180975"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63" name="Rectangle 123"/>
              <p:cNvSpPr>
                <a:spLocks noChangeArrowheads="1"/>
              </p:cNvSpPr>
              <p:nvPr/>
            </p:nvSpPr>
            <p:spPr bwMode="auto">
              <a:xfrm>
                <a:off x="-2022476" y="1720850"/>
                <a:ext cx="180975"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64" name="Rectangle 124"/>
              <p:cNvSpPr>
                <a:spLocks noChangeArrowheads="1"/>
              </p:cNvSpPr>
              <p:nvPr/>
            </p:nvSpPr>
            <p:spPr bwMode="auto">
              <a:xfrm>
                <a:off x="-2022476" y="1339850"/>
                <a:ext cx="180975"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65" name="Rectangle 125"/>
              <p:cNvSpPr>
                <a:spLocks noChangeArrowheads="1"/>
              </p:cNvSpPr>
              <p:nvPr/>
            </p:nvSpPr>
            <p:spPr bwMode="auto">
              <a:xfrm>
                <a:off x="-2022476" y="2103438"/>
                <a:ext cx="1809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66" name="Rectangle 126"/>
              <p:cNvSpPr>
                <a:spLocks noChangeArrowheads="1"/>
              </p:cNvSpPr>
              <p:nvPr/>
            </p:nvSpPr>
            <p:spPr bwMode="auto">
              <a:xfrm>
                <a:off x="-2022476" y="2484438"/>
                <a:ext cx="180975"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67" name="Rectangle 127"/>
              <p:cNvSpPr>
                <a:spLocks noChangeArrowheads="1"/>
              </p:cNvSpPr>
              <p:nvPr/>
            </p:nvSpPr>
            <p:spPr bwMode="auto">
              <a:xfrm>
                <a:off x="-2424113" y="1339850"/>
                <a:ext cx="179388"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68" name="Rectangle 128"/>
              <p:cNvSpPr>
                <a:spLocks noChangeArrowheads="1"/>
              </p:cNvSpPr>
              <p:nvPr/>
            </p:nvSpPr>
            <p:spPr bwMode="auto">
              <a:xfrm>
                <a:off x="-2424113" y="2103438"/>
                <a:ext cx="179388"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69" name="Rectangle 129"/>
              <p:cNvSpPr>
                <a:spLocks noChangeArrowheads="1"/>
              </p:cNvSpPr>
              <p:nvPr/>
            </p:nvSpPr>
            <p:spPr bwMode="auto">
              <a:xfrm>
                <a:off x="-2424113" y="1720850"/>
                <a:ext cx="179388"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70" name="Rectangle 130"/>
              <p:cNvSpPr>
                <a:spLocks noChangeArrowheads="1"/>
              </p:cNvSpPr>
              <p:nvPr/>
            </p:nvSpPr>
            <p:spPr bwMode="auto">
              <a:xfrm>
                <a:off x="-2424113" y="2484438"/>
                <a:ext cx="179388"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71" name="Freeform 131"/>
              <p:cNvSpPr/>
              <p:nvPr/>
            </p:nvSpPr>
            <p:spPr bwMode="auto">
              <a:xfrm>
                <a:off x="-1192213" y="2344738"/>
                <a:ext cx="631825" cy="635000"/>
              </a:xfrm>
              <a:custGeom>
                <a:avLst/>
                <a:gdLst>
                  <a:gd name="T0" fmla="*/ 256 w 398"/>
                  <a:gd name="T1" fmla="*/ 0 h 400"/>
                  <a:gd name="T2" fmla="*/ 142 w 398"/>
                  <a:gd name="T3" fmla="*/ 0 h 400"/>
                  <a:gd name="T4" fmla="*/ 142 w 398"/>
                  <a:gd name="T5" fmla="*/ 145 h 400"/>
                  <a:gd name="T6" fmla="*/ 0 w 398"/>
                  <a:gd name="T7" fmla="*/ 145 h 400"/>
                  <a:gd name="T8" fmla="*/ 0 w 398"/>
                  <a:gd name="T9" fmla="*/ 258 h 400"/>
                  <a:gd name="T10" fmla="*/ 142 w 398"/>
                  <a:gd name="T11" fmla="*/ 258 h 400"/>
                  <a:gd name="T12" fmla="*/ 142 w 398"/>
                  <a:gd name="T13" fmla="*/ 400 h 400"/>
                  <a:gd name="T14" fmla="*/ 256 w 398"/>
                  <a:gd name="T15" fmla="*/ 400 h 400"/>
                  <a:gd name="T16" fmla="*/ 256 w 398"/>
                  <a:gd name="T17" fmla="*/ 258 h 400"/>
                  <a:gd name="T18" fmla="*/ 398 w 398"/>
                  <a:gd name="T19" fmla="*/ 258 h 400"/>
                  <a:gd name="T20" fmla="*/ 398 w 398"/>
                  <a:gd name="T21" fmla="*/ 145 h 400"/>
                  <a:gd name="T22" fmla="*/ 256 w 398"/>
                  <a:gd name="T23" fmla="*/ 145 h 400"/>
                  <a:gd name="T24" fmla="*/ 256 w 398"/>
                  <a:gd name="T2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8" h="400">
                    <a:moveTo>
                      <a:pt x="256" y="0"/>
                    </a:moveTo>
                    <a:lnTo>
                      <a:pt x="142" y="0"/>
                    </a:lnTo>
                    <a:lnTo>
                      <a:pt x="142" y="145"/>
                    </a:lnTo>
                    <a:lnTo>
                      <a:pt x="0" y="145"/>
                    </a:lnTo>
                    <a:lnTo>
                      <a:pt x="0" y="258"/>
                    </a:lnTo>
                    <a:lnTo>
                      <a:pt x="142" y="258"/>
                    </a:lnTo>
                    <a:lnTo>
                      <a:pt x="142" y="400"/>
                    </a:lnTo>
                    <a:lnTo>
                      <a:pt x="256" y="400"/>
                    </a:lnTo>
                    <a:lnTo>
                      <a:pt x="256" y="258"/>
                    </a:lnTo>
                    <a:lnTo>
                      <a:pt x="398" y="258"/>
                    </a:lnTo>
                    <a:lnTo>
                      <a:pt x="398" y="145"/>
                    </a:lnTo>
                    <a:lnTo>
                      <a:pt x="256" y="145"/>
                    </a:lnTo>
                    <a:lnTo>
                      <a:pt x="2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72" name="Freeform 132"/>
              <p:cNvSpPr>
                <a:spLocks noEditPoints="1"/>
              </p:cNvSpPr>
              <p:nvPr/>
            </p:nvSpPr>
            <p:spPr bwMode="auto">
              <a:xfrm>
                <a:off x="-2060576" y="1611313"/>
                <a:ext cx="1865313" cy="2249488"/>
              </a:xfrm>
              <a:custGeom>
                <a:avLst/>
                <a:gdLst>
                  <a:gd name="T0" fmla="*/ 444 w 496"/>
                  <a:gd name="T1" fmla="*/ 98 h 598"/>
                  <a:gd name="T2" fmla="*/ 444 w 496"/>
                  <a:gd name="T3" fmla="*/ 0 h 598"/>
                  <a:gd name="T4" fmla="*/ 185 w 496"/>
                  <a:gd name="T5" fmla="*/ 0 h 598"/>
                  <a:gd name="T6" fmla="*/ 185 w 496"/>
                  <a:gd name="T7" fmla="*/ 98 h 598"/>
                  <a:gd name="T8" fmla="*/ 134 w 496"/>
                  <a:gd name="T9" fmla="*/ 167 h 598"/>
                  <a:gd name="T10" fmla="*/ 134 w 496"/>
                  <a:gd name="T11" fmla="*/ 406 h 598"/>
                  <a:gd name="T12" fmla="*/ 86 w 496"/>
                  <a:gd name="T13" fmla="*/ 406 h 598"/>
                  <a:gd name="T14" fmla="*/ 0 w 496"/>
                  <a:gd name="T15" fmla="*/ 492 h 598"/>
                  <a:gd name="T16" fmla="*/ 0 w 496"/>
                  <a:gd name="T17" fmla="*/ 512 h 598"/>
                  <a:gd name="T18" fmla="*/ 86 w 496"/>
                  <a:gd name="T19" fmla="*/ 598 h 598"/>
                  <a:gd name="T20" fmla="*/ 335 w 496"/>
                  <a:gd name="T21" fmla="*/ 598 h 598"/>
                  <a:gd name="T22" fmla="*/ 356 w 496"/>
                  <a:gd name="T23" fmla="*/ 595 h 598"/>
                  <a:gd name="T24" fmla="*/ 424 w 496"/>
                  <a:gd name="T25" fmla="*/ 595 h 598"/>
                  <a:gd name="T26" fmla="*/ 496 w 496"/>
                  <a:gd name="T27" fmla="*/ 523 h 598"/>
                  <a:gd name="T28" fmla="*/ 496 w 496"/>
                  <a:gd name="T29" fmla="*/ 167 h 598"/>
                  <a:gd name="T30" fmla="*/ 444 w 496"/>
                  <a:gd name="T31" fmla="*/ 98 h 598"/>
                  <a:gd name="T32" fmla="*/ 396 w 496"/>
                  <a:gd name="T33" fmla="*/ 48 h 598"/>
                  <a:gd name="T34" fmla="*/ 396 w 496"/>
                  <a:gd name="T35" fmla="*/ 95 h 598"/>
                  <a:gd name="T36" fmla="*/ 233 w 496"/>
                  <a:gd name="T37" fmla="*/ 95 h 598"/>
                  <a:gd name="T38" fmla="*/ 233 w 496"/>
                  <a:gd name="T39" fmla="*/ 48 h 598"/>
                  <a:gd name="T40" fmla="*/ 396 w 496"/>
                  <a:gd name="T41" fmla="*/ 48 h 598"/>
                  <a:gd name="T42" fmla="*/ 48 w 496"/>
                  <a:gd name="T43" fmla="*/ 512 h 598"/>
                  <a:gd name="T44" fmla="*/ 48 w 496"/>
                  <a:gd name="T45" fmla="*/ 492 h 598"/>
                  <a:gd name="T46" fmla="*/ 86 w 496"/>
                  <a:gd name="T47" fmla="*/ 454 h 598"/>
                  <a:gd name="T48" fmla="*/ 182 w 496"/>
                  <a:gd name="T49" fmla="*/ 454 h 598"/>
                  <a:gd name="T50" fmla="*/ 182 w 496"/>
                  <a:gd name="T51" fmla="*/ 550 h 598"/>
                  <a:gd name="T52" fmla="*/ 86 w 496"/>
                  <a:gd name="T53" fmla="*/ 550 h 598"/>
                  <a:gd name="T54" fmla="*/ 48 w 496"/>
                  <a:gd name="T55" fmla="*/ 512 h 598"/>
                  <a:gd name="T56" fmla="*/ 373 w 496"/>
                  <a:gd name="T57" fmla="*/ 512 h 598"/>
                  <a:gd name="T58" fmla="*/ 335 w 496"/>
                  <a:gd name="T59" fmla="*/ 550 h 598"/>
                  <a:gd name="T60" fmla="*/ 230 w 496"/>
                  <a:gd name="T61" fmla="*/ 550 h 598"/>
                  <a:gd name="T62" fmla="*/ 230 w 496"/>
                  <a:gd name="T63" fmla="*/ 454 h 598"/>
                  <a:gd name="T64" fmla="*/ 335 w 496"/>
                  <a:gd name="T65" fmla="*/ 454 h 598"/>
                  <a:gd name="T66" fmla="*/ 373 w 496"/>
                  <a:gd name="T67" fmla="*/ 492 h 598"/>
                  <a:gd name="T68" fmla="*/ 373 w 496"/>
                  <a:gd name="T69" fmla="*/ 512 h 598"/>
                  <a:gd name="T70" fmla="*/ 448 w 496"/>
                  <a:gd name="T71" fmla="*/ 523 h 598"/>
                  <a:gd name="T72" fmla="*/ 424 w 496"/>
                  <a:gd name="T73" fmla="*/ 547 h 598"/>
                  <a:gd name="T74" fmla="*/ 414 w 496"/>
                  <a:gd name="T75" fmla="*/ 547 h 598"/>
                  <a:gd name="T76" fmla="*/ 421 w 496"/>
                  <a:gd name="T77" fmla="*/ 512 h 598"/>
                  <a:gd name="T78" fmla="*/ 421 w 496"/>
                  <a:gd name="T79" fmla="*/ 492 h 598"/>
                  <a:gd name="T80" fmla="*/ 335 w 496"/>
                  <a:gd name="T81" fmla="*/ 406 h 598"/>
                  <a:gd name="T82" fmla="*/ 182 w 496"/>
                  <a:gd name="T83" fmla="*/ 406 h 598"/>
                  <a:gd name="T84" fmla="*/ 182 w 496"/>
                  <a:gd name="T85" fmla="*/ 167 h 598"/>
                  <a:gd name="T86" fmla="*/ 206 w 496"/>
                  <a:gd name="T87" fmla="*/ 143 h 598"/>
                  <a:gd name="T88" fmla="*/ 424 w 496"/>
                  <a:gd name="T89" fmla="*/ 143 h 598"/>
                  <a:gd name="T90" fmla="*/ 448 w 496"/>
                  <a:gd name="T91" fmla="*/ 167 h 598"/>
                  <a:gd name="T92" fmla="*/ 448 w 496"/>
                  <a:gd name="T93" fmla="*/ 52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6" h="598">
                    <a:moveTo>
                      <a:pt x="444" y="98"/>
                    </a:moveTo>
                    <a:cubicBezTo>
                      <a:pt x="444" y="0"/>
                      <a:pt x="444" y="0"/>
                      <a:pt x="444" y="0"/>
                    </a:cubicBezTo>
                    <a:cubicBezTo>
                      <a:pt x="185" y="0"/>
                      <a:pt x="185" y="0"/>
                      <a:pt x="185" y="0"/>
                    </a:cubicBezTo>
                    <a:cubicBezTo>
                      <a:pt x="185" y="98"/>
                      <a:pt x="185" y="98"/>
                      <a:pt x="185" y="98"/>
                    </a:cubicBezTo>
                    <a:cubicBezTo>
                      <a:pt x="156" y="107"/>
                      <a:pt x="134" y="135"/>
                      <a:pt x="134" y="167"/>
                    </a:cubicBezTo>
                    <a:cubicBezTo>
                      <a:pt x="134" y="406"/>
                      <a:pt x="134" y="406"/>
                      <a:pt x="134" y="406"/>
                    </a:cubicBezTo>
                    <a:cubicBezTo>
                      <a:pt x="86" y="406"/>
                      <a:pt x="86" y="406"/>
                      <a:pt x="86" y="406"/>
                    </a:cubicBezTo>
                    <a:cubicBezTo>
                      <a:pt x="39" y="406"/>
                      <a:pt x="0" y="445"/>
                      <a:pt x="0" y="492"/>
                    </a:cubicBezTo>
                    <a:cubicBezTo>
                      <a:pt x="0" y="512"/>
                      <a:pt x="0" y="512"/>
                      <a:pt x="0" y="512"/>
                    </a:cubicBezTo>
                    <a:cubicBezTo>
                      <a:pt x="0" y="559"/>
                      <a:pt x="39" y="598"/>
                      <a:pt x="86" y="598"/>
                    </a:cubicBezTo>
                    <a:cubicBezTo>
                      <a:pt x="335" y="598"/>
                      <a:pt x="335" y="598"/>
                      <a:pt x="335" y="598"/>
                    </a:cubicBezTo>
                    <a:cubicBezTo>
                      <a:pt x="342" y="598"/>
                      <a:pt x="349" y="597"/>
                      <a:pt x="356" y="595"/>
                    </a:cubicBezTo>
                    <a:cubicBezTo>
                      <a:pt x="424" y="595"/>
                      <a:pt x="424" y="595"/>
                      <a:pt x="424" y="595"/>
                    </a:cubicBezTo>
                    <a:cubicBezTo>
                      <a:pt x="464" y="595"/>
                      <a:pt x="496" y="563"/>
                      <a:pt x="496" y="523"/>
                    </a:cubicBezTo>
                    <a:cubicBezTo>
                      <a:pt x="496" y="167"/>
                      <a:pt x="496" y="167"/>
                      <a:pt x="496" y="167"/>
                    </a:cubicBezTo>
                    <a:cubicBezTo>
                      <a:pt x="496" y="135"/>
                      <a:pt x="474" y="107"/>
                      <a:pt x="444" y="98"/>
                    </a:cubicBezTo>
                    <a:close/>
                    <a:moveTo>
                      <a:pt x="396" y="48"/>
                    </a:moveTo>
                    <a:cubicBezTo>
                      <a:pt x="396" y="95"/>
                      <a:pt x="396" y="95"/>
                      <a:pt x="396" y="95"/>
                    </a:cubicBezTo>
                    <a:cubicBezTo>
                      <a:pt x="233" y="95"/>
                      <a:pt x="233" y="95"/>
                      <a:pt x="233" y="95"/>
                    </a:cubicBezTo>
                    <a:cubicBezTo>
                      <a:pt x="233" y="48"/>
                      <a:pt x="233" y="48"/>
                      <a:pt x="233" y="48"/>
                    </a:cubicBezTo>
                    <a:lnTo>
                      <a:pt x="396" y="48"/>
                    </a:lnTo>
                    <a:close/>
                    <a:moveTo>
                      <a:pt x="48" y="512"/>
                    </a:moveTo>
                    <a:cubicBezTo>
                      <a:pt x="48" y="492"/>
                      <a:pt x="48" y="492"/>
                      <a:pt x="48" y="492"/>
                    </a:cubicBezTo>
                    <a:cubicBezTo>
                      <a:pt x="48" y="471"/>
                      <a:pt x="65" y="454"/>
                      <a:pt x="86" y="454"/>
                    </a:cubicBezTo>
                    <a:cubicBezTo>
                      <a:pt x="182" y="454"/>
                      <a:pt x="182" y="454"/>
                      <a:pt x="182" y="454"/>
                    </a:cubicBezTo>
                    <a:cubicBezTo>
                      <a:pt x="182" y="550"/>
                      <a:pt x="182" y="550"/>
                      <a:pt x="182" y="550"/>
                    </a:cubicBezTo>
                    <a:cubicBezTo>
                      <a:pt x="86" y="550"/>
                      <a:pt x="86" y="550"/>
                      <a:pt x="86" y="550"/>
                    </a:cubicBezTo>
                    <a:cubicBezTo>
                      <a:pt x="65" y="550"/>
                      <a:pt x="48" y="533"/>
                      <a:pt x="48" y="512"/>
                    </a:cubicBezTo>
                    <a:close/>
                    <a:moveTo>
                      <a:pt x="373" y="512"/>
                    </a:moveTo>
                    <a:cubicBezTo>
                      <a:pt x="373" y="533"/>
                      <a:pt x="356" y="550"/>
                      <a:pt x="335" y="550"/>
                    </a:cubicBezTo>
                    <a:cubicBezTo>
                      <a:pt x="230" y="550"/>
                      <a:pt x="230" y="550"/>
                      <a:pt x="230" y="550"/>
                    </a:cubicBezTo>
                    <a:cubicBezTo>
                      <a:pt x="230" y="454"/>
                      <a:pt x="230" y="454"/>
                      <a:pt x="230" y="454"/>
                    </a:cubicBezTo>
                    <a:cubicBezTo>
                      <a:pt x="335" y="454"/>
                      <a:pt x="335" y="454"/>
                      <a:pt x="335" y="454"/>
                    </a:cubicBezTo>
                    <a:cubicBezTo>
                      <a:pt x="356" y="454"/>
                      <a:pt x="373" y="471"/>
                      <a:pt x="373" y="492"/>
                    </a:cubicBezTo>
                    <a:lnTo>
                      <a:pt x="373" y="512"/>
                    </a:lnTo>
                    <a:close/>
                    <a:moveTo>
                      <a:pt x="448" y="523"/>
                    </a:moveTo>
                    <a:cubicBezTo>
                      <a:pt x="448" y="537"/>
                      <a:pt x="437" y="547"/>
                      <a:pt x="424" y="547"/>
                    </a:cubicBezTo>
                    <a:cubicBezTo>
                      <a:pt x="414" y="547"/>
                      <a:pt x="414" y="547"/>
                      <a:pt x="414" y="547"/>
                    </a:cubicBezTo>
                    <a:cubicBezTo>
                      <a:pt x="419" y="537"/>
                      <a:pt x="421" y="525"/>
                      <a:pt x="421" y="512"/>
                    </a:cubicBezTo>
                    <a:cubicBezTo>
                      <a:pt x="421" y="492"/>
                      <a:pt x="421" y="492"/>
                      <a:pt x="421" y="492"/>
                    </a:cubicBezTo>
                    <a:cubicBezTo>
                      <a:pt x="421" y="445"/>
                      <a:pt x="383" y="406"/>
                      <a:pt x="335" y="406"/>
                    </a:cubicBezTo>
                    <a:cubicBezTo>
                      <a:pt x="182" y="406"/>
                      <a:pt x="182" y="406"/>
                      <a:pt x="182" y="406"/>
                    </a:cubicBezTo>
                    <a:cubicBezTo>
                      <a:pt x="182" y="167"/>
                      <a:pt x="182" y="167"/>
                      <a:pt x="182" y="167"/>
                    </a:cubicBezTo>
                    <a:cubicBezTo>
                      <a:pt x="182" y="154"/>
                      <a:pt x="192" y="143"/>
                      <a:pt x="206" y="143"/>
                    </a:cubicBezTo>
                    <a:cubicBezTo>
                      <a:pt x="424" y="143"/>
                      <a:pt x="424" y="143"/>
                      <a:pt x="424" y="143"/>
                    </a:cubicBezTo>
                    <a:cubicBezTo>
                      <a:pt x="437" y="143"/>
                      <a:pt x="448" y="154"/>
                      <a:pt x="448" y="167"/>
                    </a:cubicBezTo>
                    <a:lnTo>
                      <a:pt x="448" y="5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73" name="Freeform 133"/>
              <p:cNvSpPr>
                <a:spLocks noEditPoints="1"/>
              </p:cNvSpPr>
              <p:nvPr/>
            </p:nvSpPr>
            <p:spPr bwMode="auto">
              <a:xfrm>
                <a:off x="-4071938" y="750888"/>
                <a:ext cx="2755900" cy="2827338"/>
              </a:xfrm>
              <a:custGeom>
                <a:avLst/>
                <a:gdLst>
                  <a:gd name="T0" fmla="*/ 24 w 733"/>
                  <a:gd name="T1" fmla="*/ 752 h 752"/>
                  <a:gd name="T2" fmla="*/ 95 w 733"/>
                  <a:gd name="T3" fmla="*/ 752 h 752"/>
                  <a:gd name="T4" fmla="*/ 198 w 733"/>
                  <a:gd name="T5" fmla="*/ 752 h 752"/>
                  <a:gd name="T6" fmla="*/ 227 w 733"/>
                  <a:gd name="T7" fmla="*/ 752 h 752"/>
                  <a:gd name="T8" fmla="*/ 462 w 733"/>
                  <a:gd name="T9" fmla="*/ 752 h 752"/>
                  <a:gd name="T10" fmla="*/ 486 w 733"/>
                  <a:gd name="T11" fmla="*/ 752 h 752"/>
                  <a:gd name="T12" fmla="*/ 486 w 733"/>
                  <a:gd name="T13" fmla="*/ 604 h 752"/>
                  <a:gd name="T14" fmla="*/ 438 w 733"/>
                  <a:gd name="T15" fmla="*/ 604 h 752"/>
                  <a:gd name="T16" fmla="*/ 438 w 733"/>
                  <a:gd name="T17" fmla="*/ 704 h 752"/>
                  <a:gd name="T18" fmla="*/ 246 w 733"/>
                  <a:gd name="T19" fmla="*/ 704 h 752"/>
                  <a:gd name="T20" fmla="*/ 246 w 733"/>
                  <a:gd name="T21" fmla="*/ 48 h 752"/>
                  <a:gd name="T22" fmla="*/ 685 w 733"/>
                  <a:gd name="T23" fmla="*/ 48 h 752"/>
                  <a:gd name="T24" fmla="*/ 685 w 733"/>
                  <a:gd name="T25" fmla="*/ 179 h 752"/>
                  <a:gd name="T26" fmla="*/ 733 w 733"/>
                  <a:gd name="T27" fmla="*/ 179 h 752"/>
                  <a:gd name="T28" fmla="*/ 733 w 733"/>
                  <a:gd name="T29" fmla="*/ 0 h 752"/>
                  <a:gd name="T30" fmla="*/ 198 w 733"/>
                  <a:gd name="T31" fmla="*/ 0 h 752"/>
                  <a:gd name="T32" fmla="*/ 198 w 733"/>
                  <a:gd name="T33" fmla="*/ 206 h 752"/>
                  <a:gd name="T34" fmla="*/ 95 w 733"/>
                  <a:gd name="T35" fmla="*/ 206 h 752"/>
                  <a:gd name="T36" fmla="*/ 95 w 733"/>
                  <a:gd name="T37" fmla="*/ 704 h 752"/>
                  <a:gd name="T38" fmla="*/ 24 w 733"/>
                  <a:gd name="T39" fmla="*/ 704 h 752"/>
                  <a:gd name="T40" fmla="*/ 0 w 733"/>
                  <a:gd name="T41" fmla="*/ 728 h 752"/>
                  <a:gd name="T42" fmla="*/ 24 w 733"/>
                  <a:gd name="T43" fmla="*/ 752 h 752"/>
                  <a:gd name="T44" fmla="*/ 143 w 733"/>
                  <a:gd name="T45" fmla="*/ 254 h 752"/>
                  <a:gd name="T46" fmla="*/ 198 w 733"/>
                  <a:gd name="T47" fmla="*/ 254 h 752"/>
                  <a:gd name="T48" fmla="*/ 198 w 733"/>
                  <a:gd name="T49" fmla="*/ 704 h 752"/>
                  <a:gd name="T50" fmla="*/ 143 w 733"/>
                  <a:gd name="T51" fmla="*/ 704 h 752"/>
                  <a:gd name="T52" fmla="*/ 143 w 733"/>
                  <a:gd name="T53" fmla="*/ 254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3" h="752">
                    <a:moveTo>
                      <a:pt x="24" y="752"/>
                    </a:moveTo>
                    <a:cubicBezTo>
                      <a:pt x="95" y="752"/>
                      <a:pt x="95" y="752"/>
                      <a:pt x="95" y="752"/>
                    </a:cubicBezTo>
                    <a:cubicBezTo>
                      <a:pt x="198" y="752"/>
                      <a:pt x="198" y="752"/>
                      <a:pt x="198" y="752"/>
                    </a:cubicBezTo>
                    <a:cubicBezTo>
                      <a:pt x="227" y="752"/>
                      <a:pt x="227" y="752"/>
                      <a:pt x="227" y="752"/>
                    </a:cubicBezTo>
                    <a:cubicBezTo>
                      <a:pt x="462" y="752"/>
                      <a:pt x="462" y="752"/>
                      <a:pt x="462" y="752"/>
                    </a:cubicBezTo>
                    <a:cubicBezTo>
                      <a:pt x="486" y="752"/>
                      <a:pt x="486" y="752"/>
                      <a:pt x="486" y="752"/>
                    </a:cubicBezTo>
                    <a:cubicBezTo>
                      <a:pt x="486" y="604"/>
                      <a:pt x="486" y="604"/>
                      <a:pt x="486" y="604"/>
                    </a:cubicBezTo>
                    <a:cubicBezTo>
                      <a:pt x="438" y="604"/>
                      <a:pt x="438" y="604"/>
                      <a:pt x="438" y="604"/>
                    </a:cubicBezTo>
                    <a:cubicBezTo>
                      <a:pt x="438" y="704"/>
                      <a:pt x="438" y="704"/>
                      <a:pt x="438" y="704"/>
                    </a:cubicBezTo>
                    <a:cubicBezTo>
                      <a:pt x="246" y="704"/>
                      <a:pt x="246" y="704"/>
                      <a:pt x="246" y="704"/>
                    </a:cubicBezTo>
                    <a:cubicBezTo>
                      <a:pt x="246" y="48"/>
                      <a:pt x="246" y="48"/>
                      <a:pt x="246" y="48"/>
                    </a:cubicBezTo>
                    <a:cubicBezTo>
                      <a:pt x="685" y="48"/>
                      <a:pt x="685" y="48"/>
                      <a:pt x="685" y="48"/>
                    </a:cubicBezTo>
                    <a:cubicBezTo>
                      <a:pt x="685" y="179"/>
                      <a:pt x="685" y="179"/>
                      <a:pt x="685" y="179"/>
                    </a:cubicBezTo>
                    <a:cubicBezTo>
                      <a:pt x="733" y="179"/>
                      <a:pt x="733" y="179"/>
                      <a:pt x="733" y="179"/>
                    </a:cubicBezTo>
                    <a:cubicBezTo>
                      <a:pt x="733" y="0"/>
                      <a:pt x="733" y="0"/>
                      <a:pt x="733" y="0"/>
                    </a:cubicBezTo>
                    <a:cubicBezTo>
                      <a:pt x="198" y="0"/>
                      <a:pt x="198" y="0"/>
                      <a:pt x="198" y="0"/>
                    </a:cubicBezTo>
                    <a:cubicBezTo>
                      <a:pt x="198" y="206"/>
                      <a:pt x="198" y="206"/>
                      <a:pt x="198" y="206"/>
                    </a:cubicBezTo>
                    <a:cubicBezTo>
                      <a:pt x="95" y="206"/>
                      <a:pt x="95" y="206"/>
                      <a:pt x="95" y="206"/>
                    </a:cubicBezTo>
                    <a:cubicBezTo>
                      <a:pt x="95" y="704"/>
                      <a:pt x="95" y="704"/>
                      <a:pt x="95" y="704"/>
                    </a:cubicBezTo>
                    <a:cubicBezTo>
                      <a:pt x="24" y="704"/>
                      <a:pt x="24" y="704"/>
                      <a:pt x="24" y="704"/>
                    </a:cubicBezTo>
                    <a:cubicBezTo>
                      <a:pt x="11" y="704"/>
                      <a:pt x="0" y="714"/>
                      <a:pt x="0" y="728"/>
                    </a:cubicBezTo>
                    <a:cubicBezTo>
                      <a:pt x="0" y="741"/>
                      <a:pt x="11" y="752"/>
                      <a:pt x="24" y="752"/>
                    </a:cubicBezTo>
                    <a:close/>
                    <a:moveTo>
                      <a:pt x="143" y="254"/>
                    </a:moveTo>
                    <a:cubicBezTo>
                      <a:pt x="198" y="254"/>
                      <a:pt x="198" y="254"/>
                      <a:pt x="198" y="254"/>
                    </a:cubicBezTo>
                    <a:cubicBezTo>
                      <a:pt x="198" y="704"/>
                      <a:pt x="198" y="704"/>
                      <a:pt x="198" y="704"/>
                    </a:cubicBezTo>
                    <a:cubicBezTo>
                      <a:pt x="143" y="704"/>
                      <a:pt x="143" y="704"/>
                      <a:pt x="143" y="704"/>
                    </a:cubicBezTo>
                    <a:lnTo>
                      <a:pt x="143" y="2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grpSp>
          <p:nvGrpSpPr>
            <p:cNvPr id="180" name="Group 179"/>
            <p:cNvGrpSpPr/>
            <p:nvPr/>
          </p:nvGrpSpPr>
          <p:grpSpPr>
            <a:xfrm>
              <a:off x="2767649" y="2943969"/>
              <a:ext cx="471725" cy="375565"/>
              <a:chOff x="-3805238" y="1128713"/>
              <a:chExt cx="3656013" cy="3236913"/>
            </a:xfrm>
            <a:solidFill>
              <a:srgbClr val="00A3E0">
                <a:alpha val="40000"/>
              </a:srgbClr>
            </a:solidFill>
          </p:grpSpPr>
          <p:sp>
            <p:nvSpPr>
              <p:cNvPr id="256" name="Freeform 85"/>
              <p:cNvSpPr>
                <a:spLocks noEditPoints="1"/>
              </p:cNvSpPr>
              <p:nvPr/>
            </p:nvSpPr>
            <p:spPr bwMode="auto">
              <a:xfrm>
                <a:off x="-3259138" y="3629026"/>
                <a:ext cx="811213" cy="736600"/>
              </a:xfrm>
              <a:custGeom>
                <a:avLst/>
                <a:gdLst>
                  <a:gd name="T0" fmla="*/ 98 w 216"/>
                  <a:gd name="T1" fmla="*/ 196 h 196"/>
                  <a:gd name="T2" fmla="*/ 118 w 216"/>
                  <a:gd name="T3" fmla="*/ 196 h 196"/>
                  <a:gd name="T4" fmla="*/ 192 w 216"/>
                  <a:gd name="T5" fmla="*/ 122 h 196"/>
                  <a:gd name="T6" fmla="*/ 193 w 216"/>
                  <a:gd name="T7" fmla="*/ 121 h 196"/>
                  <a:gd name="T8" fmla="*/ 216 w 216"/>
                  <a:gd name="T9" fmla="*/ 70 h 196"/>
                  <a:gd name="T10" fmla="*/ 146 w 216"/>
                  <a:gd name="T11" fmla="*/ 0 h 196"/>
                  <a:gd name="T12" fmla="*/ 108 w 216"/>
                  <a:gd name="T13" fmla="*/ 11 h 196"/>
                  <a:gd name="T14" fmla="*/ 70 w 216"/>
                  <a:gd name="T15" fmla="*/ 0 h 196"/>
                  <a:gd name="T16" fmla="*/ 0 w 216"/>
                  <a:gd name="T17" fmla="*/ 70 h 196"/>
                  <a:gd name="T18" fmla="*/ 23 w 216"/>
                  <a:gd name="T19" fmla="*/ 121 h 196"/>
                  <a:gd name="T20" fmla="*/ 90 w 216"/>
                  <a:gd name="T21" fmla="*/ 189 h 196"/>
                  <a:gd name="T22" fmla="*/ 98 w 216"/>
                  <a:gd name="T23" fmla="*/ 196 h 196"/>
                  <a:gd name="T24" fmla="*/ 49 w 216"/>
                  <a:gd name="T25" fmla="*/ 70 h 196"/>
                  <a:gd name="T26" fmla="*/ 70 w 216"/>
                  <a:gd name="T27" fmla="*/ 49 h 196"/>
                  <a:gd name="T28" fmla="*/ 87 w 216"/>
                  <a:gd name="T29" fmla="*/ 59 h 196"/>
                  <a:gd name="T30" fmla="*/ 94 w 216"/>
                  <a:gd name="T31" fmla="*/ 70 h 196"/>
                  <a:gd name="T32" fmla="*/ 121 w 216"/>
                  <a:gd name="T33" fmla="*/ 70 h 196"/>
                  <a:gd name="T34" fmla="*/ 129 w 216"/>
                  <a:gd name="T35" fmla="*/ 59 h 196"/>
                  <a:gd name="T36" fmla="*/ 146 w 216"/>
                  <a:gd name="T37" fmla="*/ 49 h 196"/>
                  <a:gd name="T38" fmla="*/ 166 w 216"/>
                  <a:gd name="T39" fmla="*/ 70 h 196"/>
                  <a:gd name="T40" fmla="*/ 157 w 216"/>
                  <a:gd name="T41" fmla="*/ 87 h 196"/>
                  <a:gd name="T42" fmla="*/ 108 w 216"/>
                  <a:gd name="T43" fmla="*/ 136 h 196"/>
                  <a:gd name="T44" fmla="*/ 59 w 216"/>
                  <a:gd name="T45" fmla="*/ 87 h 196"/>
                  <a:gd name="T46" fmla="*/ 49 w 216"/>
                  <a:gd name="T47" fmla="*/ 7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96">
                    <a:moveTo>
                      <a:pt x="98" y="196"/>
                    </a:moveTo>
                    <a:cubicBezTo>
                      <a:pt x="118" y="196"/>
                      <a:pt x="118" y="196"/>
                      <a:pt x="118" y="196"/>
                    </a:cubicBezTo>
                    <a:cubicBezTo>
                      <a:pt x="192" y="122"/>
                      <a:pt x="192" y="122"/>
                      <a:pt x="192" y="122"/>
                    </a:cubicBezTo>
                    <a:cubicBezTo>
                      <a:pt x="193" y="121"/>
                      <a:pt x="193" y="121"/>
                      <a:pt x="193" y="121"/>
                    </a:cubicBezTo>
                    <a:cubicBezTo>
                      <a:pt x="208" y="105"/>
                      <a:pt x="216" y="88"/>
                      <a:pt x="216" y="70"/>
                    </a:cubicBezTo>
                    <a:cubicBezTo>
                      <a:pt x="216" y="31"/>
                      <a:pt x="184" y="0"/>
                      <a:pt x="146" y="0"/>
                    </a:cubicBezTo>
                    <a:cubicBezTo>
                      <a:pt x="132" y="0"/>
                      <a:pt x="119" y="4"/>
                      <a:pt x="108" y="11"/>
                    </a:cubicBezTo>
                    <a:cubicBezTo>
                      <a:pt x="97" y="4"/>
                      <a:pt x="84" y="0"/>
                      <a:pt x="70" y="0"/>
                    </a:cubicBezTo>
                    <a:cubicBezTo>
                      <a:pt x="31" y="0"/>
                      <a:pt x="0" y="31"/>
                      <a:pt x="0" y="70"/>
                    </a:cubicBezTo>
                    <a:cubicBezTo>
                      <a:pt x="0" y="88"/>
                      <a:pt x="7" y="105"/>
                      <a:pt x="23" y="121"/>
                    </a:cubicBezTo>
                    <a:cubicBezTo>
                      <a:pt x="90" y="189"/>
                      <a:pt x="90" y="189"/>
                      <a:pt x="90" y="189"/>
                    </a:cubicBezTo>
                    <a:lnTo>
                      <a:pt x="98" y="196"/>
                    </a:lnTo>
                    <a:close/>
                    <a:moveTo>
                      <a:pt x="49" y="70"/>
                    </a:moveTo>
                    <a:cubicBezTo>
                      <a:pt x="49" y="58"/>
                      <a:pt x="58" y="49"/>
                      <a:pt x="70" y="49"/>
                    </a:cubicBezTo>
                    <a:cubicBezTo>
                      <a:pt x="77" y="49"/>
                      <a:pt x="83" y="53"/>
                      <a:pt x="87" y="59"/>
                    </a:cubicBezTo>
                    <a:cubicBezTo>
                      <a:pt x="94" y="70"/>
                      <a:pt x="94" y="70"/>
                      <a:pt x="94" y="70"/>
                    </a:cubicBezTo>
                    <a:cubicBezTo>
                      <a:pt x="121" y="70"/>
                      <a:pt x="121" y="70"/>
                      <a:pt x="121" y="70"/>
                    </a:cubicBezTo>
                    <a:cubicBezTo>
                      <a:pt x="129" y="59"/>
                      <a:pt x="129" y="59"/>
                      <a:pt x="129" y="59"/>
                    </a:cubicBezTo>
                    <a:cubicBezTo>
                      <a:pt x="132" y="53"/>
                      <a:pt x="139" y="49"/>
                      <a:pt x="146" y="49"/>
                    </a:cubicBezTo>
                    <a:cubicBezTo>
                      <a:pt x="157" y="49"/>
                      <a:pt x="166" y="58"/>
                      <a:pt x="166" y="70"/>
                    </a:cubicBezTo>
                    <a:cubicBezTo>
                      <a:pt x="166" y="73"/>
                      <a:pt x="165" y="78"/>
                      <a:pt x="157" y="87"/>
                    </a:cubicBezTo>
                    <a:cubicBezTo>
                      <a:pt x="108" y="136"/>
                      <a:pt x="108" y="136"/>
                      <a:pt x="108" y="136"/>
                    </a:cubicBezTo>
                    <a:cubicBezTo>
                      <a:pt x="59" y="87"/>
                      <a:pt x="59" y="87"/>
                      <a:pt x="59" y="87"/>
                    </a:cubicBezTo>
                    <a:cubicBezTo>
                      <a:pt x="50" y="78"/>
                      <a:pt x="49" y="73"/>
                      <a:pt x="49"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57" name="Freeform 86"/>
              <p:cNvSpPr>
                <a:spLocks noEditPoints="1"/>
              </p:cNvSpPr>
              <p:nvPr/>
            </p:nvSpPr>
            <p:spPr bwMode="auto">
              <a:xfrm>
                <a:off x="-3805238" y="1128713"/>
                <a:ext cx="3656013" cy="3222625"/>
              </a:xfrm>
              <a:custGeom>
                <a:avLst/>
                <a:gdLst>
                  <a:gd name="T0" fmla="*/ 897 w 972"/>
                  <a:gd name="T1" fmla="*/ 633 h 857"/>
                  <a:gd name="T2" fmla="*/ 806 w 972"/>
                  <a:gd name="T3" fmla="*/ 570 h 857"/>
                  <a:gd name="T4" fmla="*/ 878 w 972"/>
                  <a:gd name="T5" fmla="*/ 437 h 857"/>
                  <a:gd name="T6" fmla="*/ 718 w 972"/>
                  <a:gd name="T7" fmla="*/ 276 h 857"/>
                  <a:gd name="T8" fmla="*/ 615 w 972"/>
                  <a:gd name="T9" fmla="*/ 314 h 857"/>
                  <a:gd name="T10" fmla="*/ 574 w 972"/>
                  <a:gd name="T11" fmla="*/ 294 h 857"/>
                  <a:gd name="T12" fmla="*/ 646 w 972"/>
                  <a:gd name="T13" fmla="*/ 161 h 857"/>
                  <a:gd name="T14" fmla="*/ 486 w 972"/>
                  <a:gd name="T15" fmla="*/ 0 h 857"/>
                  <a:gd name="T16" fmla="*/ 326 w 972"/>
                  <a:gd name="T17" fmla="*/ 161 h 857"/>
                  <a:gd name="T18" fmla="*/ 398 w 972"/>
                  <a:gd name="T19" fmla="*/ 294 h 857"/>
                  <a:gd name="T20" fmla="*/ 357 w 972"/>
                  <a:gd name="T21" fmla="*/ 314 h 857"/>
                  <a:gd name="T22" fmla="*/ 254 w 972"/>
                  <a:gd name="T23" fmla="*/ 276 h 857"/>
                  <a:gd name="T24" fmla="*/ 94 w 972"/>
                  <a:gd name="T25" fmla="*/ 437 h 857"/>
                  <a:gd name="T26" fmla="*/ 165 w 972"/>
                  <a:gd name="T27" fmla="*/ 570 h 857"/>
                  <a:gd name="T28" fmla="*/ 75 w 972"/>
                  <a:gd name="T29" fmla="*/ 633 h 857"/>
                  <a:gd name="T30" fmla="*/ 0 w 972"/>
                  <a:gd name="T31" fmla="*/ 857 h 857"/>
                  <a:gd name="T32" fmla="*/ 48 w 972"/>
                  <a:gd name="T33" fmla="*/ 857 h 857"/>
                  <a:gd name="T34" fmla="*/ 254 w 972"/>
                  <a:gd name="T35" fmla="*/ 601 h 857"/>
                  <a:gd name="T36" fmla="*/ 460 w 972"/>
                  <a:gd name="T37" fmla="*/ 857 h 857"/>
                  <a:gd name="T38" fmla="*/ 464 w 972"/>
                  <a:gd name="T39" fmla="*/ 857 h 857"/>
                  <a:gd name="T40" fmla="*/ 508 w 972"/>
                  <a:gd name="T41" fmla="*/ 857 h 857"/>
                  <a:gd name="T42" fmla="*/ 512 w 972"/>
                  <a:gd name="T43" fmla="*/ 857 h 857"/>
                  <a:gd name="T44" fmla="*/ 718 w 972"/>
                  <a:gd name="T45" fmla="*/ 601 h 857"/>
                  <a:gd name="T46" fmla="*/ 924 w 972"/>
                  <a:gd name="T47" fmla="*/ 857 h 857"/>
                  <a:gd name="T48" fmla="*/ 972 w 972"/>
                  <a:gd name="T49" fmla="*/ 857 h 857"/>
                  <a:gd name="T50" fmla="*/ 897 w 972"/>
                  <a:gd name="T51" fmla="*/ 633 h 857"/>
                  <a:gd name="T52" fmla="*/ 718 w 972"/>
                  <a:gd name="T53" fmla="*/ 324 h 857"/>
                  <a:gd name="T54" fmla="*/ 830 w 972"/>
                  <a:gd name="T55" fmla="*/ 437 h 857"/>
                  <a:gd name="T56" fmla="*/ 718 w 972"/>
                  <a:gd name="T57" fmla="*/ 549 h 857"/>
                  <a:gd name="T58" fmla="*/ 606 w 972"/>
                  <a:gd name="T59" fmla="*/ 437 h 857"/>
                  <a:gd name="T60" fmla="*/ 718 w 972"/>
                  <a:gd name="T61" fmla="*/ 324 h 857"/>
                  <a:gd name="T62" fmla="*/ 486 w 972"/>
                  <a:gd name="T63" fmla="*/ 48 h 857"/>
                  <a:gd name="T64" fmla="*/ 598 w 972"/>
                  <a:gd name="T65" fmla="*/ 161 h 857"/>
                  <a:gd name="T66" fmla="*/ 486 w 972"/>
                  <a:gd name="T67" fmla="*/ 273 h 857"/>
                  <a:gd name="T68" fmla="*/ 374 w 972"/>
                  <a:gd name="T69" fmla="*/ 161 h 857"/>
                  <a:gd name="T70" fmla="*/ 486 w 972"/>
                  <a:gd name="T71" fmla="*/ 48 h 857"/>
                  <a:gd name="T72" fmla="*/ 254 w 972"/>
                  <a:gd name="T73" fmla="*/ 324 h 857"/>
                  <a:gd name="T74" fmla="*/ 366 w 972"/>
                  <a:gd name="T75" fmla="*/ 437 h 857"/>
                  <a:gd name="T76" fmla="*/ 254 w 972"/>
                  <a:gd name="T77" fmla="*/ 549 h 857"/>
                  <a:gd name="T78" fmla="*/ 142 w 972"/>
                  <a:gd name="T79" fmla="*/ 437 h 857"/>
                  <a:gd name="T80" fmla="*/ 254 w 972"/>
                  <a:gd name="T81" fmla="*/ 324 h 857"/>
                  <a:gd name="T82" fmla="*/ 539 w 972"/>
                  <a:gd name="T83" fmla="*/ 633 h 857"/>
                  <a:gd name="T84" fmla="*/ 486 w 972"/>
                  <a:gd name="T85" fmla="*/ 723 h 857"/>
                  <a:gd name="T86" fmla="*/ 433 w 972"/>
                  <a:gd name="T87" fmla="*/ 633 h 857"/>
                  <a:gd name="T88" fmla="*/ 342 w 972"/>
                  <a:gd name="T89" fmla="*/ 570 h 857"/>
                  <a:gd name="T90" fmla="*/ 414 w 972"/>
                  <a:gd name="T91" fmla="*/ 437 h 857"/>
                  <a:gd name="T92" fmla="*/ 389 w 972"/>
                  <a:gd name="T93" fmla="*/ 351 h 857"/>
                  <a:gd name="T94" fmla="*/ 486 w 972"/>
                  <a:gd name="T95" fmla="*/ 325 h 857"/>
                  <a:gd name="T96" fmla="*/ 583 w 972"/>
                  <a:gd name="T97" fmla="*/ 351 h 857"/>
                  <a:gd name="T98" fmla="*/ 558 w 972"/>
                  <a:gd name="T99" fmla="*/ 437 h 857"/>
                  <a:gd name="T100" fmla="*/ 630 w 972"/>
                  <a:gd name="T101" fmla="*/ 570 h 857"/>
                  <a:gd name="T102" fmla="*/ 539 w 972"/>
                  <a:gd name="T103" fmla="*/ 633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72" h="857">
                    <a:moveTo>
                      <a:pt x="897" y="633"/>
                    </a:moveTo>
                    <a:cubicBezTo>
                      <a:pt x="872" y="605"/>
                      <a:pt x="841" y="583"/>
                      <a:pt x="806" y="570"/>
                    </a:cubicBezTo>
                    <a:cubicBezTo>
                      <a:pt x="850" y="541"/>
                      <a:pt x="878" y="492"/>
                      <a:pt x="878" y="437"/>
                    </a:cubicBezTo>
                    <a:cubicBezTo>
                      <a:pt x="878" y="348"/>
                      <a:pt x="806" y="276"/>
                      <a:pt x="718" y="276"/>
                    </a:cubicBezTo>
                    <a:cubicBezTo>
                      <a:pt x="679" y="276"/>
                      <a:pt x="643" y="291"/>
                      <a:pt x="615" y="314"/>
                    </a:cubicBezTo>
                    <a:cubicBezTo>
                      <a:pt x="602" y="306"/>
                      <a:pt x="589" y="299"/>
                      <a:pt x="574" y="294"/>
                    </a:cubicBezTo>
                    <a:cubicBezTo>
                      <a:pt x="618" y="265"/>
                      <a:pt x="646" y="216"/>
                      <a:pt x="646" y="161"/>
                    </a:cubicBezTo>
                    <a:cubicBezTo>
                      <a:pt x="646" y="72"/>
                      <a:pt x="574" y="0"/>
                      <a:pt x="486" y="0"/>
                    </a:cubicBezTo>
                    <a:cubicBezTo>
                      <a:pt x="398" y="0"/>
                      <a:pt x="326" y="72"/>
                      <a:pt x="326" y="161"/>
                    </a:cubicBezTo>
                    <a:cubicBezTo>
                      <a:pt x="326" y="216"/>
                      <a:pt x="354" y="265"/>
                      <a:pt x="398" y="294"/>
                    </a:cubicBezTo>
                    <a:cubicBezTo>
                      <a:pt x="383" y="299"/>
                      <a:pt x="370" y="306"/>
                      <a:pt x="357" y="314"/>
                    </a:cubicBezTo>
                    <a:cubicBezTo>
                      <a:pt x="329" y="291"/>
                      <a:pt x="293" y="276"/>
                      <a:pt x="254" y="276"/>
                    </a:cubicBezTo>
                    <a:cubicBezTo>
                      <a:pt x="165" y="276"/>
                      <a:pt x="94" y="348"/>
                      <a:pt x="94" y="437"/>
                    </a:cubicBezTo>
                    <a:cubicBezTo>
                      <a:pt x="94" y="492"/>
                      <a:pt x="122" y="541"/>
                      <a:pt x="165" y="570"/>
                    </a:cubicBezTo>
                    <a:cubicBezTo>
                      <a:pt x="131" y="583"/>
                      <a:pt x="100" y="605"/>
                      <a:pt x="75" y="633"/>
                    </a:cubicBezTo>
                    <a:cubicBezTo>
                      <a:pt x="26" y="688"/>
                      <a:pt x="0" y="765"/>
                      <a:pt x="0" y="857"/>
                    </a:cubicBezTo>
                    <a:cubicBezTo>
                      <a:pt x="48" y="857"/>
                      <a:pt x="48" y="857"/>
                      <a:pt x="48" y="857"/>
                    </a:cubicBezTo>
                    <a:cubicBezTo>
                      <a:pt x="48" y="680"/>
                      <a:pt x="151" y="601"/>
                      <a:pt x="254" y="601"/>
                    </a:cubicBezTo>
                    <a:cubicBezTo>
                      <a:pt x="356" y="601"/>
                      <a:pt x="460" y="680"/>
                      <a:pt x="460" y="857"/>
                    </a:cubicBezTo>
                    <a:cubicBezTo>
                      <a:pt x="464" y="857"/>
                      <a:pt x="464" y="857"/>
                      <a:pt x="464" y="857"/>
                    </a:cubicBezTo>
                    <a:cubicBezTo>
                      <a:pt x="508" y="857"/>
                      <a:pt x="508" y="857"/>
                      <a:pt x="508" y="857"/>
                    </a:cubicBezTo>
                    <a:cubicBezTo>
                      <a:pt x="512" y="857"/>
                      <a:pt x="512" y="857"/>
                      <a:pt x="512" y="857"/>
                    </a:cubicBezTo>
                    <a:cubicBezTo>
                      <a:pt x="512" y="680"/>
                      <a:pt x="615" y="601"/>
                      <a:pt x="718" y="601"/>
                    </a:cubicBezTo>
                    <a:cubicBezTo>
                      <a:pt x="821" y="601"/>
                      <a:pt x="924" y="680"/>
                      <a:pt x="924" y="857"/>
                    </a:cubicBezTo>
                    <a:cubicBezTo>
                      <a:pt x="972" y="857"/>
                      <a:pt x="972" y="857"/>
                      <a:pt x="972" y="857"/>
                    </a:cubicBezTo>
                    <a:cubicBezTo>
                      <a:pt x="972" y="765"/>
                      <a:pt x="946" y="688"/>
                      <a:pt x="897" y="633"/>
                    </a:cubicBezTo>
                    <a:close/>
                    <a:moveTo>
                      <a:pt x="718" y="324"/>
                    </a:moveTo>
                    <a:cubicBezTo>
                      <a:pt x="780" y="324"/>
                      <a:pt x="830" y="375"/>
                      <a:pt x="830" y="437"/>
                    </a:cubicBezTo>
                    <a:cubicBezTo>
                      <a:pt x="830" y="498"/>
                      <a:pt x="780" y="549"/>
                      <a:pt x="718" y="549"/>
                    </a:cubicBezTo>
                    <a:cubicBezTo>
                      <a:pt x="656" y="549"/>
                      <a:pt x="606" y="498"/>
                      <a:pt x="606" y="437"/>
                    </a:cubicBezTo>
                    <a:cubicBezTo>
                      <a:pt x="606" y="375"/>
                      <a:pt x="656" y="324"/>
                      <a:pt x="718" y="324"/>
                    </a:cubicBezTo>
                    <a:close/>
                    <a:moveTo>
                      <a:pt x="486" y="48"/>
                    </a:moveTo>
                    <a:cubicBezTo>
                      <a:pt x="548" y="48"/>
                      <a:pt x="598" y="99"/>
                      <a:pt x="598" y="161"/>
                    </a:cubicBezTo>
                    <a:cubicBezTo>
                      <a:pt x="598" y="222"/>
                      <a:pt x="548" y="273"/>
                      <a:pt x="486" y="273"/>
                    </a:cubicBezTo>
                    <a:cubicBezTo>
                      <a:pt x="424" y="273"/>
                      <a:pt x="374" y="222"/>
                      <a:pt x="374" y="161"/>
                    </a:cubicBezTo>
                    <a:cubicBezTo>
                      <a:pt x="374" y="99"/>
                      <a:pt x="424" y="48"/>
                      <a:pt x="486" y="48"/>
                    </a:cubicBezTo>
                    <a:close/>
                    <a:moveTo>
                      <a:pt x="254" y="324"/>
                    </a:moveTo>
                    <a:cubicBezTo>
                      <a:pt x="316" y="324"/>
                      <a:pt x="366" y="375"/>
                      <a:pt x="366" y="437"/>
                    </a:cubicBezTo>
                    <a:cubicBezTo>
                      <a:pt x="366" y="498"/>
                      <a:pt x="316" y="549"/>
                      <a:pt x="254" y="549"/>
                    </a:cubicBezTo>
                    <a:cubicBezTo>
                      <a:pt x="192" y="549"/>
                      <a:pt x="142" y="498"/>
                      <a:pt x="142" y="437"/>
                    </a:cubicBezTo>
                    <a:cubicBezTo>
                      <a:pt x="142" y="375"/>
                      <a:pt x="192" y="324"/>
                      <a:pt x="254" y="324"/>
                    </a:cubicBezTo>
                    <a:close/>
                    <a:moveTo>
                      <a:pt x="539" y="633"/>
                    </a:moveTo>
                    <a:cubicBezTo>
                      <a:pt x="516" y="659"/>
                      <a:pt x="498" y="689"/>
                      <a:pt x="486" y="723"/>
                    </a:cubicBezTo>
                    <a:cubicBezTo>
                      <a:pt x="473" y="689"/>
                      <a:pt x="456" y="659"/>
                      <a:pt x="433" y="633"/>
                    </a:cubicBezTo>
                    <a:cubicBezTo>
                      <a:pt x="408" y="605"/>
                      <a:pt x="377" y="583"/>
                      <a:pt x="342" y="570"/>
                    </a:cubicBezTo>
                    <a:cubicBezTo>
                      <a:pt x="385" y="541"/>
                      <a:pt x="414" y="492"/>
                      <a:pt x="414" y="437"/>
                    </a:cubicBezTo>
                    <a:cubicBezTo>
                      <a:pt x="414" y="405"/>
                      <a:pt x="405" y="376"/>
                      <a:pt x="389" y="351"/>
                    </a:cubicBezTo>
                    <a:cubicBezTo>
                      <a:pt x="419" y="334"/>
                      <a:pt x="453" y="325"/>
                      <a:pt x="486" y="325"/>
                    </a:cubicBezTo>
                    <a:cubicBezTo>
                      <a:pt x="519" y="325"/>
                      <a:pt x="553" y="334"/>
                      <a:pt x="583" y="351"/>
                    </a:cubicBezTo>
                    <a:cubicBezTo>
                      <a:pt x="567" y="376"/>
                      <a:pt x="558" y="405"/>
                      <a:pt x="558" y="437"/>
                    </a:cubicBezTo>
                    <a:cubicBezTo>
                      <a:pt x="558" y="492"/>
                      <a:pt x="586" y="541"/>
                      <a:pt x="630" y="570"/>
                    </a:cubicBezTo>
                    <a:cubicBezTo>
                      <a:pt x="595" y="583"/>
                      <a:pt x="564" y="605"/>
                      <a:pt x="539" y="6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58" name="Freeform 87"/>
              <p:cNvSpPr>
                <a:spLocks noEditPoints="1"/>
              </p:cNvSpPr>
              <p:nvPr/>
            </p:nvSpPr>
            <p:spPr bwMode="auto">
              <a:xfrm>
                <a:off x="-1514475" y="3629026"/>
                <a:ext cx="812800" cy="736600"/>
              </a:xfrm>
              <a:custGeom>
                <a:avLst/>
                <a:gdLst>
                  <a:gd name="T0" fmla="*/ 146 w 216"/>
                  <a:gd name="T1" fmla="*/ 0 h 196"/>
                  <a:gd name="T2" fmla="*/ 108 w 216"/>
                  <a:gd name="T3" fmla="*/ 11 h 196"/>
                  <a:gd name="T4" fmla="*/ 70 w 216"/>
                  <a:gd name="T5" fmla="*/ 0 h 196"/>
                  <a:gd name="T6" fmla="*/ 0 w 216"/>
                  <a:gd name="T7" fmla="*/ 70 h 196"/>
                  <a:gd name="T8" fmla="*/ 23 w 216"/>
                  <a:gd name="T9" fmla="*/ 121 h 196"/>
                  <a:gd name="T10" fmla="*/ 90 w 216"/>
                  <a:gd name="T11" fmla="*/ 189 h 196"/>
                  <a:gd name="T12" fmla="*/ 98 w 216"/>
                  <a:gd name="T13" fmla="*/ 196 h 196"/>
                  <a:gd name="T14" fmla="*/ 118 w 216"/>
                  <a:gd name="T15" fmla="*/ 196 h 196"/>
                  <a:gd name="T16" fmla="*/ 192 w 216"/>
                  <a:gd name="T17" fmla="*/ 122 h 196"/>
                  <a:gd name="T18" fmla="*/ 193 w 216"/>
                  <a:gd name="T19" fmla="*/ 121 h 196"/>
                  <a:gd name="T20" fmla="*/ 216 w 216"/>
                  <a:gd name="T21" fmla="*/ 70 h 196"/>
                  <a:gd name="T22" fmla="*/ 146 w 216"/>
                  <a:gd name="T23" fmla="*/ 0 h 196"/>
                  <a:gd name="T24" fmla="*/ 157 w 216"/>
                  <a:gd name="T25" fmla="*/ 87 h 196"/>
                  <a:gd name="T26" fmla="*/ 108 w 216"/>
                  <a:gd name="T27" fmla="*/ 136 h 196"/>
                  <a:gd name="T28" fmla="*/ 59 w 216"/>
                  <a:gd name="T29" fmla="*/ 87 h 196"/>
                  <a:gd name="T30" fmla="*/ 50 w 216"/>
                  <a:gd name="T31" fmla="*/ 70 h 196"/>
                  <a:gd name="T32" fmla="*/ 70 w 216"/>
                  <a:gd name="T33" fmla="*/ 49 h 196"/>
                  <a:gd name="T34" fmla="*/ 87 w 216"/>
                  <a:gd name="T35" fmla="*/ 59 h 196"/>
                  <a:gd name="T36" fmla="*/ 95 w 216"/>
                  <a:gd name="T37" fmla="*/ 70 h 196"/>
                  <a:gd name="T38" fmla="*/ 122 w 216"/>
                  <a:gd name="T39" fmla="*/ 70 h 196"/>
                  <a:gd name="T40" fmla="*/ 129 w 216"/>
                  <a:gd name="T41" fmla="*/ 59 h 196"/>
                  <a:gd name="T42" fmla="*/ 146 w 216"/>
                  <a:gd name="T43" fmla="*/ 49 h 196"/>
                  <a:gd name="T44" fmla="*/ 166 w 216"/>
                  <a:gd name="T45" fmla="*/ 70 h 196"/>
                  <a:gd name="T46" fmla="*/ 157 w 216"/>
                  <a:gd name="T47" fmla="*/ 87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 h="196">
                    <a:moveTo>
                      <a:pt x="146" y="0"/>
                    </a:moveTo>
                    <a:cubicBezTo>
                      <a:pt x="132" y="0"/>
                      <a:pt x="119" y="4"/>
                      <a:pt x="108" y="11"/>
                    </a:cubicBezTo>
                    <a:cubicBezTo>
                      <a:pt x="97" y="4"/>
                      <a:pt x="84" y="0"/>
                      <a:pt x="70" y="0"/>
                    </a:cubicBezTo>
                    <a:cubicBezTo>
                      <a:pt x="32" y="0"/>
                      <a:pt x="0" y="31"/>
                      <a:pt x="0" y="70"/>
                    </a:cubicBezTo>
                    <a:cubicBezTo>
                      <a:pt x="0" y="88"/>
                      <a:pt x="8" y="105"/>
                      <a:pt x="23" y="121"/>
                    </a:cubicBezTo>
                    <a:cubicBezTo>
                      <a:pt x="90" y="189"/>
                      <a:pt x="90" y="189"/>
                      <a:pt x="90" y="189"/>
                    </a:cubicBezTo>
                    <a:cubicBezTo>
                      <a:pt x="98" y="196"/>
                      <a:pt x="98" y="196"/>
                      <a:pt x="98" y="196"/>
                    </a:cubicBezTo>
                    <a:cubicBezTo>
                      <a:pt x="118" y="196"/>
                      <a:pt x="118" y="196"/>
                      <a:pt x="118" y="196"/>
                    </a:cubicBezTo>
                    <a:cubicBezTo>
                      <a:pt x="192" y="122"/>
                      <a:pt x="192" y="122"/>
                      <a:pt x="192" y="122"/>
                    </a:cubicBezTo>
                    <a:cubicBezTo>
                      <a:pt x="193" y="121"/>
                      <a:pt x="193" y="121"/>
                      <a:pt x="193" y="121"/>
                    </a:cubicBezTo>
                    <a:cubicBezTo>
                      <a:pt x="208" y="105"/>
                      <a:pt x="216" y="88"/>
                      <a:pt x="216" y="70"/>
                    </a:cubicBezTo>
                    <a:cubicBezTo>
                      <a:pt x="216" y="31"/>
                      <a:pt x="185" y="0"/>
                      <a:pt x="146" y="0"/>
                    </a:cubicBezTo>
                    <a:close/>
                    <a:moveTo>
                      <a:pt x="157" y="87"/>
                    </a:moveTo>
                    <a:cubicBezTo>
                      <a:pt x="108" y="136"/>
                      <a:pt x="108" y="136"/>
                      <a:pt x="108" y="136"/>
                    </a:cubicBezTo>
                    <a:cubicBezTo>
                      <a:pt x="59" y="87"/>
                      <a:pt x="59" y="87"/>
                      <a:pt x="59" y="87"/>
                    </a:cubicBezTo>
                    <a:cubicBezTo>
                      <a:pt x="51" y="78"/>
                      <a:pt x="50" y="73"/>
                      <a:pt x="50" y="70"/>
                    </a:cubicBezTo>
                    <a:cubicBezTo>
                      <a:pt x="50" y="58"/>
                      <a:pt x="59" y="49"/>
                      <a:pt x="70" y="49"/>
                    </a:cubicBezTo>
                    <a:cubicBezTo>
                      <a:pt x="77" y="49"/>
                      <a:pt x="83" y="53"/>
                      <a:pt x="87" y="59"/>
                    </a:cubicBezTo>
                    <a:cubicBezTo>
                      <a:pt x="95" y="70"/>
                      <a:pt x="95" y="70"/>
                      <a:pt x="95" y="70"/>
                    </a:cubicBezTo>
                    <a:cubicBezTo>
                      <a:pt x="122" y="70"/>
                      <a:pt x="122" y="70"/>
                      <a:pt x="122" y="70"/>
                    </a:cubicBezTo>
                    <a:cubicBezTo>
                      <a:pt x="129" y="59"/>
                      <a:pt x="129" y="59"/>
                      <a:pt x="129" y="59"/>
                    </a:cubicBezTo>
                    <a:cubicBezTo>
                      <a:pt x="133" y="53"/>
                      <a:pt x="139" y="49"/>
                      <a:pt x="146" y="49"/>
                    </a:cubicBezTo>
                    <a:cubicBezTo>
                      <a:pt x="157" y="49"/>
                      <a:pt x="166" y="58"/>
                      <a:pt x="166" y="70"/>
                    </a:cubicBezTo>
                    <a:cubicBezTo>
                      <a:pt x="166" y="73"/>
                      <a:pt x="165" y="78"/>
                      <a:pt x="15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sp>
          <p:nvSpPr>
            <p:cNvPr id="181" name="Freeform 22"/>
            <p:cNvSpPr>
              <a:spLocks noEditPoints="1"/>
            </p:cNvSpPr>
            <p:nvPr/>
          </p:nvSpPr>
          <p:spPr bwMode="auto">
            <a:xfrm>
              <a:off x="3139387" y="3457457"/>
              <a:ext cx="447944" cy="411497"/>
            </a:xfrm>
            <a:custGeom>
              <a:avLst/>
              <a:gdLst>
                <a:gd name="T0" fmla="*/ 671 w 751"/>
                <a:gd name="T1" fmla="*/ 321 h 914"/>
                <a:gd name="T2" fmla="*/ 596 w 751"/>
                <a:gd name="T3" fmla="*/ 372 h 914"/>
                <a:gd name="T4" fmla="*/ 476 w 751"/>
                <a:gd name="T5" fmla="*/ 420 h 914"/>
                <a:gd name="T6" fmla="*/ 435 w 751"/>
                <a:gd name="T7" fmla="*/ 546 h 914"/>
                <a:gd name="T8" fmla="*/ 436 w 751"/>
                <a:gd name="T9" fmla="*/ 757 h 914"/>
                <a:gd name="T10" fmla="*/ 436 w 751"/>
                <a:gd name="T11" fmla="*/ 758 h 914"/>
                <a:gd name="T12" fmla="*/ 406 w 751"/>
                <a:gd name="T13" fmla="*/ 840 h 914"/>
                <a:gd name="T14" fmla="*/ 321 w 751"/>
                <a:gd name="T15" fmla="*/ 866 h 914"/>
                <a:gd name="T16" fmla="*/ 209 w 751"/>
                <a:gd name="T17" fmla="*/ 729 h 914"/>
                <a:gd name="T18" fmla="*/ 209 w 751"/>
                <a:gd name="T19" fmla="*/ 728 h 914"/>
                <a:gd name="T20" fmla="*/ 209 w 751"/>
                <a:gd name="T21" fmla="*/ 473 h 914"/>
                <a:gd name="T22" fmla="*/ 368 w 751"/>
                <a:gd name="T23" fmla="*/ 292 h 914"/>
                <a:gd name="T24" fmla="*/ 368 w 751"/>
                <a:gd name="T25" fmla="*/ 199 h 914"/>
                <a:gd name="T26" fmla="*/ 284 w 751"/>
                <a:gd name="T27" fmla="*/ 46 h 914"/>
                <a:gd name="T28" fmla="*/ 284 w 751"/>
                <a:gd name="T29" fmla="*/ 24 h 914"/>
                <a:gd name="T30" fmla="*/ 260 w 751"/>
                <a:gd name="T31" fmla="*/ 0 h 914"/>
                <a:gd name="T32" fmla="*/ 236 w 751"/>
                <a:gd name="T33" fmla="*/ 24 h 914"/>
                <a:gd name="T34" fmla="*/ 236 w 751"/>
                <a:gd name="T35" fmla="*/ 103 h 914"/>
                <a:gd name="T36" fmla="*/ 260 w 751"/>
                <a:gd name="T37" fmla="*/ 127 h 914"/>
                <a:gd name="T38" fmla="*/ 284 w 751"/>
                <a:gd name="T39" fmla="*/ 103 h 914"/>
                <a:gd name="T40" fmla="*/ 284 w 751"/>
                <a:gd name="T41" fmla="*/ 94 h 914"/>
                <a:gd name="T42" fmla="*/ 320 w 751"/>
                <a:gd name="T43" fmla="*/ 199 h 914"/>
                <a:gd name="T44" fmla="*/ 320 w 751"/>
                <a:gd name="T45" fmla="*/ 292 h 914"/>
                <a:gd name="T46" fmla="*/ 184 w 751"/>
                <a:gd name="T47" fmla="*/ 427 h 914"/>
                <a:gd name="T48" fmla="*/ 48 w 751"/>
                <a:gd name="T49" fmla="*/ 292 h 914"/>
                <a:gd name="T50" fmla="*/ 48 w 751"/>
                <a:gd name="T51" fmla="*/ 199 h 914"/>
                <a:gd name="T52" fmla="*/ 87 w 751"/>
                <a:gd name="T53" fmla="*/ 91 h 914"/>
                <a:gd name="T54" fmla="*/ 87 w 751"/>
                <a:gd name="T55" fmla="*/ 105 h 914"/>
                <a:gd name="T56" fmla="*/ 111 w 751"/>
                <a:gd name="T57" fmla="*/ 129 h 914"/>
                <a:gd name="T58" fmla="*/ 135 w 751"/>
                <a:gd name="T59" fmla="*/ 105 h 914"/>
                <a:gd name="T60" fmla="*/ 135 w 751"/>
                <a:gd name="T61" fmla="*/ 26 h 914"/>
                <a:gd name="T62" fmla="*/ 111 w 751"/>
                <a:gd name="T63" fmla="*/ 2 h 914"/>
                <a:gd name="T64" fmla="*/ 87 w 751"/>
                <a:gd name="T65" fmla="*/ 26 h 914"/>
                <a:gd name="T66" fmla="*/ 87 w 751"/>
                <a:gd name="T67" fmla="*/ 43 h 914"/>
                <a:gd name="T68" fmla="*/ 0 w 751"/>
                <a:gd name="T69" fmla="*/ 199 h 914"/>
                <a:gd name="T70" fmla="*/ 0 w 751"/>
                <a:gd name="T71" fmla="*/ 292 h 914"/>
                <a:gd name="T72" fmla="*/ 161 w 751"/>
                <a:gd name="T73" fmla="*/ 474 h 914"/>
                <a:gd name="T74" fmla="*/ 161 w 751"/>
                <a:gd name="T75" fmla="*/ 728 h 914"/>
                <a:gd name="T76" fmla="*/ 178 w 751"/>
                <a:gd name="T77" fmla="*/ 815 h 914"/>
                <a:gd name="T78" fmla="*/ 319 w 751"/>
                <a:gd name="T79" fmla="*/ 914 h 914"/>
                <a:gd name="T80" fmla="*/ 330 w 751"/>
                <a:gd name="T81" fmla="*/ 914 h 914"/>
                <a:gd name="T82" fmla="*/ 440 w 751"/>
                <a:gd name="T83" fmla="*/ 873 h 914"/>
                <a:gd name="T84" fmla="*/ 484 w 751"/>
                <a:gd name="T85" fmla="*/ 756 h 914"/>
                <a:gd name="T86" fmla="*/ 483 w 751"/>
                <a:gd name="T87" fmla="*/ 545 h 914"/>
                <a:gd name="T88" fmla="*/ 483 w 751"/>
                <a:gd name="T89" fmla="*/ 542 h 914"/>
                <a:gd name="T90" fmla="*/ 511 w 751"/>
                <a:gd name="T91" fmla="*/ 452 h 914"/>
                <a:gd name="T92" fmla="*/ 593 w 751"/>
                <a:gd name="T93" fmla="*/ 420 h 914"/>
                <a:gd name="T94" fmla="*/ 671 w 751"/>
                <a:gd name="T95" fmla="*/ 481 h 914"/>
                <a:gd name="T96" fmla="*/ 751 w 751"/>
                <a:gd name="T97" fmla="*/ 401 h 914"/>
                <a:gd name="T98" fmla="*/ 671 w 751"/>
                <a:gd name="T99" fmla="*/ 321 h 914"/>
                <a:gd name="T100" fmla="*/ 671 w 751"/>
                <a:gd name="T101" fmla="*/ 433 h 914"/>
                <a:gd name="T102" fmla="*/ 638 w 751"/>
                <a:gd name="T103" fmla="*/ 401 h 914"/>
                <a:gd name="T104" fmla="*/ 671 w 751"/>
                <a:gd name="T105" fmla="*/ 369 h 914"/>
                <a:gd name="T106" fmla="*/ 703 w 751"/>
                <a:gd name="T107" fmla="*/ 401 h 914"/>
                <a:gd name="T108" fmla="*/ 671 w 751"/>
                <a:gd name="T109" fmla="*/ 433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1" h="914">
                  <a:moveTo>
                    <a:pt x="671" y="321"/>
                  </a:moveTo>
                  <a:cubicBezTo>
                    <a:pt x="637" y="321"/>
                    <a:pt x="608" y="342"/>
                    <a:pt x="596" y="372"/>
                  </a:cubicBezTo>
                  <a:cubicBezTo>
                    <a:pt x="545" y="373"/>
                    <a:pt x="504" y="389"/>
                    <a:pt x="476" y="420"/>
                  </a:cubicBezTo>
                  <a:cubicBezTo>
                    <a:pt x="431" y="468"/>
                    <a:pt x="435" y="535"/>
                    <a:pt x="435" y="546"/>
                  </a:cubicBezTo>
                  <a:cubicBezTo>
                    <a:pt x="436" y="757"/>
                    <a:pt x="436" y="757"/>
                    <a:pt x="436" y="757"/>
                  </a:cubicBezTo>
                  <a:cubicBezTo>
                    <a:pt x="436" y="758"/>
                    <a:pt x="436" y="758"/>
                    <a:pt x="436" y="758"/>
                  </a:cubicBezTo>
                  <a:cubicBezTo>
                    <a:pt x="436" y="758"/>
                    <a:pt x="437" y="809"/>
                    <a:pt x="406" y="840"/>
                  </a:cubicBezTo>
                  <a:cubicBezTo>
                    <a:pt x="387" y="859"/>
                    <a:pt x="358" y="867"/>
                    <a:pt x="321" y="866"/>
                  </a:cubicBezTo>
                  <a:cubicBezTo>
                    <a:pt x="207" y="860"/>
                    <a:pt x="209" y="734"/>
                    <a:pt x="209" y="729"/>
                  </a:cubicBezTo>
                  <a:cubicBezTo>
                    <a:pt x="209" y="728"/>
                    <a:pt x="209" y="728"/>
                    <a:pt x="209" y="728"/>
                  </a:cubicBezTo>
                  <a:cubicBezTo>
                    <a:pt x="209" y="473"/>
                    <a:pt x="209" y="473"/>
                    <a:pt x="209" y="473"/>
                  </a:cubicBezTo>
                  <a:cubicBezTo>
                    <a:pt x="299" y="461"/>
                    <a:pt x="368" y="384"/>
                    <a:pt x="368" y="292"/>
                  </a:cubicBezTo>
                  <a:cubicBezTo>
                    <a:pt x="368" y="199"/>
                    <a:pt x="368" y="199"/>
                    <a:pt x="368" y="199"/>
                  </a:cubicBezTo>
                  <a:cubicBezTo>
                    <a:pt x="369" y="111"/>
                    <a:pt x="355" y="52"/>
                    <a:pt x="284" y="46"/>
                  </a:cubicBezTo>
                  <a:cubicBezTo>
                    <a:pt x="284" y="24"/>
                    <a:pt x="284" y="24"/>
                    <a:pt x="284" y="24"/>
                  </a:cubicBezTo>
                  <a:cubicBezTo>
                    <a:pt x="284" y="11"/>
                    <a:pt x="274" y="0"/>
                    <a:pt x="260" y="0"/>
                  </a:cubicBezTo>
                  <a:cubicBezTo>
                    <a:pt x="247" y="0"/>
                    <a:pt x="236" y="11"/>
                    <a:pt x="236" y="24"/>
                  </a:cubicBezTo>
                  <a:cubicBezTo>
                    <a:pt x="236" y="103"/>
                    <a:pt x="236" y="103"/>
                    <a:pt x="236" y="103"/>
                  </a:cubicBezTo>
                  <a:cubicBezTo>
                    <a:pt x="236" y="116"/>
                    <a:pt x="247" y="127"/>
                    <a:pt x="260" y="127"/>
                  </a:cubicBezTo>
                  <a:cubicBezTo>
                    <a:pt x="274" y="127"/>
                    <a:pt x="284" y="116"/>
                    <a:pt x="284" y="103"/>
                  </a:cubicBezTo>
                  <a:cubicBezTo>
                    <a:pt x="284" y="94"/>
                    <a:pt x="284" y="94"/>
                    <a:pt x="284" y="94"/>
                  </a:cubicBezTo>
                  <a:cubicBezTo>
                    <a:pt x="304" y="96"/>
                    <a:pt x="321" y="107"/>
                    <a:pt x="320" y="199"/>
                  </a:cubicBezTo>
                  <a:cubicBezTo>
                    <a:pt x="320" y="292"/>
                    <a:pt x="320" y="292"/>
                    <a:pt x="320" y="292"/>
                  </a:cubicBezTo>
                  <a:cubicBezTo>
                    <a:pt x="320" y="367"/>
                    <a:pt x="259" y="427"/>
                    <a:pt x="184" y="427"/>
                  </a:cubicBezTo>
                  <a:cubicBezTo>
                    <a:pt x="109" y="427"/>
                    <a:pt x="48" y="367"/>
                    <a:pt x="48" y="292"/>
                  </a:cubicBezTo>
                  <a:cubicBezTo>
                    <a:pt x="48" y="199"/>
                    <a:pt x="48" y="199"/>
                    <a:pt x="48" y="199"/>
                  </a:cubicBezTo>
                  <a:cubicBezTo>
                    <a:pt x="48" y="106"/>
                    <a:pt x="70" y="93"/>
                    <a:pt x="87" y="91"/>
                  </a:cubicBezTo>
                  <a:cubicBezTo>
                    <a:pt x="87" y="105"/>
                    <a:pt x="87" y="105"/>
                    <a:pt x="87" y="105"/>
                  </a:cubicBezTo>
                  <a:cubicBezTo>
                    <a:pt x="87" y="118"/>
                    <a:pt x="98" y="129"/>
                    <a:pt x="111" y="129"/>
                  </a:cubicBezTo>
                  <a:cubicBezTo>
                    <a:pt x="124" y="129"/>
                    <a:pt x="135" y="118"/>
                    <a:pt x="135" y="105"/>
                  </a:cubicBezTo>
                  <a:cubicBezTo>
                    <a:pt x="135" y="26"/>
                    <a:pt x="135" y="26"/>
                    <a:pt x="135" y="26"/>
                  </a:cubicBezTo>
                  <a:cubicBezTo>
                    <a:pt x="135" y="13"/>
                    <a:pt x="124" y="2"/>
                    <a:pt x="111" y="2"/>
                  </a:cubicBezTo>
                  <a:cubicBezTo>
                    <a:pt x="98" y="2"/>
                    <a:pt x="87" y="13"/>
                    <a:pt x="87" y="26"/>
                  </a:cubicBezTo>
                  <a:cubicBezTo>
                    <a:pt x="87" y="43"/>
                    <a:pt x="87" y="43"/>
                    <a:pt x="87" y="43"/>
                  </a:cubicBezTo>
                  <a:cubicBezTo>
                    <a:pt x="9" y="48"/>
                    <a:pt x="0" y="134"/>
                    <a:pt x="0" y="199"/>
                  </a:cubicBezTo>
                  <a:cubicBezTo>
                    <a:pt x="0" y="292"/>
                    <a:pt x="0" y="292"/>
                    <a:pt x="0" y="292"/>
                  </a:cubicBezTo>
                  <a:cubicBezTo>
                    <a:pt x="0" y="385"/>
                    <a:pt x="71" y="463"/>
                    <a:pt x="161" y="474"/>
                  </a:cubicBezTo>
                  <a:cubicBezTo>
                    <a:pt x="161" y="728"/>
                    <a:pt x="161" y="728"/>
                    <a:pt x="161" y="728"/>
                  </a:cubicBezTo>
                  <a:cubicBezTo>
                    <a:pt x="161" y="733"/>
                    <a:pt x="161" y="774"/>
                    <a:pt x="178" y="815"/>
                  </a:cubicBezTo>
                  <a:cubicBezTo>
                    <a:pt x="195" y="858"/>
                    <a:pt x="234" y="910"/>
                    <a:pt x="319" y="914"/>
                  </a:cubicBezTo>
                  <a:cubicBezTo>
                    <a:pt x="323" y="914"/>
                    <a:pt x="327" y="914"/>
                    <a:pt x="330" y="914"/>
                  </a:cubicBezTo>
                  <a:cubicBezTo>
                    <a:pt x="376" y="914"/>
                    <a:pt x="413" y="900"/>
                    <a:pt x="440" y="873"/>
                  </a:cubicBezTo>
                  <a:cubicBezTo>
                    <a:pt x="485" y="829"/>
                    <a:pt x="484" y="764"/>
                    <a:pt x="484" y="756"/>
                  </a:cubicBezTo>
                  <a:cubicBezTo>
                    <a:pt x="483" y="545"/>
                    <a:pt x="483" y="545"/>
                    <a:pt x="483" y="545"/>
                  </a:cubicBezTo>
                  <a:cubicBezTo>
                    <a:pt x="483" y="542"/>
                    <a:pt x="483" y="542"/>
                    <a:pt x="483" y="542"/>
                  </a:cubicBezTo>
                  <a:cubicBezTo>
                    <a:pt x="483" y="542"/>
                    <a:pt x="479" y="487"/>
                    <a:pt x="511" y="452"/>
                  </a:cubicBezTo>
                  <a:cubicBezTo>
                    <a:pt x="530" y="432"/>
                    <a:pt x="557" y="422"/>
                    <a:pt x="593" y="420"/>
                  </a:cubicBezTo>
                  <a:cubicBezTo>
                    <a:pt x="602" y="455"/>
                    <a:pt x="633" y="481"/>
                    <a:pt x="671" y="481"/>
                  </a:cubicBezTo>
                  <a:cubicBezTo>
                    <a:pt x="715" y="481"/>
                    <a:pt x="751" y="445"/>
                    <a:pt x="751" y="401"/>
                  </a:cubicBezTo>
                  <a:cubicBezTo>
                    <a:pt x="751" y="357"/>
                    <a:pt x="715" y="321"/>
                    <a:pt x="671" y="321"/>
                  </a:cubicBezTo>
                  <a:close/>
                  <a:moveTo>
                    <a:pt x="671" y="433"/>
                  </a:moveTo>
                  <a:cubicBezTo>
                    <a:pt x="653" y="433"/>
                    <a:pt x="638" y="419"/>
                    <a:pt x="638" y="401"/>
                  </a:cubicBezTo>
                  <a:cubicBezTo>
                    <a:pt x="638" y="383"/>
                    <a:pt x="653" y="369"/>
                    <a:pt x="671" y="369"/>
                  </a:cubicBezTo>
                  <a:cubicBezTo>
                    <a:pt x="688" y="369"/>
                    <a:pt x="703" y="383"/>
                    <a:pt x="703" y="401"/>
                  </a:cubicBezTo>
                  <a:cubicBezTo>
                    <a:pt x="703" y="419"/>
                    <a:pt x="688" y="433"/>
                    <a:pt x="671" y="433"/>
                  </a:cubicBezTo>
                  <a:close/>
                </a:path>
              </a:pathLst>
            </a:custGeom>
            <a:solidFill>
              <a:srgbClr val="DA291C">
                <a:alpha val="42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nvGrpSpPr>
            <p:cNvPr id="182" name="Group 181"/>
            <p:cNvGrpSpPr/>
            <p:nvPr/>
          </p:nvGrpSpPr>
          <p:grpSpPr>
            <a:xfrm>
              <a:off x="501799" y="2908501"/>
              <a:ext cx="560901" cy="600502"/>
              <a:chOff x="-3621088" y="1362075"/>
              <a:chExt cx="3406775" cy="3416300"/>
            </a:xfrm>
            <a:solidFill>
              <a:srgbClr val="00C7B1">
                <a:lumMod val="75000"/>
                <a:alpha val="21000"/>
              </a:srgbClr>
            </a:solidFill>
          </p:grpSpPr>
          <p:sp>
            <p:nvSpPr>
              <p:cNvPr id="252" name="Freeform 71"/>
              <p:cNvSpPr/>
              <p:nvPr/>
            </p:nvSpPr>
            <p:spPr bwMode="auto">
              <a:xfrm>
                <a:off x="-3068638" y="3930650"/>
                <a:ext cx="263525" cy="263525"/>
              </a:xfrm>
              <a:custGeom>
                <a:avLst/>
                <a:gdLst>
                  <a:gd name="T0" fmla="*/ 13 w 70"/>
                  <a:gd name="T1" fmla="*/ 12 h 70"/>
                  <a:gd name="T2" fmla="*/ 13 w 70"/>
                  <a:gd name="T3" fmla="*/ 58 h 70"/>
                  <a:gd name="T4" fmla="*/ 58 w 70"/>
                  <a:gd name="T5" fmla="*/ 58 h 70"/>
                  <a:gd name="T6" fmla="*/ 58 w 70"/>
                  <a:gd name="T7" fmla="*/ 12 h 70"/>
                  <a:gd name="T8" fmla="*/ 13 w 70"/>
                  <a:gd name="T9" fmla="*/ 12 h 70"/>
                </a:gdLst>
                <a:ahLst/>
                <a:cxnLst>
                  <a:cxn ang="0">
                    <a:pos x="T0" y="T1"/>
                  </a:cxn>
                  <a:cxn ang="0">
                    <a:pos x="T2" y="T3"/>
                  </a:cxn>
                  <a:cxn ang="0">
                    <a:pos x="T4" y="T5"/>
                  </a:cxn>
                  <a:cxn ang="0">
                    <a:pos x="T6" y="T7"/>
                  </a:cxn>
                  <a:cxn ang="0">
                    <a:pos x="T8" y="T9"/>
                  </a:cxn>
                </a:cxnLst>
                <a:rect l="0" t="0" r="r" b="b"/>
                <a:pathLst>
                  <a:path w="70" h="70">
                    <a:moveTo>
                      <a:pt x="13" y="12"/>
                    </a:moveTo>
                    <a:cubicBezTo>
                      <a:pt x="0" y="25"/>
                      <a:pt x="0" y="45"/>
                      <a:pt x="13" y="58"/>
                    </a:cubicBezTo>
                    <a:cubicBezTo>
                      <a:pt x="25" y="70"/>
                      <a:pt x="45" y="70"/>
                      <a:pt x="58" y="58"/>
                    </a:cubicBezTo>
                    <a:cubicBezTo>
                      <a:pt x="70" y="45"/>
                      <a:pt x="70" y="25"/>
                      <a:pt x="58" y="12"/>
                    </a:cubicBezTo>
                    <a:cubicBezTo>
                      <a:pt x="45" y="0"/>
                      <a:pt x="25" y="0"/>
                      <a:pt x="1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53" name="Freeform 72"/>
              <p:cNvSpPr>
                <a:spLocks noEditPoints="1"/>
              </p:cNvSpPr>
              <p:nvPr/>
            </p:nvSpPr>
            <p:spPr bwMode="auto">
              <a:xfrm>
                <a:off x="-3621088" y="1362075"/>
                <a:ext cx="3406775" cy="3416300"/>
              </a:xfrm>
              <a:custGeom>
                <a:avLst/>
                <a:gdLst>
                  <a:gd name="T0" fmla="*/ 847 w 906"/>
                  <a:gd name="T1" fmla="*/ 497 h 908"/>
                  <a:gd name="T2" fmla="*/ 824 w 906"/>
                  <a:gd name="T3" fmla="*/ 477 h 908"/>
                  <a:gd name="T4" fmla="*/ 548 w 906"/>
                  <a:gd name="T5" fmla="*/ 694 h 908"/>
                  <a:gd name="T6" fmla="*/ 315 w 906"/>
                  <a:gd name="T7" fmla="*/ 619 h 908"/>
                  <a:gd name="T8" fmla="*/ 768 w 906"/>
                  <a:gd name="T9" fmla="*/ 410 h 908"/>
                  <a:gd name="T10" fmla="*/ 813 w 906"/>
                  <a:gd name="T11" fmla="*/ 165 h 908"/>
                  <a:gd name="T12" fmla="*/ 436 w 906"/>
                  <a:gd name="T13" fmla="*/ 120 h 908"/>
                  <a:gd name="T14" fmla="*/ 391 w 906"/>
                  <a:gd name="T15" fmla="*/ 365 h 908"/>
                  <a:gd name="T16" fmla="*/ 456 w 906"/>
                  <a:gd name="T17" fmla="*/ 410 h 908"/>
                  <a:gd name="T18" fmla="*/ 206 w 906"/>
                  <a:gd name="T19" fmla="*/ 554 h 908"/>
                  <a:gd name="T20" fmla="*/ 260 w 906"/>
                  <a:gd name="T21" fmla="*/ 447 h 908"/>
                  <a:gd name="T22" fmla="*/ 324 w 906"/>
                  <a:gd name="T23" fmla="*/ 63 h 908"/>
                  <a:gd name="T24" fmla="*/ 104 w 906"/>
                  <a:gd name="T25" fmla="*/ 0 h 908"/>
                  <a:gd name="T26" fmla="*/ 41 w 906"/>
                  <a:gd name="T27" fmla="*/ 384 h 908"/>
                  <a:gd name="T28" fmla="*/ 158 w 906"/>
                  <a:gd name="T29" fmla="*/ 447 h 908"/>
                  <a:gd name="T30" fmla="*/ 65 w 906"/>
                  <a:gd name="T31" fmla="*/ 601 h 908"/>
                  <a:gd name="T32" fmla="*/ 182 w 906"/>
                  <a:gd name="T33" fmla="*/ 884 h 908"/>
                  <a:gd name="T34" fmla="*/ 346 w 906"/>
                  <a:gd name="T35" fmla="*/ 742 h 908"/>
                  <a:gd name="T36" fmla="*/ 548 w 906"/>
                  <a:gd name="T37" fmla="*/ 908 h 908"/>
                  <a:gd name="T38" fmla="*/ 906 w 906"/>
                  <a:gd name="T39" fmla="*/ 559 h 908"/>
                  <a:gd name="T40" fmla="*/ 697 w 906"/>
                  <a:gd name="T41" fmla="*/ 257 h 908"/>
                  <a:gd name="T42" fmla="*/ 765 w 906"/>
                  <a:gd name="T43" fmla="*/ 323 h 908"/>
                  <a:gd name="T44" fmla="*/ 606 w 906"/>
                  <a:gd name="T45" fmla="*/ 276 h 908"/>
                  <a:gd name="T46" fmla="*/ 598 w 906"/>
                  <a:gd name="T47" fmla="*/ 277 h 908"/>
                  <a:gd name="T48" fmla="*/ 722 w 906"/>
                  <a:gd name="T49" fmla="*/ 168 h 908"/>
                  <a:gd name="T50" fmla="*/ 508 w 906"/>
                  <a:gd name="T51" fmla="*/ 259 h 908"/>
                  <a:gd name="T52" fmla="*/ 439 w 906"/>
                  <a:gd name="T53" fmla="*/ 195 h 908"/>
                  <a:gd name="T54" fmla="*/ 543 w 906"/>
                  <a:gd name="T55" fmla="*/ 291 h 908"/>
                  <a:gd name="T56" fmla="*/ 601 w 906"/>
                  <a:gd name="T57" fmla="*/ 326 h 908"/>
                  <a:gd name="T58" fmla="*/ 661 w 906"/>
                  <a:gd name="T59" fmla="*/ 290 h 908"/>
                  <a:gd name="T60" fmla="*/ 470 w 906"/>
                  <a:gd name="T61" fmla="*/ 362 h 908"/>
                  <a:gd name="T62" fmla="*/ 276 w 906"/>
                  <a:gd name="T63" fmla="*/ 318 h 908"/>
                  <a:gd name="T64" fmla="*/ 89 w 906"/>
                  <a:gd name="T65" fmla="*/ 129 h 908"/>
                  <a:gd name="T66" fmla="*/ 276 w 906"/>
                  <a:gd name="T67" fmla="*/ 318 h 908"/>
                  <a:gd name="T68" fmla="*/ 260 w 906"/>
                  <a:gd name="T69" fmla="*/ 48 h 908"/>
                  <a:gd name="T70" fmla="*/ 276 w 906"/>
                  <a:gd name="T71" fmla="*/ 81 h 908"/>
                  <a:gd name="T72" fmla="*/ 89 w 906"/>
                  <a:gd name="T73" fmla="*/ 63 h 908"/>
                  <a:gd name="T74" fmla="*/ 89 w 906"/>
                  <a:gd name="T75" fmla="*/ 384 h 908"/>
                  <a:gd name="T76" fmla="*/ 276 w 906"/>
                  <a:gd name="T77" fmla="*/ 366 h 908"/>
                  <a:gd name="T78" fmla="*/ 260 w 906"/>
                  <a:gd name="T79" fmla="*/ 399 h 908"/>
                  <a:gd name="T80" fmla="*/ 89 w 906"/>
                  <a:gd name="T81" fmla="*/ 384 h 908"/>
                  <a:gd name="T82" fmla="*/ 99 w 906"/>
                  <a:gd name="T83" fmla="*/ 801 h 908"/>
                  <a:gd name="T84" fmla="*/ 182 w 906"/>
                  <a:gd name="T85" fmla="*/ 600 h 908"/>
                  <a:gd name="T86" fmla="*/ 266 w 906"/>
                  <a:gd name="T87" fmla="*/ 801 h 908"/>
                  <a:gd name="T88" fmla="*/ 596 w 906"/>
                  <a:gd name="T89" fmla="*/ 525 h 908"/>
                  <a:gd name="T90" fmla="*/ 799 w 906"/>
                  <a:gd name="T91" fmla="*/ 594 h 908"/>
                  <a:gd name="T92" fmla="*/ 858 w 906"/>
                  <a:gd name="T93" fmla="*/ 860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6" h="908">
                    <a:moveTo>
                      <a:pt x="847" y="500"/>
                    </a:moveTo>
                    <a:cubicBezTo>
                      <a:pt x="847" y="497"/>
                      <a:pt x="847" y="497"/>
                      <a:pt x="847" y="497"/>
                    </a:cubicBezTo>
                    <a:cubicBezTo>
                      <a:pt x="845" y="497"/>
                      <a:pt x="845" y="497"/>
                      <a:pt x="845" y="497"/>
                    </a:cubicBezTo>
                    <a:cubicBezTo>
                      <a:pt x="824" y="477"/>
                      <a:pt x="824" y="477"/>
                      <a:pt x="824" y="477"/>
                    </a:cubicBezTo>
                    <a:cubicBezTo>
                      <a:pt x="548" y="477"/>
                      <a:pt x="548" y="477"/>
                      <a:pt x="548" y="477"/>
                    </a:cubicBezTo>
                    <a:cubicBezTo>
                      <a:pt x="548" y="694"/>
                      <a:pt x="548" y="694"/>
                      <a:pt x="548" y="694"/>
                    </a:cubicBezTo>
                    <a:cubicBezTo>
                      <a:pt x="346" y="694"/>
                      <a:pt x="346" y="694"/>
                      <a:pt x="346" y="694"/>
                    </a:cubicBezTo>
                    <a:cubicBezTo>
                      <a:pt x="342" y="667"/>
                      <a:pt x="332" y="641"/>
                      <a:pt x="315" y="619"/>
                    </a:cubicBezTo>
                    <a:cubicBezTo>
                      <a:pt x="524" y="410"/>
                      <a:pt x="524" y="410"/>
                      <a:pt x="524" y="410"/>
                    </a:cubicBezTo>
                    <a:cubicBezTo>
                      <a:pt x="768" y="410"/>
                      <a:pt x="768" y="410"/>
                      <a:pt x="768" y="410"/>
                    </a:cubicBezTo>
                    <a:cubicBezTo>
                      <a:pt x="793" y="410"/>
                      <a:pt x="813" y="390"/>
                      <a:pt x="813" y="365"/>
                    </a:cubicBezTo>
                    <a:cubicBezTo>
                      <a:pt x="813" y="165"/>
                      <a:pt x="813" y="165"/>
                      <a:pt x="813" y="165"/>
                    </a:cubicBezTo>
                    <a:cubicBezTo>
                      <a:pt x="813" y="141"/>
                      <a:pt x="793" y="120"/>
                      <a:pt x="768" y="120"/>
                    </a:cubicBezTo>
                    <a:cubicBezTo>
                      <a:pt x="436" y="120"/>
                      <a:pt x="436" y="120"/>
                      <a:pt x="436" y="120"/>
                    </a:cubicBezTo>
                    <a:cubicBezTo>
                      <a:pt x="412" y="120"/>
                      <a:pt x="391" y="141"/>
                      <a:pt x="391" y="165"/>
                    </a:cubicBezTo>
                    <a:cubicBezTo>
                      <a:pt x="391" y="365"/>
                      <a:pt x="391" y="365"/>
                      <a:pt x="391" y="365"/>
                    </a:cubicBezTo>
                    <a:cubicBezTo>
                      <a:pt x="391" y="390"/>
                      <a:pt x="412" y="410"/>
                      <a:pt x="436" y="410"/>
                    </a:cubicBezTo>
                    <a:cubicBezTo>
                      <a:pt x="456" y="410"/>
                      <a:pt x="456" y="410"/>
                      <a:pt x="456" y="410"/>
                    </a:cubicBezTo>
                    <a:cubicBezTo>
                      <a:pt x="281" y="585"/>
                      <a:pt x="281" y="585"/>
                      <a:pt x="281" y="585"/>
                    </a:cubicBezTo>
                    <a:cubicBezTo>
                      <a:pt x="259" y="568"/>
                      <a:pt x="233" y="558"/>
                      <a:pt x="206" y="554"/>
                    </a:cubicBezTo>
                    <a:cubicBezTo>
                      <a:pt x="206" y="447"/>
                      <a:pt x="206" y="447"/>
                      <a:pt x="206" y="447"/>
                    </a:cubicBezTo>
                    <a:cubicBezTo>
                      <a:pt x="260" y="447"/>
                      <a:pt x="260" y="447"/>
                      <a:pt x="260" y="447"/>
                    </a:cubicBezTo>
                    <a:cubicBezTo>
                      <a:pt x="295" y="447"/>
                      <a:pt x="324" y="418"/>
                      <a:pt x="324" y="384"/>
                    </a:cubicBezTo>
                    <a:cubicBezTo>
                      <a:pt x="324" y="63"/>
                      <a:pt x="324" y="63"/>
                      <a:pt x="324" y="63"/>
                    </a:cubicBezTo>
                    <a:cubicBezTo>
                      <a:pt x="324" y="28"/>
                      <a:pt x="295" y="0"/>
                      <a:pt x="260" y="0"/>
                    </a:cubicBezTo>
                    <a:cubicBezTo>
                      <a:pt x="104" y="0"/>
                      <a:pt x="104" y="0"/>
                      <a:pt x="104" y="0"/>
                    </a:cubicBezTo>
                    <a:cubicBezTo>
                      <a:pt x="69" y="0"/>
                      <a:pt x="41" y="28"/>
                      <a:pt x="41" y="63"/>
                    </a:cubicBezTo>
                    <a:cubicBezTo>
                      <a:pt x="41" y="384"/>
                      <a:pt x="41" y="384"/>
                      <a:pt x="41" y="384"/>
                    </a:cubicBezTo>
                    <a:cubicBezTo>
                      <a:pt x="41" y="418"/>
                      <a:pt x="69" y="447"/>
                      <a:pt x="104" y="447"/>
                    </a:cubicBezTo>
                    <a:cubicBezTo>
                      <a:pt x="158" y="447"/>
                      <a:pt x="158" y="447"/>
                      <a:pt x="158" y="447"/>
                    </a:cubicBezTo>
                    <a:cubicBezTo>
                      <a:pt x="158" y="554"/>
                      <a:pt x="158" y="554"/>
                      <a:pt x="158" y="554"/>
                    </a:cubicBezTo>
                    <a:cubicBezTo>
                      <a:pt x="124" y="559"/>
                      <a:pt x="91" y="575"/>
                      <a:pt x="65" y="601"/>
                    </a:cubicBezTo>
                    <a:cubicBezTo>
                      <a:pt x="0" y="665"/>
                      <a:pt x="0" y="771"/>
                      <a:pt x="65" y="835"/>
                    </a:cubicBezTo>
                    <a:cubicBezTo>
                      <a:pt x="97" y="868"/>
                      <a:pt x="140" y="884"/>
                      <a:pt x="182" y="884"/>
                    </a:cubicBezTo>
                    <a:cubicBezTo>
                      <a:pt x="225" y="884"/>
                      <a:pt x="267" y="868"/>
                      <a:pt x="300" y="835"/>
                    </a:cubicBezTo>
                    <a:cubicBezTo>
                      <a:pt x="326" y="809"/>
                      <a:pt x="341" y="776"/>
                      <a:pt x="346" y="742"/>
                    </a:cubicBezTo>
                    <a:cubicBezTo>
                      <a:pt x="548" y="742"/>
                      <a:pt x="548" y="742"/>
                      <a:pt x="548" y="742"/>
                    </a:cubicBezTo>
                    <a:cubicBezTo>
                      <a:pt x="548" y="908"/>
                      <a:pt x="548" y="908"/>
                      <a:pt x="548" y="908"/>
                    </a:cubicBezTo>
                    <a:cubicBezTo>
                      <a:pt x="906" y="908"/>
                      <a:pt x="906" y="908"/>
                      <a:pt x="906" y="908"/>
                    </a:cubicBezTo>
                    <a:cubicBezTo>
                      <a:pt x="906" y="559"/>
                      <a:pt x="906" y="559"/>
                      <a:pt x="906" y="559"/>
                    </a:cubicBezTo>
                    <a:lnTo>
                      <a:pt x="847" y="500"/>
                    </a:lnTo>
                    <a:close/>
                    <a:moveTo>
                      <a:pt x="697" y="257"/>
                    </a:moveTo>
                    <a:cubicBezTo>
                      <a:pt x="765" y="194"/>
                      <a:pt x="765" y="194"/>
                      <a:pt x="765" y="194"/>
                    </a:cubicBezTo>
                    <a:cubicBezTo>
                      <a:pt x="765" y="323"/>
                      <a:pt x="765" y="323"/>
                      <a:pt x="765" y="323"/>
                    </a:cubicBezTo>
                    <a:lnTo>
                      <a:pt x="697" y="257"/>
                    </a:lnTo>
                    <a:close/>
                    <a:moveTo>
                      <a:pt x="606" y="276"/>
                    </a:moveTo>
                    <a:cubicBezTo>
                      <a:pt x="605" y="277"/>
                      <a:pt x="605" y="277"/>
                      <a:pt x="605" y="277"/>
                    </a:cubicBezTo>
                    <a:cubicBezTo>
                      <a:pt x="603" y="279"/>
                      <a:pt x="600" y="279"/>
                      <a:pt x="598" y="277"/>
                    </a:cubicBezTo>
                    <a:cubicBezTo>
                      <a:pt x="481" y="168"/>
                      <a:pt x="481" y="168"/>
                      <a:pt x="481" y="168"/>
                    </a:cubicBezTo>
                    <a:cubicBezTo>
                      <a:pt x="722" y="168"/>
                      <a:pt x="722" y="168"/>
                      <a:pt x="722" y="168"/>
                    </a:cubicBezTo>
                    <a:lnTo>
                      <a:pt x="606" y="276"/>
                    </a:lnTo>
                    <a:close/>
                    <a:moveTo>
                      <a:pt x="508" y="259"/>
                    </a:moveTo>
                    <a:cubicBezTo>
                      <a:pt x="439" y="325"/>
                      <a:pt x="439" y="325"/>
                      <a:pt x="439" y="325"/>
                    </a:cubicBezTo>
                    <a:cubicBezTo>
                      <a:pt x="439" y="195"/>
                      <a:pt x="439" y="195"/>
                      <a:pt x="439" y="195"/>
                    </a:cubicBezTo>
                    <a:lnTo>
                      <a:pt x="508" y="259"/>
                    </a:lnTo>
                    <a:close/>
                    <a:moveTo>
                      <a:pt x="543" y="291"/>
                    </a:moveTo>
                    <a:cubicBezTo>
                      <a:pt x="564" y="311"/>
                      <a:pt x="564" y="311"/>
                      <a:pt x="564" y="311"/>
                    </a:cubicBezTo>
                    <a:cubicBezTo>
                      <a:pt x="575" y="321"/>
                      <a:pt x="588" y="326"/>
                      <a:pt x="601" y="326"/>
                    </a:cubicBezTo>
                    <a:cubicBezTo>
                      <a:pt x="615" y="326"/>
                      <a:pt x="628" y="321"/>
                      <a:pt x="638" y="311"/>
                    </a:cubicBezTo>
                    <a:cubicBezTo>
                      <a:pt x="661" y="290"/>
                      <a:pt x="661" y="290"/>
                      <a:pt x="661" y="290"/>
                    </a:cubicBezTo>
                    <a:cubicBezTo>
                      <a:pt x="736" y="362"/>
                      <a:pt x="736" y="362"/>
                      <a:pt x="736" y="362"/>
                    </a:cubicBezTo>
                    <a:cubicBezTo>
                      <a:pt x="470" y="362"/>
                      <a:pt x="470" y="362"/>
                      <a:pt x="470" y="362"/>
                    </a:cubicBezTo>
                    <a:lnTo>
                      <a:pt x="543" y="291"/>
                    </a:lnTo>
                    <a:close/>
                    <a:moveTo>
                      <a:pt x="276" y="318"/>
                    </a:moveTo>
                    <a:cubicBezTo>
                      <a:pt x="89" y="318"/>
                      <a:pt x="89" y="318"/>
                      <a:pt x="89" y="318"/>
                    </a:cubicBezTo>
                    <a:cubicBezTo>
                      <a:pt x="89" y="129"/>
                      <a:pt x="89" y="129"/>
                      <a:pt x="89" y="129"/>
                    </a:cubicBezTo>
                    <a:cubicBezTo>
                      <a:pt x="276" y="129"/>
                      <a:pt x="276" y="129"/>
                      <a:pt x="276" y="129"/>
                    </a:cubicBezTo>
                    <a:lnTo>
                      <a:pt x="276" y="318"/>
                    </a:lnTo>
                    <a:close/>
                    <a:moveTo>
                      <a:pt x="104" y="48"/>
                    </a:moveTo>
                    <a:cubicBezTo>
                      <a:pt x="260" y="48"/>
                      <a:pt x="260" y="48"/>
                      <a:pt x="260" y="48"/>
                    </a:cubicBezTo>
                    <a:cubicBezTo>
                      <a:pt x="269" y="48"/>
                      <a:pt x="276" y="55"/>
                      <a:pt x="276" y="63"/>
                    </a:cubicBezTo>
                    <a:cubicBezTo>
                      <a:pt x="276" y="81"/>
                      <a:pt x="276" y="81"/>
                      <a:pt x="276" y="81"/>
                    </a:cubicBezTo>
                    <a:cubicBezTo>
                      <a:pt x="89" y="81"/>
                      <a:pt x="89" y="81"/>
                      <a:pt x="89" y="81"/>
                    </a:cubicBezTo>
                    <a:cubicBezTo>
                      <a:pt x="89" y="63"/>
                      <a:pt x="89" y="63"/>
                      <a:pt x="89" y="63"/>
                    </a:cubicBezTo>
                    <a:cubicBezTo>
                      <a:pt x="89" y="55"/>
                      <a:pt x="96" y="48"/>
                      <a:pt x="104" y="48"/>
                    </a:cubicBezTo>
                    <a:close/>
                    <a:moveTo>
                      <a:pt x="89" y="384"/>
                    </a:moveTo>
                    <a:cubicBezTo>
                      <a:pt x="89" y="366"/>
                      <a:pt x="89" y="366"/>
                      <a:pt x="89" y="366"/>
                    </a:cubicBezTo>
                    <a:cubicBezTo>
                      <a:pt x="276" y="366"/>
                      <a:pt x="276" y="366"/>
                      <a:pt x="276" y="366"/>
                    </a:cubicBezTo>
                    <a:cubicBezTo>
                      <a:pt x="276" y="384"/>
                      <a:pt x="276" y="384"/>
                      <a:pt x="276" y="384"/>
                    </a:cubicBezTo>
                    <a:cubicBezTo>
                      <a:pt x="276" y="392"/>
                      <a:pt x="269" y="399"/>
                      <a:pt x="260" y="399"/>
                    </a:cubicBezTo>
                    <a:cubicBezTo>
                      <a:pt x="104" y="399"/>
                      <a:pt x="104" y="399"/>
                      <a:pt x="104" y="399"/>
                    </a:cubicBezTo>
                    <a:cubicBezTo>
                      <a:pt x="96" y="399"/>
                      <a:pt x="89" y="392"/>
                      <a:pt x="89" y="384"/>
                    </a:cubicBezTo>
                    <a:close/>
                    <a:moveTo>
                      <a:pt x="266" y="801"/>
                    </a:moveTo>
                    <a:cubicBezTo>
                      <a:pt x="220" y="847"/>
                      <a:pt x="145" y="847"/>
                      <a:pt x="99" y="801"/>
                    </a:cubicBezTo>
                    <a:cubicBezTo>
                      <a:pt x="53" y="755"/>
                      <a:pt x="53" y="681"/>
                      <a:pt x="99" y="635"/>
                    </a:cubicBezTo>
                    <a:cubicBezTo>
                      <a:pt x="122" y="612"/>
                      <a:pt x="152" y="600"/>
                      <a:pt x="182" y="600"/>
                    </a:cubicBezTo>
                    <a:cubicBezTo>
                      <a:pt x="212" y="600"/>
                      <a:pt x="243" y="612"/>
                      <a:pt x="266" y="635"/>
                    </a:cubicBezTo>
                    <a:cubicBezTo>
                      <a:pt x="312" y="681"/>
                      <a:pt x="312" y="755"/>
                      <a:pt x="266" y="801"/>
                    </a:cubicBezTo>
                    <a:close/>
                    <a:moveTo>
                      <a:pt x="596" y="860"/>
                    </a:moveTo>
                    <a:cubicBezTo>
                      <a:pt x="596" y="525"/>
                      <a:pt x="596" y="525"/>
                      <a:pt x="596" y="525"/>
                    </a:cubicBezTo>
                    <a:cubicBezTo>
                      <a:pt x="799" y="525"/>
                      <a:pt x="799" y="525"/>
                      <a:pt x="799" y="525"/>
                    </a:cubicBezTo>
                    <a:cubicBezTo>
                      <a:pt x="799" y="594"/>
                      <a:pt x="799" y="594"/>
                      <a:pt x="799" y="594"/>
                    </a:cubicBezTo>
                    <a:cubicBezTo>
                      <a:pt x="858" y="594"/>
                      <a:pt x="858" y="594"/>
                      <a:pt x="858" y="594"/>
                    </a:cubicBezTo>
                    <a:cubicBezTo>
                      <a:pt x="858" y="860"/>
                      <a:pt x="858" y="860"/>
                      <a:pt x="858" y="860"/>
                    </a:cubicBezTo>
                    <a:lnTo>
                      <a:pt x="596" y="8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54" name="Rectangle 73"/>
              <p:cNvSpPr>
                <a:spLocks noChangeArrowheads="1"/>
              </p:cNvSpPr>
              <p:nvPr/>
            </p:nvSpPr>
            <p:spPr bwMode="auto">
              <a:xfrm>
                <a:off x="-1187451" y="3792538"/>
                <a:ext cx="60483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55" name="Rectangle 74"/>
              <p:cNvSpPr>
                <a:spLocks noChangeArrowheads="1"/>
              </p:cNvSpPr>
              <p:nvPr/>
            </p:nvSpPr>
            <p:spPr bwMode="auto">
              <a:xfrm>
                <a:off x="-1187451" y="4157663"/>
                <a:ext cx="60483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sp>
          <p:nvSpPr>
            <p:cNvPr id="183" name="Freeform 92"/>
            <p:cNvSpPr>
              <a:spLocks noEditPoints="1"/>
            </p:cNvSpPr>
            <p:nvPr/>
          </p:nvSpPr>
          <p:spPr bwMode="auto">
            <a:xfrm>
              <a:off x="1104891" y="2467634"/>
              <a:ext cx="356060" cy="412116"/>
            </a:xfrm>
            <a:custGeom>
              <a:avLst/>
              <a:gdLst>
                <a:gd name="T0" fmla="*/ 229 w 668"/>
                <a:gd name="T1" fmla="*/ 700 h 1014"/>
                <a:gd name="T2" fmla="*/ 262 w 668"/>
                <a:gd name="T3" fmla="*/ 690 h 1014"/>
                <a:gd name="T4" fmla="*/ 299 w 668"/>
                <a:gd name="T5" fmla="*/ 634 h 1014"/>
                <a:gd name="T6" fmla="*/ 332 w 668"/>
                <a:gd name="T7" fmla="*/ 624 h 1014"/>
                <a:gd name="T8" fmla="*/ 501 w 668"/>
                <a:gd name="T9" fmla="*/ 966 h 1014"/>
                <a:gd name="T10" fmla="*/ 137 w 668"/>
                <a:gd name="T11" fmla="*/ 818 h 1014"/>
                <a:gd name="T12" fmla="*/ 226 w 668"/>
                <a:gd name="T13" fmla="*/ 861 h 1014"/>
                <a:gd name="T14" fmla="*/ 258 w 668"/>
                <a:gd name="T15" fmla="*/ 851 h 1014"/>
                <a:gd name="T16" fmla="*/ 38 w 668"/>
                <a:gd name="T17" fmla="*/ 708 h 1014"/>
                <a:gd name="T18" fmla="*/ 16 w 668"/>
                <a:gd name="T19" fmla="*/ 751 h 1014"/>
                <a:gd name="T20" fmla="*/ 93 w 668"/>
                <a:gd name="T21" fmla="*/ 797 h 1014"/>
                <a:gd name="T22" fmla="*/ 9 w 668"/>
                <a:gd name="T23" fmla="*/ 1002 h 1014"/>
                <a:gd name="T24" fmla="*/ 643 w 668"/>
                <a:gd name="T25" fmla="*/ 1014 h 1014"/>
                <a:gd name="T26" fmla="*/ 666 w 668"/>
                <a:gd name="T27" fmla="*/ 983 h 1014"/>
                <a:gd name="T28" fmla="*/ 538 w 668"/>
                <a:gd name="T29" fmla="*/ 232 h 1014"/>
                <a:gd name="T30" fmla="*/ 528 w 668"/>
                <a:gd name="T31" fmla="*/ 199 h 1014"/>
                <a:gd name="T32" fmla="*/ 578 w 668"/>
                <a:gd name="T33" fmla="*/ 86 h 1014"/>
                <a:gd name="T34" fmla="*/ 568 w 668"/>
                <a:gd name="T35" fmla="*/ 53 h 1014"/>
                <a:gd name="T36" fmla="*/ 446 w 668"/>
                <a:gd name="T37" fmla="*/ 16 h 1014"/>
                <a:gd name="T38" fmla="*/ 378 w 668"/>
                <a:gd name="T39" fmla="*/ 120 h 1014"/>
                <a:gd name="T40" fmla="*/ 345 w 668"/>
                <a:gd name="T41" fmla="*/ 131 h 1014"/>
                <a:gd name="T42" fmla="*/ 138 w 668"/>
                <a:gd name="T43" fmla="*/ 541 h 1014"/>
                <a:gd name="T44" fmla="*/ 153 w 668"/>
                <a:gd name="T45" fmla="*/ 557 h 1014"/>
                <a:gd name="T46" fmla="*/ 120 w 668"/>
                <a:gd name="T47" fmla="*/ 635 h 1014"/>
                <a:gd name="T48" fmla="*/ 611 w 668"/>
                <a:gd name="T49" fmla="*/ 966 h 1014"/>
                <a:gd name="T50" fmla="*/ 409 w 668"/>
                <a:gd name="T51" fmla="*/ 477 h 1014"/>
                <a:gd name="T52" fmla="*/ 611 w 668"/>
                <a:gd name="T53" fmla="*/ 966 h 1014"/>
                <a:gd name="T54" fmla="*/ 525 w 668"/>
                <a:gd name="T55" fmla="*/ 84 h 1014"/>
                <a:gd name="T56" fmla="*/ 430 w 668"/>
                <a:gd name="T57" fmla="*/ 148 h 1014"/>
                <a:gd name="T58" fmla="*/ 377 w 668"/>
                <a:gd name="T59" fmla="*/ 174 h 1014"/>
                <a:gd name="T60" fmla="*/ 301 w 668"/>
                <a:gd name="T61" fmla="*/ 580 h 1014"/>
                <a:gd name="T62" fmla="*/ 377 w 668"/>
                <a:gd name="T63" fmla="*/ 174 h 1014"/>
                <a:gd name="T64" fmla="*/ 230 w 668"/>
                <a:gd name="T65" fmla="*/ 646 h 1014"/>
                <a:gd name="T66" fmla="*/ 196 w 668"/>
                <a:gd name="T67" fmla="*/ 57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8" h="1014">
                  <a:moveTo>
                    <a:pt x="132" y="649"/>
                  </a:moveTo>
                  <a:cubicBezTo>
                    <a:pt x="229" y="700"/>
                    <a:pt x="229" y="700"/>
                    <a:pt x="229" y="700"/>
                  </a:cubicBezTo>
                  <a:cubicBezTo>
                    <a:pt x="233" y="702"/>
                    <a:pt x="237" y="703"/>
                    <a:pt x="240" y="703"/>
                  </a:cubicBezTo>
                  <a:cubicBezTo>
                    <a:pt x="249" y="703"/>
                    <a:pt x="257" y="698"/>
                    <a:pt x="262" y="690"/>
                  </a:cubicBezTo>
                  <a:cubicBezTo>
                    <a:pt x="293" y="630"/>
                    <a:pt x="293" y="630"/>
                    <a:pt x="293" y="630"/>
                  </a:cubicBezTo>
                  <a:cubicBezTo>
                    <a:pt x="299" y="634"/>
                    <a:pt x="299" y="634"/>
                    <a:pt x="299" y="634"/>
                  </a:cubicBezTo>
                  <a:cubicBezTo>
                    <a:pt x="303" y="636"/>
                    <a:pt x="307" y="636"/>
                    <a:pt x="311" y="636"/>
                  </a:cubicBezTo>
                  <a:cubicBezTo>
                    <a:pt x="319" y="636"/>
                    <a:pt x="328" y="632"/>
                    <a:pt x="332" y="624"/>
                  </a:cubicBezTo>
                  <a:cubicBezTo>
                    <a:pt x="377" y="538"/>
                    <a:pt x="377" y="538"/>
                    <a:pt x="377" y="538"/>
                  </a:cubicBezTo>
                  <a:cubicBezTo>
                    <a:pt x="501" y="966"/>
                    <a:pt x="501" y="966"/>
                    <a:pt x="501" y="966"/>
                  </a:cubicBezTo>
                  <a:cubicBezTo>
                    <a:pt x="67" y="966"/>
                    <a:pt x="67" y="966"/>
                    <a:pt x="67" y="966"/>
                  </a:cubicBezTo>
                  <a:cubicBezTo>
                    <a:pt x="137" y="818"/>
                    <a:pt x="137" y="818"/>
                    <a:pt x="137" y="818"/>
                  </a:cubicBezTo>
                  <a:cubicBezTo>
                    <a:pt x="137" y="817"/>
                    <a:pt x="138" y="816"/>
                    <a:pt x="138" y="815"/>
                  </a:cubicBezTo>
                  <a:cubicBezTo>
                    <a:pt x="226" y="861"/>
                    <a:pt x="226" y="861"/>
                    <a:pt x="226" y="861"/>
                  </a:cubicBezTo>
                  <a:cubicBezTo>
                    <a:pt x="229" y="863"/>
                    <a:pt x="233" y="864"/>
                    <a:pt x="237" y="864"/>
                  </a:cubicBezTo>
                  <a:cubicBezTo>
                    <a:pt x="246" y="864"/>
                    <a:pt x="254" y="859"/>
                    <a:pt x="258" y="851"/>
                  </a:cubicBezTo>
                  <a:cubicBezTo>
                    <a:pt x="264" y="839"/>
                    <a:pt x="260" y="825"/>
                    <a:pt x="248" y="818"/>
                  </a:cubicBezTo>
                  <a:cubicBezTo>
                    <a:pt x="38" y="708"/>
                    <a:pt x="38" y="708"/>
                    <a:pt x="38" y="708"/>
                  </a:cubicBezTo>
                  <a:cubicBezTo>
                    <a:pt x="26" y="702"/>
                    <a:pt x="12" y="707"/>
                    <a:pt x="6" y="719"/>
                  </a:cubicBezTo>
                  <a:cubicBezTo>
                    <a:pt x="0" y="730"/>
                    <a:pt x="4" y="745"/>
                    <a:pt x="16" y="751"/>
                  </a:cubicBezTo>
                  <a:cubicBezTo>
                    <a:pt x="96" y="793"/>
                    <a:pt x="96" y="793"/>
                    <a:pt x="96" y="793"/>
                  </a:cubicBezTo>
                  <a:cubicBezTo>
                    <a:pt x="95" y="794"/>
                    <a:pt x="94" y="796"/>
                    <a:pt x="93" y="797"/>
                  </a:cubicBezTo>
                  <a:cubicBezTo>
                    <a:pt x="7" y="979"/>
                    <a:pt x="7" y="979"/>
                    <a:pt x="7" y="979"/>
                  </a:cubicBezTo>
                  <a:cubicBezTo>
                    <a:pt x="4" y="987"/>
                    <a:pt x="4" y="996"/>
                    <a:pt x="9" y="1002"/>
                  </a:cubicBezTo>
                  <a:cubicBezTo>
                    <a:pt x="13" y="1009"/>
                    <a:pt x="21" y="1014"/>
                    <a:pt x="29" y="1014"/>
                  </a:cubicBezTo>
                  <a:cubicBezTo>
                    <a:pt x="643" y="1014"/>
                    <a:pt x="643" y="1014"/>
                    <a:pt x="643" y="1014"/>
                  </a:cubicBezTo>
                  <a:cubicBezTo>
                    <a:pt x="651" y="1014"/>
                    <a:pt x="658" y="1010"/>
                    <a:pt x="662" y="1004"/>
                  </a:cubicBezTo>
                  <a:cubicBezTo>
                    <a:pt x="667" y="998"/>
                    <a:pt x="668" y="990"/>
                    <a:pt x="666" y="983"/>
                  </a:cubicBezTo>
                  <a:cubicBezTo>
                    <a:pt x="478" y="345"/>
                    <a:pt x="478" y="345"/>
                    <a:pt x="478" y="345"/>
                  </a:cubicBezTo>
                  <a:cubicBezTo>
                    <a:pt x="538" y="232"/>
                    <a:pt x="538" y="232"/>
                    <a:pt x="538" y="232"/>
                  </a:cubicBezTo>
                  <a:cubicBezTo>
                    <a:pt x="541" y="226"/>
                    <a:pt x="542" y="220"/>
                    <a:pt x="540" y="213"/>
                  </a:cubicBezTo>
                  <a:cubicBezTo>
                    <a:pt x="538" y="207"/>
                    <a:pt x="533" y="202"/>
                    <a:pt x="528" y="199"/>
                  </a:cubicBezTo>
                  <a:cubicBezTo>
                    <a:pt x="520" y="195"/>
                    <a:pt x="520" y="195"/>
                    <a:pt x="520" y="195"/>
                  </a:cubicBezTo>
                  <a:cubicBezTo>
                    <a:pt x="578" y="86"/>
                    <a:pt x="578" y="86"/>
                    <a:pt x="578" y="86"/>
                  </a:cubicBezTo>
                  <a:cubicBezTo>
                    <a:pt x="581" y="80"/>
                    <a:pt x="582" y="73"/>
                    <a:pt x="580" y="67"/>
                  </a:cubicBezTo>
                  <a:cubicBezTo>
                    <a:pt x="578" y="61"/>
                    <a:pt x="574" y="56"/>
                    <a:pt x="568" y="53"/>
                  </a:cubicBezTo>
                  <a:cubicBezTo>
                    <a:pt x="478" y="6"/>
                    <a:pt x="478" y="6"/>
                    <a:pt x="478" y="6"/>
                  </a:cubicBezTo>
                  <a:cubicBezTo>
                    <a:pt x="466" y="0"/>
                    <a:pt x="452" y="4"/>
                    <a:pt x="446" y="16"/>
                  </a:cubicBezTo>
                  <a:cubicBezTo>
                    <a:pt x="388" y="126"/>
                    <a:pt x="388" y="126"/>
                    <a:pt x="388" y="126"/>
                  </a:cubicBezTo>
                  <a:cubicBezTo>
                    <a:pt x="378" y="120"/>
                    <a:pt x="378" y="120"/>
                    <a:pt x="378" y="120"/>
                  </a:cubicBezTo>
                  <a:cubicBezTo>
                    <a:pt x="372" y="117"/>
                    <a:pt x="366" y="117"/>
                    <a:pt x="359" y="119"/>
                  </a:cubicBezTo>
                  <a:cubicBezTo>
                    <a:pt x="353" y="121"/>
                    <a:pt x="348" y="125"/>
                    <a:pt x="345" y="131"/>
                  </a:cubicBezTo>
                  <a:cubicBezTo>
                    <a:pt x="139" y="522"/>
                    <a:pt x="139" y="522"/>
                    <a:pt x="139" y="522"/>
                  </a:cubicBezTo>
                  <a:cubicBezTo>
                    <a:pt x="136" y="528"/>
                    <a:pt x="136" y="535"/>
                    <a:pt x="138" y="541"/>
                  </a:cubicBezTo>
                  <a:cubicBezTo>
                    <a:pt x="140" y="547"/>
                    <a:pt x="144" y="552"/>
                    <a:pt x="149" y="555"/>
                  </a:cubicBezTo>
                  <a:cubicBezTo>
                    <a:pt x="153" y="557"/>
                    <a:pt x="153" y="557"/>
                    <a:pt x="153" y="557"/>
                  </a:cubicBezTo>
                  <a:cubicBezTo>
                    <a:pt x="122" y="617"/>
                    <a:pt x="122" y="617"/>
                    <a:pt x="122" y="617"/>
                  </a:cubicBezTo>
                  <a:cubicBezTo>
                    <a:pt x="119" y="622"/>
                    <a:pt x="118" y="629"/>
                    <a:pt x="120" y="635"/>
                  </a:cubicBezTo>
                  <a:cubicBezTo>
                    <a:pt x="122" y="641"/>
                    <a:pt x="126" y="646"/>
                    <a:pt x="132" y="649"/>
                  </a:cubicBezTo>
                  <a:close/>
                  <a:moveTo>
                    <a:pt x="611" y="966"/>
                  </a:moveTo>
                  <a:cubicBezTo>
                    <a:pt x="551" y="966"/>
                    <a:pt x="551" y="966"/>
                    <a:pt x="551" y="966"/>
                  </a:cubicBezTo>
                  <a:cubicBezTo>
                    <a:pt x="409" y="477"/>
                    <a:pt x="409" y="477"/>
                    <a:pt x="409" y="477"/>
                  </a:cubicBezTo>
                  <a:cubicBezTo>
                    <a:pt x="446" y="406"/>
                    <a:pt x="446" y="406"/>
                    <a:pt x="446" y="406"/>
                  </a:cubicBezTo>
                  <a:lnTo>
                    <a:pt x="611" y="966"/>
                  </a:lnTo>
                  <a:close/>
                  <a:moveTo>
                    <a:pt x="477" y="59"/>
                  </a:moveTo>
                  <a:cubicBezTo>
                    <a:pt x="525" y="84"/>
                    <a:pt x="525" y="84"/>
                    <a:pt x="525" y="84"/>
                  </a:cubicBezTo>
                  <a:cubicBezTo>
                    <a:pt x="478" y="173"/>
                    <a:pt x="478" y="173"/>
                    <a:pt x="478" y="173"/>
                  </a:cubicBezTo>
                  <a:cubicBezTo>
                    <a:pt x="430" y="148"/>
                    <a:pt x="430" y="148"/>
                    <a:pt x="430" y="148"/>
                  </a:cubicBezTo>
                  <a:lnTo>
                    <a:pt x="477" y="59"/>
                  </a:lnTo>
                  <a:close/>
                  <a:moveTo>
                    <a:pt x="377" y="174"/>
                  </a:moveTo>
                  <a:cubicBezTo>
                    <a:pt x="484" y="231"/>
                    <a:pt x="484" y="231"/>
                    <a:pt x="484" y="231"/>
                  </a:cubicBezTo>
                  <a:cubicBezTo>
                    <a:pt x="301" y="580"/>
                    <a:pt x="301" y="580"/>
                    <a:pt x="301" y="580"/>
                  </a:cubicBezTo>
                  <a:cubicBezTo>
                    <a:pt x="193" y="523"/>
                    <a:pt x="193" y="523"/>
                    <a:pt x="193" y="523"/>
                  </a:cubicBezTo>
                  <a:lnTo>
                    <a:pt x="377" y="174"/>
                  </a:lnTo>
                  <a:close/>
                  <a:moveTo>
                    <a:pt x="250" y="608"/>
                  </a:moveTo>
                  <a:cubicBezTo>
                    <a:pt x="230" y="646"/>
                    <a:pt x="230" y="646"/>
                    <a:pt x="230" y="646"/>
                  </a:cubicBezTo>
                  <a:cubicBezTo>
                    <a:pt x="176" y="618"/>
                    <a:pt x="176" y="618"/>
                    <a:pt x="176" y="618"/>
                  </a:cubicBezTo>
                  <a:cubicBezTo>
                    <a:pt x="196" y="579"/>
                    <a:pt x="196" y="579"/>
                    <a:pt x="196" y="579"/>
                  </a:cubicBezTo>
                  <a:lnTo>
                    <a:pt x="250" y="608"/>
                  </a:lnTo>
                  <a:close/>
                </a:path>
              </a:pathLst>
            </a:custGeom>
            <a:solidFill>
              <a:srgbClr val="FE8A12">
                <a:alpha val="37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nvGrpSpPr>
            <p:cNvPr id="184" name="Group 183"/>
            <p:cNvGrpSpPr/>
            <p:nvPr/>
          </p:nvGrpSpPr>
          <p:grpSpPr>
            <a:xfrm>
              <a:off x="2489172" y="2295241"/>
              <a:ext cx="300250" cy="356229"/>
              <a:chOff x="-2651126" y="1468438"/>
              <a:chExt cx="2493963" cy="3368675"/>
            </a:xfrm>
            <a:solidFill>
              <a:srgbClr val="830065">
                <a:alpha val="32000"/>
              </a:srgbClr>
            </a:solidFill>
          </p:grpSpPr>
          <p:sp>
            <p:nvSpPr>
              <p:cNvPr id="249" name="Freeform 160"/>
              <p:cNvSpPr>
                <a:spLocks noEditPoints="1"/>
              </p:cNvSpPr>
              <p:nvPr/>
            </p:nvSpPr>
            <p:spPr bwMode="auto">
              <a:xfrm>
                <a:off x="-2651126" y="1468438"/>
                <a:ext cx="2493963" cy="3368675"/>
              </a:xfrm>
              <a:custGeom>
                <a:avLst/>
                <a:gdLst>
                  <a:gd name="T0" fmla="*/ 593 w 663"/>
                  <a:gd name="T1" fmla="*/ 0 h 896"/>
                  <a:gd name="T2" fmla="*/ 70 w 663"/>
                  <a:gd name="T3" fmla="*/ 0 h 896"/>
                  <a:gd name="T4" fmla="*/ 0 w 663"/>
                  <a:gd name="T5" fmla="*/ 70 h 896"/>
                  <a:gd name="T6" fmla="*/ 0 w 663"/>
                  <a:gd name="T7" fmla="*/ 826 h 896"/>
                  <a:gd name="T8" fmla="*/ 70 w 663"/>
                  <a:gd name="T9" fmla="*/ 896 h 896"/>
                  <a:gd name="T10" fmla="*/ 593 w 663"/>
                  <a:gd name="T11" fmla="*/ 896 h 896"/>
                  <a:gd name="T12" fmla="*/ 663 w 663"/>
                  <a:gd name="T13" fmla="*/ 826 h 896"/>
                  <a:gd name="T14" fmla="*/ 663 w 663"/>
                  <a:gd name="T15" fmla="*/ 70 h 896"/>
                  <a:gd name="T16" fmla="*/ 593 w 663"/>
                  <a:gd name="T17" fmla="*/ 0 h 896"/>
                  <a:gd name="T18" fmla="*/ 615 w 663"/>
                  <a:gd name="T19" fmla="*/ 826 h 896"/>
                  <a:gd name="T20" fmla="*/ 593 w 663"/>
                  <a:gd name="T21" fmla="*/ 848 h 896"/>
                  <a:gd name="T22" fmla="*/ 70 w 663"/>
                  <a:gd name="T23" fmla="*/ 848 h 896"/>
                  <a:gd name="T24" fmla="*/ 48 w 663"/>
                  <a:gd name="T25" fmla="*/ 826 h 896"/>
                  <a:gd name="T26" fmla="*/ 48 w 663"/>
                  <a:gd name="T27" fmla="*/ 70 h 896"/>
                  <a:gd name="T28" fmla="*/ 70 w 663"/>
                  <a:gd name="T29" fmla="*/ 48 h 896"/>
                  <a:gd name="T30" fmla="*/ 593 w 663"/>
                  <a:gd name="T31" fmla="*/ 48 h 896"/>
                  <a:gd name="T32" fmla="*/ 615 w 663"/>
                  <a:gd name="T33" fmla="*/ 70 h 896"/>
                  <a:gd name="T34" fmla="*/ 615 w 663"/>
                  <a:gd name="T35" fmla="*/ 826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3" h="896">
                    <a:moveTo>
                      <a:pt x="593" y="0"/>
                    </a:moveTo>
                    <a:cubicBezTo>
                      <a:pt x="70" y="0"/>
                      <a:pt x="70" y="0"/>
                      <a:pt x="70" y="0"/>
                    </a:cubicBezTo>
                    <a:cubicBezTo>
                      <a:pt x="31" y="0"/>
                      <a:pt x="0" y="31"/>
                      <a:pt x="0" y="70"/>
                    </a:cubicBezTo>
                    <a:cubicBezTo>
                      <a:pt x="0" y="826"/>
                      <a:pt x="0" y="826"/>
                      <a:pt x="0" y="826"/>
                    </a:cubicBezTo>
                    <a:cubicBezTo>
                      <a:pt x="0" y="865"/>
                      <a:pt x="31" y="896"/>
                      <a:pt x="70" y="896"/>
                    </a:cubicBezTo>
                    <a:cubicBezTo>
                      <a:pt x="593" y="896"/>
                      <a:pt x="593" y="896"/>
                      <a:pt x="593" y="896"/>
                    </a:cubicBezTo>
                    <a:cubicBezTo>
                      <a:pt x="632" y="896"/>
                      <a:pt x="663" y="865"/>
                      <a:pt x="663" y="826"/>
                    </a:cubicBezTo>
                    <a:cubicBezTo>
                      <a:pt x="663" y="70"/>
                      <a:pt x="663" y="70"/>
                      <a:pt x="663" y="70"/>
                    </a:cubicBezTo>
                    <a:cubicBezTo>
                      <a:pt x="663" y="31"/>
                      <a:pt x="632" y="0"/>
                      <a:pt x="593" y="0"/>
                    </a:cubicBezTo>
                    <a:close/>
                    <a:moveTo>
                      <a:pt x="615" y="826"/>
                    </a:moveTo>
                    <a:cubicBezTo>
                      <a:pt x="615" y="838"/>
                      <a:pt x="605" y="848"/>
                      <a:pt x="593" y="848"/>
                    </a:cubicBezTo>
                    <a:cubicBezTo>
                      <a:pt x="70" y="848"/>
                      <a:pt x="70" y="848"/>
                      <a:pt x="70" y="848"/>
                    </a:cubicBezTo>
                    <a:cubicBezTo>
                      <a:pt x="58" y="848"/>
                      <a:pt x="48" y="838"/>
                      <a:pt x="48" y="826"/>
                    </a:cubicBezTo>
                    <a:cubicBezTo>
                      <a:pt x="48" y="70"/>
                      <a:pt x="48" y="70"/>
                      <a:pt x="48" y="70"/>
                    </a:cubicBezTo>
                    <a:cubicBezTo>
                      <a:pt x="48" y="58"/>
                      <a:pt x="58" y="48"/>
                      <a:pt x="70" y="48"/>
                    </a:cubicBezTo>
                    <a:cubicBezTo>
                      <a:pt x="593" y="48"/>
                      <a:pt x="593" y="48"/>
                      <a:pt x="593" y="48"/>
                    </a:cubicBezTo>
                    <a:cubicBezTo>
                      <a:pt x="605" y="48"/>
                      <a:pt x="615" y="58"/>
                      <a:pt x="615" y="70"/>
                    </a:cubicBezTo>
                    <a:lnTo>
                      <a:pt x="615" y="8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50" name="Freeform 161"/>
              <p:cNvSpPr/>
              <p:nvPr/>
            </p:nvSpPr>
            <p:spPr bwMode="auto">
              <a:xfrm>
                <a:off x="-1657351" y="4294188"/>
                <a:ext cx="508000" cy="180975"/>
              </a:xfrm>
              <a:custGeom>
                <a:avLst/>
                <a:gdLst>
                  <a:gd name="T0" fmla="*/ 111 w 135"/>
                  <a:gd name="T1" fmla="*/ 0 h 48"/>
                  <a:gd name="T2" fmla="*/ 24 w 135"/>
                  <a:gd name="T3" fmla="*/ 0 h 48"/>
                  <a:gd name="T4" fmla="*/ 0 w 135"/>
                  <a:gd name="T5" fmla="*/ 24 h 48"/>
                  <a:gd name="T6" fmla="*/ 24 w 135"/>
                  <a:gd name="T7" fmla="*/ 48 h 48"/>
                  <a:gd name="T8" fmla="*/ 111 w 135"/>
                  <a:gd name="T9" fmla="*/ 48 h 48"/>
                  <a:gd name="T10" fmla="*/ 135 w 135"/>
                  <a:gd name="T11" fmla="*/ 24 h 48"/>
                  <a:gd name="T12" fmla="*/ 111 w 135"/>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135" h="48">
                    <a:moveTo>
                      <a:pt x="111" y="0"/>
                    </a:moveTo>
                    <a:cubicBezTo>
                      <a:pt x="24" y="0"/>
                      <a:pt x="24" y="0"/>
                      <a:pt x="24" y="0"/>
                    </a:cubicBezTo>
                    <a:cubicBezTo>
                      <a:pt x="11" y="0"/>
                      <a:pt x="0" y="11"/>
                      <a:pt x="0" y="24"/>
                    </a:cubicBezTo>
                    <a:cubicBezTo>
                      <a:pt x="0" y="37"/>
                      <a:pt x="11" y="48"/>
                      <a:pt x="24" y="48"/>
                    </a:cubicBezTo>
                    <a:cubicBezTo>
                      <a:pt x="111" y="48"/>
                      <a:pt x="111" y="48"/>
                      <a:pt x="111" y="48"/>
                    </a:cubicBezTo>
                    <a:cubicBezTo>
                      <a:pt x="124" y="48"/>
                      <a:pt x="135" y="37"/>
                      <a:pt x="135" y="24"/>
                    </a:cubicBezTo>
                    <a:cubicBezTo>
                      <a:pt x="135" y="11"/>
                      <a:pt x="124" y="0"/>
                      <a:pt x="1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51" name="Freeform 162"/>
              <p:cNvSpPr>
                <a:spLocks noEditPoints="1"/>
              </p:cNvSpPr>
              <p:nvPr/>
            </p:nvSpPr>
            <p:spPr bwMode="auto">
              <a:xfrm>
                <a:off x="-2270126" y="1851026"/>
                <a:ext cx="1733550" cy="2263775"/>
              </a:xfrm>
              <a:custGeom>
                <a:avLst/>
                <a:gdLst>
                  <a:gd name="T0" fmla="*/ 0 w 461"/>
                  <a:gd name="T1" fmla="*/ 602 h 602"/>
                  <a:gd name="T2" fmla="*/ 461 w 461"/>
                  <a:gd name="T3" fmla="*/ 602 h 602"/>
                  <a:gd name="T4" fmla="*/ 461 w 461"/>
                  <a:gd name="T5" fmla="*/ 0 h 602"/>
                  <a:gd name="T6" fmla="*/ 0 w 461"/>
                  <a:gd name="T7" fmla="*/ 0 h 602"/>
                  <a:gd name="T8" fmla="*/ 0 w 461"/>
                  <a:gd name="T9" fmla="*/ 602 h 602"/>
                  <a:gd name="T10" fmla="*/ 48 w 461"/>
                  <a:gd name="T11" fmla="*/ 554 h 602"/>
                  <a:gd name="T12" fmla="*/ 48 w 461"/>
                  <a:gd name="T13" fmla="*/ 330 h 602"/>
                  <a:gd name="T14" fmla="*/ 151 w 461"/>
                  <a:gd name="T15" fmla="*/ 330 h 602"/>
                  <a:gd name="T16" fmla="*/ 174 w 461"/>
                  <a:gd name="T17" fmla="*/ 312 h 602"/>
                  <a:gd name="T18" fmla="*/ 192 w 461"/>
                  <a:gd name="T19" fmla="*/ 237 h 602"/>
                  <a:gd name="T20" fmla="*/ 252 w 461"/>
                  <a:gd name="T21" fmla="*/ 479 h 602"/>
                  <a:gd name="T22" fmla="*/ 275 w 461"/>
                  <a:gd name="T23" fmla="*/ 497 h 602"/>
                  <a:gd name="T24" fmla="*/ 275 w 461"/>
                  <a:gd name="T25" fmla="*/ 497 h 602"/>
                  <a:gd name="T26" fmla="*/ 298 w 461"/>
                  <a:gd name="T27" fmla="*/ 479 h 602"/>
                  <a:gd name="T28" fmla="*/ 337 w 461"/>
                  <a:gd name="T29" fmla="*/ 328 h 602"/>
                  <a:gd name="T30" fmla="*/ 413 w 461"/>
                  <a:gd name="T31" fmla="*/ 328 h 602"/>
                  <a:gd name="T32" fmla="*/ 413 w 461"/>
                  <a:gd name="T33" fmla="*/ 554 h 602"/>
                  <a:gd name="T34" fmla="*/ 48 w 461"/>
                  <a:gd name="T35" fmla="*/ 554 h 602"/>
                  <a:gd name="T36" fmla="*/ 413 w 461"/>
                  <a:gd name="T37" fmla="*/ 48 h 602"/>
                  <a:gd name="T38" fmla="*/ 413 w 461"/>
                  <a:gd name="T39" fmla="*/ 280 h 602"/>
                  <a:gd name="T40" fmla="*/ 318 w 461"/>
                  <a:gd name="T41" fmla="*/ 280 h 602"/>
                  <a:gd name="T42" fmla="*/ 295 w 461"/>
                  <a:gd name="T43" fmla="*/ 298 h 602"/>
                  <a:gd name="T44" fmla="*/ 275 w 461"/>
                  <a:gd name="T45" fmla="*/ 374 h 602"/>
                  <a:gd name="T46" fmla="*/ 215 w 461"/>
                  <a:gd name="T47" fmla="*/ 129 h 602"/>
                  <a:gd name="T48" fmla="*/ 192 w 461"/>
                  <a:gd name="T49" fmla="*/ 110 h 602"/>
                  <a:gd name="T50" fmla="*/ 191 w 461"/>
                  <a:gd name="T51" fmla="*/ 110 h 602"/>
                  <a:gd name="T52" fmla="*/ 168 w 461"/>
                  <a:gd name="T53" fmla="*/ 129 h 602"/>
                  <a:gd name="T54" fmla="*/ 132 w 461"/>
                  <a:gd name="T55" fmla="*/ 282 h 602"/>
                  <a:gd name="T56" fmla="*/ 48 w 461"/>
                  <a:gd name="T57" fmla="*/ 282 h 602"/>
                  <a:gd name="T58" fmla="*/ 48 w 461"/>
                  <a:gd name="T59" fmla="*/ 48 h 602"/>
                  <a:gd name="T60" fmla="*/ 413 w 461"/>
                  <a:gd name="T61" fmla="*/ 4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1" h="602">
                    <a:moveTo>
                      <a:pt x="0" y="602"/>
                    </a:moveTo>
                    <a:cubicBezTo>
                      <a:pt x="461" y="602"/>
                      <a:pt x="461" y="602"/>
                      <a:pt x="461" y="602"/>
                    </a:cubicBezTo>
                    <a:cubicBezTo>
                      <a:pt x="461" y="0"/>
                      <a:pt x="461" y="0"/>
                      <a:pt x="461" y="0"/>
                    </a:cubicBezTo>
                    <a:cubicBezTo>
                      <a:pt x="0" y="0"/>
                      <a:pt x="0" y="0"/>
                      <a:pt x="0" y="0"/>
                    </a:cubicBezTo>
                    <a:lnTo>
                      <a:pt x="0" y="602"/>
                    </a:lnTo>
                    <a:close/>
                    <a:moveTo>
                      <a:pt x="48" y="554"/>
                    </a:moveTo>
                    <a:cubicBezTo>
                      <a:pt x="48" y="330"/>
                      <a:pt x="48" y="330"/>
                      <a:pt x="48" y="330"/>
                    </a:cubicBezTo>
                    <a:cubicBezTo>
                      <a:pt x="151" y="330"/>
                      <a:pt x="151" y="330"/>
                      <a:pt x="151" y="330"/>
                    </a:cubicBezTo>
                    <a:cubicBezTo>
                      <a:pt x="162" y="330"/>
                      <a:pt x="172" y="323"/>
                      <a:pt x="174" y="312"/>
                    </a:cubicBezTo>
                    <a:cubicBezTo>
                      <a:pt x="192" y="237"/>
                      <a:pt x="192" y="237"/>
                      <a:pt x="192" y="237"/>
                    </a:cubicBezTo>
                    <a:cubicBezTo>
                      <a:pt x="252" y="479"/>
                      <a:pt x="252" y="479"/>
                      <a:pt x="252" y="479"/>
                    </a:cubicBezTo>
                    <a:cubicBezTo>
                      <a:pt x="254" y="490"/>
                      <a:pt x="264" y="497"/>
                      <a:pt x="275" y="497"/>
                    </a:cubicBezTo>
                    <a:cubicBezTo>
                      <a:pt x="275" y="497"/>
                      <a:pt x="275" y="497"/>
                      <a:pt x="275" y="497"/>
                    </a:cubicBezTo>
                    <a:cubicBezTo>
                      <a:pt x="286" y="497"/>
                      <a:pt x="296" y="490"/>
                      <a:pt x="298" y="479"/>
                    </a:cubicBezTo>
                    <a:cubicBezTo>
                      <a:pt x="337" y="328"/>
                      <a:pt x="337" y="328"/>
                      <a:pt x="337" y="328"/>
                    </a:cubicBezTo>
                    <a:cubicBezTo>
                      <a:pt x="413" y="328"/>
                      <a:pt x="413" y="328"/>
                      <a:pt x="413" y="328"/>
                    </a:cubicBezTo>
                    <a:cubicBezTo>
                      <a:pt x="413" y="554"/>
                      <a:pt x="413" y="554"/>
                      <a:pt x="413" y="554"/>
                    </a:cubicBezTo>
                    <a:lnTo>
                      <a:pt x="48" y="554"/>
                    </a:lnTo>
                    <a:close/>
                    <a:moveTo>
                      <a:pt x="413" y="48"/>
                    </a:moveTo>
                    <a:cubicBezTo>
                      <a:pt x="413" y="280"/>
                      <a:pt x="413" y="280"/>
                      <a:pt x="413" y="280"/>
                    </a:cubicBezTo>
                    <a:cubicBezTo>
                      <a:pt x="318" y="280"/>
                      <a:pt x="318" y="280"/>
                      <a:pt x="318" y="280"/>
                    </a:cubicBezTo>
                    <a:cubicBezTo>
                      <a:pt x="307" y="280"/>
                      <a:pt x="297" y="287"/>
                      <a:pt x="295" y="298"/>
                    </a:cubicBezTo>
                    <a:cubicBezTo>
                      <a:pt x="275" y="374"/>
                      <a:pt x="275" y="374"/>
                      <a:pt x="275" y="374"/>
                    </a:cubicBezTo>
                    <a:cubicBezTo>
                      <a:pt x="215" y="129"/>
                      <a:pt x="215" y="129"/>
                      <a:pt x="215" y="129"/>
                    </a:cubicBezTo>
                    <a:cubicBezTo>
                      <a:pt x="212" y="118"/>
                      <a:pt x="203" y="110"/>
                      <a:pt x="192" y="110"/>
                    </a:cubicBezTo>
                    <a:cubicBezTo>
                      <a:pt x="191" y="110"/>
                      <a:pt x="191" y="110"/>
                      <a:pt x="191" y="110"/>
                    </a:cubicBezTo>
                    <a:cubicBezTo>
                      <a:pt x="180" y="110"/>
                      <a:pt x="171" y="118"/>
                      <a:pt x="168" y="129"/>
                    </a:cubicBezTo>
                    <a:cubicBezTo>
                      <a:pt x="132" y="282"/>
                      <a:pt x="132" y="282"/>
                      <a:pt x="132" y="282"/>
                    </a:cubicBezTo>
                    <a:cubicBezTo>
                      <a:pt x="48" y="282"/>
                      <a:pt x="48" y="282"/>
                      <a:pt x="48" y="282"/>
                    </a:cubicBezTo>
                    <a:cubicBezTo>
                      <a:pt x="48" y="48"/>
                      <a:pt x="48" y="48"/>
                      <a:pt x="48" y="48"/>
                    </a:cubicBezTo>
                    <a:lnTo>
                      <a:pt x="413"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grpSp>
          <p:nvGrpSpPr>
            <p:cNvPr id="185" name="Group 184"/>
            <p:cNvGrpSpPr/>
            <p:nvPr/>
          </p:nvGrpSpPr>
          <p:grpSpPr>
            <a:xfrm>
              <a:off x="1178770" y="3027699"/>
              <a:ext cx="356060" cy="287320"/>
              <a:chOff x="-3798888" y="1668463"/>
              <a:chExt cx="3581400" cy="3205163"/>
            </a:xfrm>
            <a:solidFill>
              <a:srgbClr val="00A3E0">
                <a:lumMod val="75000"/>
                <a:alpha val="52000"/>
              </a:srgbClr>
            </a:solidFill>
          </p:grpSpPr>
          <p:sp>
            <p:nvSpPr>
              <p:cNvPr id="246" name="Freeform 141"/>
              <p:cNvSpPr>
                <a:spLocks noEditPoints="1"/>
              </p:cNvSpPr>
              <p:nvPr/>
            </p:nvSpPr>
            <p:spPr bwMode="auto">
              <a:xfrm>
                <a:off x="-3798888" y="1668463"/>
                <a:ext cx="3252788" cy="3205163"/>
              </a:xfrm>
              <a:custGeom>
                <a:avLst/>
                <a:gdLst>
                  <a:gd name="T0" fmla="*/ 38 w 865"/>
                  <a:gd name="T1" fmla="*/ 389 h 852"/>
                  <a:gd name="T2" fmla="*/ 38 w 865"/>
                  <a:gd name="T3" fmla="*/ 525 h 852"/>
                  <a:gd name="T4" fmla="*/ 337 w 865"/>
                  <a:gd name="T5" fmla="*/ 824 h 852"/>
                  <a:gd name="T6" fmla="*/ 405 w 865"/>
                  <a:gd name="T7" fmla="*/ 852 h 852"/>
                  <a:gd name="T8" fmla="*/ 473 w 865"/>
                  <a:gd name="T9" fmla="*/ 824 h 852"/>
                  <a:gd name="T10" fmla="*/ 475 w 865"/>
                  <a:gd name="T11" fmla="*/ 822 h 852"/>
                  <a:gd name="T12" fmla="*/ 551 w 865"/>
                  <a:gd name="T13" fmla="*/ 614 h 852"/>
                  <a:gd name="T14" fmla="*/ 599 w 865"/>
                  <a:gd name="T15" fmla="*/ 443 h 852"/>
                  <a:gd name="T16" fmla="*/ 783 w 865"/>
                  <a:gd name="T17" fmla="*/ 258 h 852"/>
                  <a:gd name="T18" fmla="*/ 832 w 865"/>
                  <a:gd name="T19" fmla="*/ 306 h 852"/>
                  <a:gd name="T20" fmla="*/ 865 w 865"/>
                  <a:gd name="T21" fmla="*/ 272 h 852"/>
                  <a:gd name="T22" fmla="*/ 817 w 865"/>
                  <a:gd name="T23" fmla="*/ 224 h 852"/>
                  <a:gd name="T24" fmla="*/ 817 w 865"/>
                  <a:gd name="T25" fmla="*/ 224 h 852"/>
                  <a:gd name="T26" fmla="*/ 638 w 865"/>
                  <a:gd name="T27" fmla="*/ 45 h 852"/>
                  <a:gd name="T28" fmla="*/ 638 w 865"/>
                  <a:gd name="T29" fmla="*/ 45 h 852"/>
                  <a:gd name="T30" fmla="*/ 594 w 865"/>
                  <a:gd name="T31" fmla="*/ 0 h 852"/>
                  <a:gd name="T32" fmla="*/ 560 w 865"/>
                  <a:gd name="T33" fmla="*/ 34 h 852"/>
                  <a:gd name="T34" fmla="*/ 604 w 865"/>
                  <a:gd name="T35" fmla="*/ 79 h 852"/>
                  <a:gd name="T36" fmla="*/ 419 w 865"/>
                  <a:gd name="T37" fmla="*/ 263 h 852"/>
                  <a:gd name="T38" fmla="*/ 248 w 865"/>
                  <a:gd name="T39" fmla="*/ 311 h 852"/>
                  <a:gd name="T40" fmla="*/ 40 w 865"/>
                  <a:gd name="T41" fmla="*/ 387 h 852"/>
                  <a:gd name="T42" fmla="*/ 38 w 865"/>
                  <a:gd name="T43" fmla="*/ 389 h 852"/>
                  <a:gd name="T44" fmla="*/ 738 w 865"/>
                  <a:gd name="T45" fmla="*/ 236 h 852"/>
                  <a:gd name="T46" fmla="*/ 519 w 865"/>
                  <a:gd name="T47" fmla="*/ 232 h 852"/>
                  <a:gd name="T48" fmla="*/ 638 w 865"/>
                  <a:gd name="T49" fmla="*/ 113 h 852"/>
                  <a:gd name="T50" fmla="*/ 750 w 865"/>
                  <a:gd name="T51" fmla="*/ 224 h 852"/>
                  <a:gd name="T52" fmla="*/ 738 w 865"/>
                  <a:gd name="T53" fmla="*/ 236 h 852"/>
                  <a:gd name="T54" fmla="*/ 72 w 865"/>
                  <a:gd name="T55" fmla="*/ 423 h 852"/>
                  <a:gd name="T56" fmla="*/ 73 w 865"/>
                  <a:gd name="T57" fmla="*/ 421 h 852"/>
                  <a:gd name="T58" fmla="*/ 438 w 865"/>
                  <a:gd name="T59" fmla="*/ 308 h 852"/>
                  <a:gd name="T60" fmla="*/ 444 w 865"/>
                  <a:gd name="T61" fmla="*/ 306 h 852"/>
                  <a:gd name="T62" fmla="*/ 472 w 865"/>
                  <a:gd name="T63" fmla="*/ 279 h 852"/>
                  <a:gd name="T64" fmla="*/ 691 w 865"/>
                  <a:gd name="T65" fmla="*/ 283 h 852"/>
                  <a:gd name="T66" fmla="*/ 556 w 865"/>
                  <a:gd name="T67" fmla="*/ 418 h 852"/>
                  <a:gd name="T68" fmla="*/ 554 w 865"/>
                  <a:gd name="T69" fmla="*/ 424 h 852"/>
                  <a:gd name="T70" fmla="*/ 441 w 865"/>
                  <a:gd name="T71" fmla="*/ 789 h 852"/>
                  <a:gd name="T72" fmla="*/ 439 w 865"/>
                  <a:gd name="T73" fmla="*/ 790 h 852"/>
                  <a:gd name="T74" fmla="*/ 405 w 865"/>
                  <a:gd name="T75" fmla="*/ 804 h 852"/>
                  <a:gd name="T76" fmla="*/ 371 w 865"/>
                  <a:gd name="T77" fmla="*/ 790 h 852"/>
                  <a:gd name="T78" fmla="*/ 72 w 865"/>
                  <a:gd name="T79" fmla="*/ 491 h 852"/>
                  <a:gd name="T80" fmla="*/ 72 w 865"/>
                  <a:gd name="T81" fmla="*/ 42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5" h="852">
                    <a:moveTo>
                      <a:pt x="38" y="389"/>
                    </a:moveTo>
                    <a:cubicBezTo>
                      <a:pt x="0" y="426"/>
                      <a:pt x="0" y="487"/>
                      <a:pt x="38" y="525"/>
                    </a:cubicBezTo>
                    <a:cubicBezTo>
                      <a:pt x="337" y="824"/>
                      <a:pt x="337" y="824"/>
                      <a:pt x="337" y="824"/>
                    </a:cubicBezTo>
                    <a:cubicBezTo>
                      <a:pt x="356" y="843"/>
                      <a:pt x="380" y="852"/>
                      <a:pt x="405" y="852"/>
                    </a:cubicBezTo>
                    <a:cubicBezTo>
                      <a:pt x="431" y="852"/>
                      <a:pt x="455" y="843"/>
                      <a:pt x="473" y="824"/>
                    </a:cubicBezTo>
                    <a:cubicBezTo>
                      <a:pt x="475" y="822"/>
                      <a:pt x="475" y="822"/>
                      <a:pt x="475" y="822"/>
                    </a:cubicBezTo>
                    <a:cubicBezTo>
                      <a:pt x="482" y="815"/>
                      <a:pt x="497" y="801"/>
                      <a:pt x="551" y="614"/>
                    </a:cubicBezTo>
                    <a:cubicBezTo>
                      <a:pt x="574" y="538"/>
                      <a:pt x="593" y="464"/>
                      <a:pt x="599" y="443"/>
                    </a:cubicBezTo>
                    <a:cubicBezTo>
                      <a:pt x="783" y="258"/>
                      <a:pt x="783" y="258"/>
                      <a:pt x="783" y="258"/>
                    </a:cubicBezTo>
                    <a:cubicBezTo>
                      <a:pt x="832" y="306"/>
                      <a:pt x="832" y="306"/>
                      <a:pt x="832" y="306"/>
                    </a:cubicBezTo>
                    <a:cubicBezTo>
                      <a:pt x="865" y="272"/>
                      <a:pt x="865" y="272"/>
                      <a:pt x="865" y="272"/>
                    </a:cubicBezTo>
                    <a:cubicBezTo>
                      <a:pt x="817" y="224"/>
                      <a:pt x="817" y="224"/>
                      <a:pt x="817" y="224"/>
                    </a:cubicBezTo>
                    <a:cubicBezTo>
                      <a:pt x="817" y="224"/>
                      <a:pt x="817" y="224"/>
                      <a:pt x="817" y="224"/>
                    </a:cubicBezTo>
                    <a:cubicBezTo>
                      <a:pt x="638" y="45"/>
                      <a:pt x="638" y="45"/>
                      <a:pt x="638" y="45"/>
                    </a:cubicBezTo>
                    <a:cubicBezTo>
                      <a:pt x="638" y="45"/>
                      <a:pt x="638" y="45"/>
                      <a:pt x="638" y="45"/>
                    </a:cubicBezTo>
                    <a:cubicBezTo>
                      <a:pt x="594" y="0"/>
                      <a:pt x="594" y="0"/>
                      <a:pt x="594" y="0"/>
                    </a:cubicBezTo>
                    <a:cubicBezTo>
                      <a:pt x="560" y="34"/>
                      <a:pt x="560" y="34"/>
                      <a:pt x="560" y="34"/>
                    </a:cubicBezTo>
                    <a:cubicBezTo>
                      <a:pt x="604" y="79"/>
                      <a:pt x="604" y="79"/>
                      <a:pt x="604" y="79"/>
                    </a:cubicBezTo>
                    <a:cubicBezTo>
                      <a:pt x="419" y="263"/>
                      <a:pt x="419" y="263"/>
                      <a:pt x="419" y="263"/>
                    </a:cubicBezTo>
                    <a:cubicBezTo>
                      <a:pt x="398" y="269"/>
                      <a:pt x="324" y="289"/>
                      <a:pt x="248" y="311"/>
                    </a:cubicBezTo>
                    <a:cubicBezTo>
                      <a:pt x="62" y="365"/>
                      <a:pt x="47" y="380"/>
                      <a:pt x="40" y="387"/>
                    </a:cubicBezTo>
                    <a:lnTo>
                      <a:pt x="38" y="389"/>
                    </a:lnTo>
                    <a:close/>
                    <a:moveTo>
                      <a:pt x="738" y="236"/>
                    </a:moveTo>
                    <a:cubicBezTo>
                      <a:pt x="519" y="232"/>
                      <a:pt x="519" y="232"/>
                      <a:pt x="519" y="232"/>
                    </a:cubicBezTo>
                    <a:cubicBezTo>
                      <a:pt x="638" y="113"/>
                      <a:pt x="638" y="113"/>
                      <a:pt x="638" y="113"/>
                    </a:cubicBezTo>
                    <a:cubicBezTo>
                      <a:pt x="750" y="224"/>
                      <a:pt x="750" y="224"/>
                      <a:pt x="750" y="224"/>
                    </a:cubicBezTo>
                    <a:lnTo>
                      <a:pt x="738" y="236"/>
                    </a:lnTo>
                    <a:close/>
                    <a:moveTo>
                      <a:pt x="72" y="423"/>
                    </a:moveTo>
                    <a:cubicBezTo>
                      <a:pt x="73" y="421"/>
                      <a:pt x="73" y="421"/>
                      <a:pt x="73" y="421"/>
                    </a:cubicBezTo>
                    <a:cubicBezTo>
                      <a:pt x="95" y="404"/>
                      <a:pt x="275" y="350"/>
                      <a:pt x="438" y="308"/>
                    </a:cubicBezTo>
                    <a:cubicBezTo>
                      <a:pt x="444" y="306"/>
                      <a:pt x="444" y="306"/>
                      <a:pt x="444" y="306"/>
                    </a:cubicBezTo>
                    <a:cubicBezTo>
                      <a:pt x="472" y="279"/>
                      <a:pt x="472" y="279"/>
                      <a:pt x="472" y="279"/>
                    </a:cubicBezTo>
                    <a:cubicBezTo>
                      <a:pt x="691" y="283"/>
                      <a:pt x="691" y="283"/>
                      <a:pt x="691" y="283"/>
                    </a:cubicBezTo>
                    <a:cubicBezTo>
                      <a:pt x="556" y="418"/>
                      <a:pt x="556" y="418"/>
                      <a:pt x="556" y="418"/>
                    </a:cubicBezTo>
                    <a:cubicBezTo>
                      <a:pt x="554" y="424"/>
                      <a:pt x="554" y="424"/>
                      <a:pt x="554" y="424"/>
                    </a:cubicBezTo>
                    <a:cubicBezTo>
                      <a:pt x="512" y="587"/>
                      <a:pt x="458" y="767"/>
                      <a:pt x="441" y="789"/>
                    </a:cubicBezTo>
                    <a:cubicBezTo>
                      <a:pt x="439" y="790"/>
                      <a:pt x="439" y="790"/>
                      <a:pt x="439" y="790"/>
                    </a:cubicBezTo>
                    <a:cubicBezTo>
                      <a:pt x="430" y="800"/>
                      <a:pt x="418" y="804"/>
                      <a:pt x="405" y="804"/>
                    </a:cubicBezTo>
                    <a:cubicBezTo>
                      <a:pt x="392" y="804"/>
                      <a:pt x="380" y="800"/>
                      <a:pt x="371" y="790"/>
                    </a:cubicBezTo>
                    <a:cubicBezTo>
                      <a:pt x="72" y="491"/>
                      <a:pt x="72" y="491"/>
                      <a:pt x="72" y="491"/>
                    </a:cubicBezTo>
                    <a:cubicBezTo>
                      <a:pt x="53" y="472"/>
                      <a:pt x="53" y="442"/>
                      <a:pt x="72" y="4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47" name="Freeform 142"/>
              <p:cNvSpPr>
                <a:spLocks noEditPoints="1"/>
              </p:cNvSpPr>
              <p:nvPr/>
            </p:nvSpPr>
            <p:spPr bwMode="auto">
              <a:xfrm>
                <a:off x="-801688" y="2959101"/>
                <a:ext cx="584200" cy="782638"/>
              </a:xfrm>
              <a:custGeom>
                <a:avLst/>
                <a:gdLst>
                  <a:gd name="T0" fmla="*/ 0 w 155"/>
                  <a:gd name="T1" fmla="*/ 130 h 208"/>
                  <a:gd name="T2" fmla="*/ 78 w 155"/>
                  <a:gd name="T3" fmla="*/ 208 h 208"/>
                  <a:gd name="T4" fmla="*/ 155 w 155"/>
                  <a:gd name="T5" fmla="*/ 130 h 208"/>
                  <a:gd name="T6" fmla="*/ 96 w 155"/>
                  <a:gd name="T7" fmla="*/ 22 h 208"/>
                  <a:gd name="T8" fmla="*/ 78 w 155"/>
                  <a:gd name="T9" fmla="*/ 0 h 208"/>
                  <a:gd name="T10" fmla="*/ 59 w 155"/>
                  <a:gd name="T11" fmla="*/ 22 h 208"/>
                  <a:gd name="T12" fmla="*/ 0 w 155"/>
                  <a:gd name="T13" fmla="*/ 130 h 208"/>
                  <a:gd name="T14" fmla="*/ 78 w 155"/>
                  <a:gd name="T15" fmla="*/ 77 h 208"/>
                  <a:gd name="T16" fmla="*/ 107 w 155"/>
                  <a:gd name="T17" fmla="*/ 130 h 208"/>
                  <a:gd name="T18" fmla="*/ 78 w 155"/>
                  <a:gd name="T19" fmla="*/ 160 h 208"/>
                  <a:gd name="T20" fmla="*/ 48 w 155"/>
                  <a:gd name="T21" fmla="*/ 130 h 208"/>
                  <a:gd name="T22" fmla="*/ 78 w 155"/>
                  <a:gd name="T23" fmla="*/ 7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208">
                    <a:moveTo>
                      <a:pt x="0" y="130"/>
                    </a:moveTo>
                    <a:cubicBezTo>
                      <a:pt x="0" y="173"/>
                      <a:pt x="35" y="208"/>
                      <a:pt x="78" y="208"/>
                    </a:cubicBezTo>
                    <a:cubicBezTo>
                      <a:pt x="120" y="208"/>
                      <a:pt x="155" y="173"/>
                      <a:pt x="155" y="130"/>
                    </a:cubicBezTo>
                    <a:cubicBezTo>
                      <a:pt x="155" y="121"/>
                      <a:pt x="151" y="87"/>
                      <a:pt x="96" y="22"/>
                    </a:cubicBezTo>
                    <a:cubicBezTo>
                      <a:pt x="78" y="0"/>
                      <a:pt x="78" y="0"/>
                      <a:pt x="78" y="0"/>
                    </a:cubicBezTo>
                    <a:cubicBezTo>
                      <a:pt x="59" y="22"/>
                      <a:pt x="59" y="22"/>
                      <a:pt x="59" y="22"/>
                    </a:cubicBezTo>
                    <a:cubicBezTo>
                      <a:pt x="5" y="87"/>
                      <a:pt x="0" y="121"/>
                      <a:pt x="0" y="130"/>
                    </a:cubicBezTo>
                    <a:close/>
                    <a:moveTo>
                      <a:pt x="78" y="77"/>
                    </a:moveTo>
                    <a:cubicBezTo>
                      <a:pt x="94" y="100"/>
                      <a:pt x="107" y="122"/>
                      <a:pt x="107" y="130"/>
                    </a:cubicBezTo>
                    <a:cubicBezTo>
                      <a:pt x="107" y="146"/>
                      <a:pt x="94" y="160"/>
                      <a:pt x="78" y="160"/>
                    </a:cubicBezTo>
                    <a:cubicBezTo>
                      <a:pt x="62" y="160"/>
                      <a:pt x="48" y="146"/>
                      <a:pt x="48" y="130"/>
                    </a:cubicBezTo>
                    <a:cubicBezTo>
                      <a:pt x="48" y="122"/>
                      <a:pt x="61" y="100"/>
                      <a:pt x="78"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48" name="Freeform 143"/>
              <p:cNvSpPr>
                <a:spLocks noEditPoints="1"/>
              </p:cNvSpPr>
              <p:nvPr/>
            </p:nvSpPr>
            <p:spPr bwMode="auto">
              <a:xfrm>
                <a:off x="-801688" y="3910013"/>
                <a:ext cx="584200" cy="782638"/>
              </a:xfrm>
              <a:custGeom>
                <a:avLst/>
                <a:gdLst>
                  <a:gd name="T0" fmla="*/ 78 w 155"/>
                  <a:gd name="T1" fmla="*/ 0 h 208"/>
                  <a:gd name="T2" fmla="*/ 59 w 155"/>
                  <a:gd name="T3" fmla="*/ 22 h 208"/>
                  <a:gd name="T4" fmla="*/ 0 w 155"/>
                  <a:gd name="T5" fmla="*/ 130 h 208"/>
                  <a:gd name="T6" fmla="*/ 78 w 155"/>
                  <a:gd name="T7" fmla="*/ 208 h 208"/>
                  <a:gd name="T8" fmla="*/ 155 w 155"/>
                  <a:gd name="T9" fmla="*/ 130 h 208"/>
                  <a:gd name="T10" fmla="*/ 96 w 155"/>
                  <a:gd name="T11" fmla="*/ 22 h 208"/>
                  <a:gd name="T12" fmla="*/ 78 w 155"/>
                  <a:gd name="T13" fmla="*/ 0 h 208"/>
                  <a:gd name="T14" fmla="*/ 78 w 155"/>
                  <a:gd name="T15" fmla="*/ 160 h 208"/>
                  <a:gd name="T16" fmla="*/ 48 w 155"/>
                  <a:gd name="T17" fmla="*/ 130 h 208"/>
                  <a:gd name="T18" fmla="*/ 78 w 155"/>
                  <a:gd name="T19" fmla="*/ 77 h 208"/>
                  <a:gd name="T20" fmla="*/ 107 w 155"/>
                  <a:gd name="T21" fmla="*/ 130 h 208"/>
                  <a:gd name="T22" fmla="*/ 78 w 155"/>
                  <a:gd name="T2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208">
                    <a:moveTo>
                      <a:pt x="78" y="0"/>
                    </a:moveTo>
                    <a:cubicBezTo>
                      <a:pt x="59" y="22"/>
                      <a:pt x="59" y="22"/>
                      <a:pt x="59" y="22"/>
                    </a:cubicBezTo>
                    <a:cubicBezTo>
                      <a:pt x="5" y="87"/>
                      <a:pt x="0" y="122"/>
                      <a:pt x="0" y="130"/>
                    </a:cubicBezTo>
                    <a:cubicBezTo>
                      <a:pt x="0" y="173"/>
                      <a:pt x="35" y="208"/>
                      <a:pt x="78" y="208"/>
                    </a:cubicBezTo>
                    <a:cubicBezTo>
                      <a:pt x="120" y="208"/>
                      <a:pt x="155" y="173"/>
                      <a:pt x="155" y="130"/>
                    </a:cubicBezTo>
                    <a:cubicBezTo>
                      <a:pt x="155" y="122"/>
                      <a:pt x="151" y="87"/>
                      <a:pt x="96" y="22"/>
                    </a:cubicBezTo>
                    <a:lnTo>
                      <a:pt x="78" y="0"/>
                    </a:lnTo>
                    <a:close/>
                    <a:moveTo>
                      <a:pt x="78" y="160"/>
                    </a:moveTo>
                    <a:cubicBezTo>
                      <a:pt x="62" y="160"/>
                      <a:pt x="48" y="147"/>
                      <a:pt x="48" y="130"/>
                    </a:cubicBezTo>
                    <a:cubicBezTo>
                      <a:pt x="48" y="122"/>
                      <a:pt x="61" y="100"/>
                      <a:pt x="78" y="77"/>
                    </a:cubicBezTo>
                    <a:cubicBezTo>
                      <a:pt x="94" y="100"/>
                      <a:pt x="107" y="122"/>
                      <a:pt x="107" y="130"/>
                    </a:cubicBezTo>
                    <a:cubicBezTo>
                      <a:pt x="107" y="147"/>
                      <a:pt x="94" y="160"/>
                      <a:pt x="78"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grpSp>
          <p:nvGrpSpPr>
            <p:cNvPr id="186" name="Group 185"/>
            <p:cNvGrpSpPr/>
            <p:nvPr/>
          </p:nvGrpSpPr>
          <p:grpSpPr>
            <a:xfrm>
              <a:off x="1545502" y="2501991"/>
              <a:ext cx="578053" cy="564348"/>
              <a:chOff x="-3205163" y="1393825"/>
              <a:chExt cx="3205163" cy="3206750"/>
            </a:xfrm>
            <a:solidFill>
              <a:srgbClr val="43B02A">
                <a:lumMod val="75000"/>
                <a:alpha val="44000"/>
              </a:srgbClr>
            </a:solidFill>
          </p:grpSpPr>
          <p:sp>
            <p:nvSpPr>
              <p:cNvPr id="244" name="Freeform 108"/>
              <p:cNvSpPr>
                <a:spLocks noEditPoints="1"/>
              </p:cNvSpPr>
              <p:nvPr/>
            </p:nvSpPr>
            <p:spPr bwMode="auto">
              <a:xfrm>
                <a:off x="-3205163" y="1393825"/>
                <a:ext cx="3205163" cy="3206750"/>
              </a:xfrm>
              <a:custGeom>
                <a:avLst/>
                <a:gdLst>
                  <a:gd name="T0" fmla="*/ 426 w 852"/>
                  <a:gd name="T1" fmla="*/ 0 h 853"/>
                  <a:gd name="T2" fmla="*/ 0 w 852"/>
                  <a:gd name="T3" fmla="*/ 427 h 853"/>
                  <a:gd name="T4" fmla="*/ 426 w 852"/>
                  <a:gd name="T5" fmla="*/ 853 h 853"/>
                  <a:gd name="T6" fmla="*/ 852 w 852"/>
                  <a:gd name="T7" fmla="*/ 427 h 853"/>
                  <a:gd name="T8" fmla="*/ 426 w 852"/>
                  <a:gd name="T9" fmla="*/ 0 h 853"/>
                  <a:gd name="T10" fmla="*/ 426 w 852"/>
                  <a:gd name="T11" fmla="*/ 805 h 853"/>
                  <a:gd name="T12" fmla="*/ 48 w 852"/>
                  <a:gd name="T13" fmla="*/ 427 h 853"/>
                  <a:gd name="T14" fmla="*/ 426 w 852"/>
                  <a:gd name="T15" fmla="*/ 48 h 853"/>
                  <a:gd name="T16" fmla="*/ 804 w 852"/>
                  <a:gd name="T17" fmla="*/ 427 h 853"/>
                  <a:gd name="T18" fmla="*/ 426 w 852"/>
                  <a:gd name="T19" fmla="*/ 805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2" h="853">
                    <a:moveTo>
                      <a:pt x="426" y="0"/>
                    </a:moveTo>
                    <a:cubicBezTo>
                      <a:pt x="191" y="0"/>
                      <a:pt x="0" y="191"/>
                      <a:pt x="0" y="427"/>
                    </a:cubicBezTo>
                    <a:cubicBezTo>
                      <a:pt x="0" y="662"/>
                      <a:pt x="191" y="853"/>
                      <a:pt x="426" y="853"/>
                    </a:cubicBezTo>
                    <a:cubicBezTo>
                      <a:pt x="661" y="853"/>
                      <a:pt x="852" y="662"/>
                      <a:pt x="852" y="427"/>
                    </a:cubicBezTo>
                    <a:cubicBezTo>
                      <a:pt x="852" y="191"/>
                      <a:pt x="661" y="0"/>
                      <a:pt x="426" y="0"/>
                    </a:cubicBezTo>
                    <a:close/>
                    <a:moveTo>
                      <a:pt x="426" y="805"/>
                    </a:moveTo>
                    <a:cubicBezTo>
                      <a:pt x="218" y="805"/>
                      <a:pt x="48" y="635"/>
                      <a:pt x="48" y="427"/>
                    </a:cubicBezTo>
                    <a:cubicBezTo>
                      <a:pt x="48" y="218"/>
                      <a:pt x="218" y="48"/>
                      <a:pt x="426" y="48"/>
                    </a:cubicBezTo>
                    <a:cubicBezTo>
                      <a:pt x="635" y="48"/>
                      <a:pt x="804" y="218"/>
                      <a:pt x="804" y="427"/>
                    </a:cubicBezTo>
                    <a:cubicBezTo>
                      <a:pt x="804" y="635"/>
                      <a:pt x="635" y="805"/>
                      <a:pt x="426" y="8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45" name="Freeform 109"/>
              <p:cNvSpPr>
                <a:spLocks noEditPoints="1"/>
              </p:cNvSpPr>
              <p:nvPr/>
            </p:nvSpPr>
            <p:spPr bwMode="auto">
              <a:xfrm>
                <a:off x="-2414588" y="2089150"/>
                <a:ext cx="1624013" cy="1816100"/>
              </a:xfrm>
              <a:custGeom>
                <a:avLst/>
                <a:gdLst>
                  <a:gd name="T0" fmla="*/ 656 w 1023"/>
                  <a:gd name="T1" fmla="*/ 350 h 1144"/>
                  <a:gd name="T2" fmla="*/ 367 w 1023"/>
                  <a:gd name="T3" fmla="*/ 350 h 1144"/>
                  <a:gd name="T4" fmla="*/ 367 w 1023"/>
                  <a:gd name="T5" fmla="*/ 0 h 1144"/>
                  <a:gd name="T6" fmla="*/ 0 w 1023"/>
                  <a:gd name="T7" fmla="*/ 0 h 1144"/>
                  <a:gd name="T8" fmla="*/ 0 w 1023"/>
                  <a:gd name="T9" fmla="*/ 1144 h 1144"/>
                  <a:gd name="T10" fmla="*/ 367 w 1023"/>
                  <a:gd name="T11" fmla="*/ 1144 h 1144"/>
                  <a:gd name="T12" fmla="*/ 367 w 1023"/>
                  <a:gd name="T13" fmla="*/ 722 h 1144"/>
                  <a:gd name="T14" fmla="*/ 656 w 1023"/>
                  <a:gd name="T15" fmla="*/ 722 h 1144"/>
                  <a:gd name="T16" fmla="*/ 656 w 1023"/>
                  <a:gd name="T17" fmla="*/ 1144 h 1144"/>
                  <a:gd name="T18" fmla="*/ 1023 w 1023"/>
                  <a:gd name="T19" fmla="*/ 1144 h 1144"/>
                  <a:gd name="T20" fmla="*/ 1023 w 1023"/>
                  <a:gd name="T21" fmla="*/ 0 h 1144"/>
                  <a:gd name="T22" fmla="*/ 656 w 1023"/>
                  <a:gd name="T23" fmla="*/ 0 h 1144"/>
                  <a:gd name="T24" fmla="*/ 656 w 1023"/>
                  <a:gd name="T25" fmla="*/ 350 h 1144"/>
                  <a:gd name="T26" fmla="*/ 770 w 1023"/>
                  <a:gd name="T27" fmla="*/ 114 h 1144"/>
                  <a:gd name="T28" fmla="*/ 910 w 1023"/>
                  <a:gd name="T29" fmla="*/ 114 h 1144"/>
                  <a:gd name="T30" fmla="*/ 910 w 1023"/>
                  <a:gd name="T31" fmla="*/ 1030 h 1144"/>
                  <a:gd name="T32" fmla="*/ 770 w 1023"/>
                  <a:gd name="T33" fmla="*/ 1030 h 1144"/>
                  <a:gd name="T34" fmla="*/ 770 w 1023"/>
                  <a:gd name="T35" fmla="*/ 609 h 1144"/>
                  <a:gd name="T36" fmla="*/ 253 w 1023"/>
                  <a:gd name="T37" fmla="*/ 609 h 1144"/>
                  <a:gd name="T38" fmla="*/ 253 w 1023"/>
                  <a:gd name="T39" fmla="*/ 1030 h 1144"/>
                  <a:gd name="T40" fmla="*/ 113 w 1023"/>
                  <a:gd name="T41" fmla="*/ 1030 h 1144"/>
                  <a:gd name="T42" fmla="*/ 113 w 1023"/>
                  <a:gd name="T43" fmla="*/ 114 h 1144"/>
                  <a:gd name="T44" fmla="*/ 253 w 1023"/>
                  <a:gd name="T45" fmla="*/ 114 h 1144"/>
                  <a:gd name="T46" fmla="*/ 253 w 1023"/>
                  <a:gd name="T47" fmla="*/ 464 h 1144"/>
                  <a:gd name="T48" fmla="*/ 770 w 1023"/>
                  <a:gd name="T49" fmla="*/ 464 h 1144"/>
                  <a:gd name="T50" fmla="*/ 770 w 1023"/>
                  <a:gd name="T51" fmla="*/ 11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3" h="1144">
                    <a:moveTo>
                      <a:pt x="656" y="350"/>
                    </a:moveTo>
                    <a:lnTo>
                      <a:pt x="367" y="350"/>
                    </a:lnTo>
                    <a:lnTo>
                      <a:pt x="367" y="0"/>
                    </a:lnTo>
                    <a:lnTo>
                      <a:pt x="0" y="0"/>
                    </a:lnTo>
                    <a:lnTo>
                      <a:pt x="0" y="1144"/>
                    </a:lnTo>
                    <a:lnTo>
                      <a:pt x="367" y="1144"/>
                    </a:lnTo>
                    <a:lnTo>
                      <a:pt x="367" y="722"/>
                    </a:lnTo>
                    <a:lnTo>
                      <a:pt x="656" y="722"/>
                    </a:lnTo>
                    <a:lnTo>
                      <a:pt x="656" y="1144"/>
                    </a:lnTo>
                    <a:lnTo>
                      <a:pt x="1023" y="1144"/>
                    </a:lnTo>
                    <a:lnTo>
                      <a:pt x="1023" y="0"/>
                    </a:lnTo>
                    <a:lnTo>
                      <a:pt x="656" y="0"/>
                    </a:lnTo>
                    <a:lnTo>
                      <a:pt x="656" y="350"/>
                    </a:lnTo>
                    <a:close/>
                    <a:moveTo>
                      <a:pt x="770" y="114"/>
                    </a:moveTo>
                    <a:lnTo>
                      <a:pt x="910" y="114"/>
                    </a:lnTo>
                    <a:lnTo>
                      <a:pt x="910" y="1030"/>
                    </a:lnTo>
                    <a:lnTo>
                      <a:pt x="770" y="1030"/>
                    </a:lnTo>
                    <a:lnTo>
                      <a:pt x="770" y="609"/>
                    </a:lnTo>
                    <a:lnTo>
                      <a:pt x="253" y="609"/>
                    </a:lnTo>
                    <a:lnTo>
                      <a:pt x="253" y="1030"/>
                    </a:lnTo>
                    <a:lnTo>
                      <a:pt x="113" y="1030"/>
                    </a:lnTo>
                    <a:lnTo>
                      <a:pt x="113" y="114"/>
                    </a:lnTo>
                    <a:lnTo>
                      <a:pt x="253" y="114"/>
                    </a:lnTo>
                    <a:lnTo>
                      <a:pt x="253" y="464"/>
                    </a:lnTo>
                    <a:lnTo>
                      <a:pt x="770" y="464"/>
                    </a:lnTo>
                    <a:lnTo>
                      <a:pt x="770"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grpSp>
          <p:nvGrpSpPr>
            <p:cNvPr id="187" name="Group 186"/>
            <p:cNvGrpSpPr/>
            <p:nvPr/>
          </p:nvGrpSpPr>
          <p:grpSpPr>
            <a:xfrm>
              <a:off x="2210783" y="2633409"/>
              <a:ext cx="338088" cy="432930"/>
              <a:chOff x="-3198813" y="346075"/>
              <a:chExt cx="2730500" cy="3981450"/>
            </a:xfrm>
            <a:solidFill>
              <a:srgbClr val="FF0000">
                <a:alpha val="44000"/>
              </a:srgbClr>
            </a:solidFill>
          </p:grpSpPr>
          <p:sp>
            <p:nvSpPr>
              <p:cNvPr id="240" name="Freeform 68"/>
              <p:cNvSpPr>
                <a:spLocks noEditPoints="1"/>
              </p:cNvSpPr>
              <p:nvPr/>
            </p:nvSpPr>
            <p:spPr bwMode="auto">
              <a:xfrm>
                <a:off x="-3198813" y="346075"/>
                <a:ext cx="2730500" cy="3981450"/>
              </a:xfrm>
              <a:custGeom>
                <a:avLst/>
                <a:gdLst>
                  <a:gd name="T0" fmla="*/ 654 w 726"/>
                  <a:gd name="T1" fmla="*/ 163 h 1059"/>
                  <a:gd name="T2" fmla="*/ 551 w 726"/>
                  <a:gd name="T3" fmla="*/ 163 h 1059"/>
                  <a:gd name="T4" fmla="*/ 551 w 726"/>
                  <a:gd name="T5" fmla="*/ 163 h 1059"/>
                  <a:gd name="T6" fmla="*/ 480 w 726"/>
                  <a:gd name="T7" fmla="*/ 96 h 1059"/>
                  <a:gd name="T8" fmla="*/ 456 w 726"/>
                  <a:gd name="T9" fmla="*/ 96 h 1059"/>
                  <a:gd name="T10" fmla="*/ 363 w 726"/>
                  <a:gd name="T11" fmla="*/ 0 h 1059"/>
                  <a:gd name="T12" fmla="*/ 269 w 726"/>
                  <a:gd name="T13" fmla="*/ 96 h 1059"/>
                  <a:gd name="T14" fmla="*/ 246 w 726"/>
                  <a:gd name="T15" fmla="*/ 96 h 1059"/>
                  <a:gd name="T16" fmla="*/ 174 w 726"/>
                  <a:gd name="T17" fmla="*/ 163 h 1059"/>
                  <a:gd name="T18" fmla="*/ 174 w 726"/>
                  <a:gd name="T19" fmla="*/ 163 h 1059"/>
                  <a:gd name="T20" fmla="*/ 72 w 726"/>
                  <a:gd name="T21" fmla="*/ 163 h 1059"/>
                  <a:gd name="T22" fmla="*/ 0 w 726"/>
                  <a:gd name="T23" fmla="*/ 235 h 1059"/>
                  <a:gd name="T24" fmla="*/ 0 w 726"/>
                  <a:gd name="T25" fmla="*/ 987 h 1059"/>
                  <a:gd name="T26" fmla="*/ 72 w 726"/>
                  <a:gd name="T27" fmla="*/ 1059 h 1059"/>
                  <a:gd name="T28" fmla="*/ 654 w 726"/>
                  <a:gd name="T29" fmla="*/ 1059 h 1059"/>
                  <a:gd name="T30" fmla="*/ 726 w 726"/>
                  <a:gd name="T31" fmla="*/ 987 h 1059"/>
                  <a:gd name="T32" fmla="*/ 726 w 726"/>
                  <a:gd name="T33" fmla="*/ 235 h 1059"/>
                  <a:gd name="T34" fmla="*/ 654 w 726"/>
                  <a:gd name="T35" fmla="*/ 163 h 1059"/>
                  <a:gd name="T36" fmla="*/ 222 w 726"/>
                  <a:gd name="T37" fmla="*/ 163 h 1059"/>
                  <a:gd name="T38" fmla="*/ 246 w 726"/>
                  <a:gd name="T39" fmla="*/ 144 h 1059"/>
                  <a:gd name="T40" fmla="*/ 324 w 726"/>
                  <a:gd name="T41" fmla="*/ 144 h 1059"/>
                  <a:gd name="T42" fmla="*/ 318 w 726"/>
                  <a:gd name="T43" fmla="*/ 115 h 1059"/>
                  <a:gd name="T44" fmla="*/ 317 w 726"/>
                  <a:gd name="T45" fmla="*/ 102 h 1059"/>
                  <a:gd name="T46" fmla="*/ 363 w 726"/>
                  <a:gd name="T47" fmla="*/ 48 h 1059"/>
                  <a:gd name="T48" fmla="*/ 408 w 726"/>
                  <a:gd name="T49" fmla="*/ 102 h 1059"/>
                  <a:gd name="T50" fmla="*/ 407 w 726"/>
                  <a:gd name="T51" fmla="*/ 115 h 1059"/>
                  <a:gd name="T52" fmla="*/ 401 w 726"/>
                  <a:gd name="T53" fmla="*/ 144 h 1059"/>
                  <a:gd name="T54" fmla="*/ 480 w 726"/>
                  <a:gd name="T55" fmla="*/ 144 h 1059"/>
                  <a:gd name="T56" fmla="*/ 503 w 726"/>
                  <a:gd name="T57" fmla="*/ 163 h 1059"/>
                  <a:gd name="T58" fmla="*/ 503 w 726"/>
                  <a:gd name="T59" fmla="*/ 240 h 1059"/>
                  <a:gd name="T60" fmla="*/ 222 w 726"/>
                  <a:gd name="T61" fmla="*/ 240 h 1059"/>
                  <a:gd name="T62" fmla="*/ 222 w 726"/>
                  <a:gd name="T63" fmla="*/ 163 h 1059"/>
                  <a:gd name="T64" fmla="*/ 678 w 726"/>
                  <a:gd name="T65" fmla="*/ 987 h 1059"/>
                  <a:gd name="T66" fmla="*/ 654 w 726"/>
                  <a:gd name="T67" fmla="*/ 1011 h 1059"/>
                  <a:gd name="T68" fmla="*/ 72 w 726"/>
                  <a:gd name="T69" fmla="*/ 1011 h 1059"/>
                  <a:gd name="T70" fmla="*/ 48 w 726"/>
                  <a:gd name="T71" fmla="*/ 987 h 1059"/>
                  <a:gd name="T72" fmla="*/ 48 w 726"/>
                  <a:gd name="T73" fmla="*/ 235 h 1059"/>
                  <a:gd name="T74" fmla="*/ 72 w 726"/>
                  <a:gd name="T75" fmla="*/ 211 h 1059"/>
                  <a:gd name="T76" fmla="*/ 174 w 726"/>
                  <a:gd name="T77" fmla="*/ 211 h 1059"/>
                  <a:gd name="T78" fmla="*/ 174 w 726"/>
                  <a:gd name="T79" fmla="*/ 288 h 1059"/>
                  <a:gd name="T80" fmla="*/ 551 w 726"/>
                  <a:gd name="T81" fmla="*/ 288 h 1059"/>
                  <a:gd name="T82" fmla="*/ 551 w 726"/>
                  <a:gd name="T83" fmla="*/ 211 h 1059"/>
                  <a:gd name="T84" fmla="*/ 654 w 726"/>
                  <a:gd name="T85" fmla="*/ 211 h 1059"/>
                  <a:gd name="T86" fmla="*/ 678 w 726"/>
                  <a:gd name="T87" fmla="*/ 235 h 1059"/>
                  <a:gd name="T88" fmla="*/ 678 w 726"/>
                  <a:gd name="T89" fmla="*/ 987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6" h="1059">
                    <a:moveTo>
                      <a:pt x="654" y="163"/>
                    </a:moveTo>
                    <a:cubicBezTo>
                      <a:pt x="551" y="163"/>
                      <a:pt x="551" y="163"/>
                      <a:pt x="551" y="163"/>
                    </a:cubicBezTo>
                    <a:cubicBezTo>
                      <a:pt x="551" y="163"/>
                      <a:pt x="551" y="163"/>
                      <a:pt x="551" y="163"/>
                    </a:cubicBezTo>
                    <a:cubicBezTo>
                      <a:pt x="551" y="126"/>
                      <a:pt x="519" y="96"/>
                      <a:pt x="480" y="96"/>
                    </a:cubicBezTo>
                    <a:cubicBezTo>
                      <a:pt x="456" y="96"/>
                      <a:pt x="456" y="96"/>
                      <a:pt x="456" y="96"/>
                    </a:cubicBezTo>
                    <a:cubicBezTo>
                      <a:pt x="453" y="42"/>
                      <a:pt x="412" y="0"/>
                      <a:pt x="363" y="0"/>
                    </a:cubicBezTo>
                    <a:cubicBezTo>
                      <a:pt x="313" y="0"/>
                      <a:pt x="272" y="42"/>
                      <a:pt x="269" y="96"/>
                    </a:cubicBezTo>
                    <a:cubicBezTo>
                      <a:pt x="246" y="96"/>
                      <a:pt x="246" y="96"/>
                      <a:pt x="246" y="96"/>
                    </a:cubicBezTo>
                    <a:cubicBezTo>
                      <a:pt x="206" y="96"/>
                      <a:pt x="174" y="126"/>
                      <a:pt x="174" y="163"/>
                    </a:cubicBezTo>
                    <a:cubicBezTo>
                      <a:pt x="174" y="163"/>
                      <a:pt x="174" y="163"/>
                      <a:pt x="174" y="163"/>
                    </a:cubicBezTo>
                    <a:cubicBezTo>
                      <a:pt x="72" y="163"/>
                      <a:pt x="72" y="163"/>
                      <a:pt x="72" y="163"/>
                    </a:cubicBezTo>
                    <a:cubicBezTo>
                      <a:pt x="32" y="163"/>
                      <a:pt x="0" y="195"/>
                      <a:pt x="0" y="235"/>
                    </a:cubicBezTo>
                    <a:cubicBezTo>
                      <a:pt x="0" y="987"/>
                      <a:pt x="0" y="987"/>
                      <a:pt x="0" y="987"/>
                    </a:cubicBezTo>
                    <a:cubicBezTo>
                      <a:pt x="0" y="1027"/>
                      <a:pt x="32" y="1059"/>
                      <a:pt x="72" y="1059"/>
                    </a:cubicBezTo>
                    <a:cubicBezTo>
                      <a:pt x="654" y="1059"/>
                      <a:pt x="654" y="1059"/>
                      <a:pt x="654" y="1059"/>
                    </a:cubicBezTo>
                    <a:cubicBezTo>
                      <a:pt x="693" y="1059"/>
                      <a:pt x="726" y="1027"/>
                      <a:pt x="726" y="987"/>
                    </a:cubicBezTo>
                    <a:cubicBezTo>
                      <a:pt x="726" y="235"/>
                      <a:pt x="726" y="235"/>
                      <a:pt x="726" y="235"/>
                    </a:cubicBezTo>
                    <a:cubicBezTo>
                      <a:pt x="726" y="195"/>
                      <a:pt x="693" y="163"/>
                      <a:pt x="654" y="163"/>
                    </a:cubicBezTo>
                    <a:close/>
                    <a:moveTo>
                      <a:pt x="222" y="163"/>
                    </a:moveTo>
                    <a:cubicBezTo>
                      <a:pt x="222" y="152"/>
                      <a:pt x="233" y="144"/>
                      <a:pt x="246" y="144"/>
                    </a:cubicBezTo>
                    <a:cubicBezTo>
                      <a:pt x="324" y="144"/>
                      <a:pt x="324" y="144"/>
                      <a:pt x="324" y="144"/>
                    </a:cubicBezTo>
                    <a:cubicBezTo>
                      <a:pt x="318" y="115"/>
                      <a:pt x="318" y="115"/>
                      <a:pt x="318" y="115"/>
                    </a:cubicBezTo>
                    <a:cubicBezTo>
                      <a:pt x="317" y="110"/>
                      <a:pt x="317" y="106"/>
                      <a:pt x="317" y="102"/>
                    </a:cubicBezTo>
                    <a:cubicBezTo>
                      <a:pt x="317" y="72"/>
                      <a:pt x="338" y="48"/>
                      <a:pt x="363" y="48"/>
                    </a:cubicBezTo>
                    <a:cubicBezTo>
                      <a:pt x="388" y="48"/>
                      <a:pt x="408" y="72"/>
                      <a:pt x="408" y="102"/>
                    </a:cubicBezTo>
                    <a:cubicBezTo>
                      <a:pt x="408" y="106"/>
                      <a:pt x="408" y="110"/>
                      <a:pt x="407" y="115"/>
                    </a:cubicBezTo>
                    <a:cubicBezTo>
                      <a:pt x="401" y="144"/>
                      <a:pt x="401" y="144"/>
                      <a:pt x="401" y="144"/>
                    </a:cubicBezTo>
                    <a:cubicBezTo>
                      <a:pt x="480" y="144"/>
                      <a:pt x="480" y="144"/>
                      <a:pt x="480" y="144"/>
                    </a:cubicBezTo>
                    <a:cubicBezTo>
                      <a:pt x="493" y="144"/>
                      <a:pt x="503" y="152"/>
                      <a:pt x="503" y="163"/>
                    </a:cubicBezTo>
                    <a:cubicBezTo>
                      <a:pt x="503" y="240"/>
                      <a:pt x="503" y="240"/>
                      <a:pt x="503" y="240"/>
                    </a:cubicBezTo>
                    <a:cubicBezTo>
                      <a:pt x="222" y="240"/>
                      <a:pt x="222" y="240"/>
                      <a:pt x="222" y="240"/>
                    </a:cubicBezTo>
                    <a:lnTo>
                      <a:pt x="222" y="163"/>
                    </a:lnTo>
                    <a:close/>
                    <a:moveTo>
                      <a:pt x="678" y="987"/>
                    </a:moveTo>
                    <a:cubicBezTo>
                      <a:pt x="678" y="1000"/>
                      <a:pt x="667" y="1011"/>
                      <a:pt x="654" y="1011"/>
                    </a:cubicBezTo>
                    <a:cubicBezTo>
                      <a:pt x="72" y="1011"/>
                      <a:pt x="72" y="1011"/>
                      <a:pt x="72" y="1011"/>
                    </a:cubicBezTo>
                    <a:cubicBezTo>
                      <a:pt x="59" y="1011"/>
                      <a:pt x="48" y="1000"/>
                      <a:pt x="48" y="987"/>
                    </a:cubicBezTo>
                    <a:cubicBezTo>
                      <a:pt x="48" y="235"/>
                      <a:pt x="48" y="235"/>
                      <a:pt x="48" y="235"/>
                    </a:cubicBezTo>
                    <a:cubicBezTo>
                      <a:pt x="48" y="222"/>
                      <a:pt x="59" y="211"/>
                      <a:pt x="72" y="211"/>
                    </a:cubicBezTo>
                    <a:cubicBezTo>
                      <a:pt x="174" y="211"/>
                      <a:pt x="174" y="211"/>
                      <a:pt x="174" y="211"/>
                    </a:cubicBezTo>
                    <a:cubicBezTo>
                      <a:pt x="174" y="288"/>
                      <a:pt x="174" y="288"/>
                      <a:pt x="174" y="288"/>
                    </a:cubicBezTo>
                    <a:cubicBezTo>
                      <a:pt x="551" y="288"/>
                      <a:pt x="551" y="288"/>
                      <a:pt x="551" y="288"/>
                    </a:cubicBezTo>
                    <a:cubicBezTo>
                      <a:pt x="551" y="211"/>
                      <a:pt x="551" y="211"/>
                      <a:pt x="551" y="211"/>
                    </a:cubicBezTo>
                    <a:cubicBezTo>
                      <a:pt x="654" y="211"/>
                      <a:pt x="654" y="211"/>
                      <a:pt x="654" y="211"/>
                    </a:cubicBezTo>
                    <a:cubicBezTo>
                      <a:pt x="667" y="211"/>
                      <a:pt x="678" y="222"/>
                      <a:pt x="678" y="235"/>
                    </a:cubicBezTo>
                    <a:lnTo>
                      <a:pt x="678" y="9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41" name="Rectangle 69"/>
              <p:cNvSpPr>
                <a:spLocks noChangeArrowheads="1"/>
              </p:cNvSpPr>
              <p:nvPr/>
            </p:nvSpPr>
            <p:spPr bwMode="auto">
              <a:xfrm>
                <a:off x="-2687638" y="3575050"/>
                <a:ext cx="1697038"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42" name="Rectangle 70"/>
              <p:cNvSpPr>
                <a:spLocks noChangeArrowheads="1"/>
              </p:cNvSpPr>
              <p:nvPr/>
            </p:nvSpPr>
            <p:spPr bwMode="auto">
              <a:xfrm>
                <a:off x="-2687638" y="3184525"/>
                <a:ext cx="1697038"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43" name="Freeform 71"/>
              <p:cNvSpPr>
                <a:spLocks noEditPoints="1"/>
              </p:cNvSpPr>
              <p:nvPr/>
            </p:nvSpPr>
            <p:spPr bwMode="auto">
              <a:xfrm>
                <a:off x="-2484438" y="1654175"/>
                <a:ext cx="1290638" cy="1289050"/>
              </a:xfrm>
              <a:custGeom>
                <a:avLst/>
                <a:gdLst>
                  <a:gd name="T0" fmla="*/ 172 w 343"/>
                  <a:gd name="T1" fmla="*/ 343 h 343"/>
                  <a:gd name="T2" fmla="*/ 343 w 343"/>
                  <a:gd name="T3" fmla="*/ 172 h 343"/>
                  <a:gd name="T4" fmla="*/ 172 w 343"/>
                  <a:gd name="T5" fmla="*/ 0 h 343"/>
                  <a:gd name="T6" fmla="*/ 0 w 343"/>
                  <a:gd name="T7" fmla="*/ 172 h 343"/>
                  <a:gd name="T8" fmla="*/ 172 w 343"/>
                  <a:gd name="T9" fmla="*/ 343 h 343"/>
                  <a:gd name="T10" fmla="*/ 296 w 343"/>
                  <a:gd name="T11" fmla="*/ 172 h 343"/>
                  <a:gd name="T12" fmla="*/ 172 w 343"/>
                  <a:gd name="T13" fmla="*/ 296 h 343"/>
                  <a:gd name="T14" fmla="*/ 50 w 343"/>
                  <a:gd name="T15" fmla="*/ 196 h 343"/>
                  <a:gd name="T16" fmla="*/ 196 w 343"/>
                  <a:gd name="T17" fmla="*/ 196 h 343"/>
                  <a:gd name="T18" fmla="*/ 196 w 343"/>
                  <a:gd name="T19" fmla="*/ 50 h 343"/>
                  <a:gd name="T20" fmla="*/ 296 w 343"/>
                  <a:gd name="T21" fmla="*/ 172 h 343"/>
                  <a:gd name="T22" fmla="*/ 148 w 343"/>
                  <a:gd name="T23" fmla="*/ 50 h 343"/>
                  <a:gd name="T24" fmla="*/ 148 w 343"/>
                  <a:gd name="T25" fmla="*/ 148 h 343"/>
                  <a:gd name="T26" fmla="*/ 50 w 343"/>
                  <a:gd name="T27" fmla="*/ 148 h 343"/>
                  <a:gd name="T28" fmla="*/ 148 w 343"/>
                  <a:gd name="T29" fmla="*/ 5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3" h="343">
                    <a:moveTo>
                      <a:pt x="172" y="343"/>
                    </a:moveTo>
                    <a:cubicBezTo>
                      <a:pt x="266" y="343"/>
                      <a:pt x="343" y="266"/>
                      <a:pt x="343" y="172"/>
                    </a:cubicBezTo>
                    <a:cubicBezTo>
                      <a:pt x="343" y="77"/>
                      <a:pt x="266" y="0"/>
                      <a:pt x="172" y="0"/>
                    </a:cubicBezTo>
                    <a:cubicBezTo>
                      <a:pt x="77" y="0"/>
                      <a:pt x="0" y="77"/>
                      <a:pt x="0" y="172"/>
                    </a:cubicBezTo>
                    <a:cubicBezTo>
                      <a:pt x="0" y="266"/>
                      <a:pt x="77" y="343"/>
                      <a:pt x="172" y="343"/>
                    </a:cubicBezTo>
                    <a:close/>
                    <a:moveTo>
                      <a:pt x="296" y="172"/>
                    </a:moveTo>
                    <a:cubicBezTo>
                      <a:pt x="296" y="240"/>
                      <a:pt x="240" y="296"/>
                      <a:pt x="172" y="296"/>
                    </a:cubicBezTo>
                    <a:cubicBezTo>
                      <a:pt x="112" y="296"/>
                      <a:pt x="61" y="253"/>
                      <a:pt x="50" y="196"/>
                    </a:cubicBezTo>
                    <a:cubicBezTo>
                      <a:pt x="196" y="196"/>
                      <a:pt x="196" y="196"/>
                      <a:pt x="196" y="196"/>
                    </a:cubicBezTo>
                    <a:cubicBezTo>
                      <a:pt x="196" y="50"/>
                      <a:pt x="196" y="50"/>
                      <a:pt x="196" y="50"/>
                    </a:cubicBezTo>
                    <a:cubicBezTo>
                      <a:pt x="252" y="61"/>
                      <a:pt x="296" y="112"/>
                      <a:pt x="296" y="172"/>
                    </a:cubicBezTo>
                    <a:close/>
                    <a:moveTo>
                      <a:pt x="148" y="50"/>
                    </a:moveTo>
                    <a:cubicBezTo>
                      <a:pt x="148" y="148"/>
                      <a:pt x="148" y="148"/>
                      <a:pt x="148" y="148"/>
                    </a:cubicBezTo>
                    <a:cubicBezTo>
                      <a:pt x="50" y="148"/>
                      <a:pt x="50" y="148"/>
                      <a:pt x="50" y="148"/>
                    </a:cubicBezTo>
                    <a:cubicBezTo>
                      <a:pt x="60" y="99"/>
                      <a:pt x="99" y="60"/>
                      <a:pt x="148"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grpSp>
          <p:nvGrpSpPr>
            <p:cNvPr id="188" name="Group 187"/>
            <p:cNvGrpSpPr/>
            <p:nvPr/>
          </p:nvGrpSpPr>
          <p:grpSpPr>
            <a:xfrm>
              <a:off x="2728064" y="2561910"/>
              <a:ext cx="356060" cy="287320"/>
              <a:chOff x="-3798888" y="1668463"/>
              <a:chExt cx="3581400" cy="3205163"/>
            </a:xfrm>
            <a:solidFill>
              <a:srgbClr val="43B02A">
                <a:alpha val="52000"/>
              </a:srgbClr>
            </a:solidFill>
          </p:grpSpPr>
          <p:sp>
            <p:nvSpPr>
              <p:cNvPr id="237" name="Freeform 141"/>
              <p:cNvSpPr>
                <a:spLocks noEditPoints="1"/>
              </p:cNvSpPr>
              <p:nvPr/>
            </p:nvSpPr>
            <p:spPr bwMode="auto">
              <a:xfrm>
                <a:off x="-3798888" y="1668463"/>
                <a:ext cx="3252788" cy="3205163"/>
              </a:xfrm>
              <a:custGeom>
                <a:avLst/>
                <a:gdLst>
                  <a:gd name="T0" fmla="*/ 38 w 865"/>
                  <a:gd name="T1" fmla="*/ 389 h 852"/>
                  <a:gd name="T2" fmla="*/ 38 w 865"/>
                  <a:gd name="T3" fmla="*/ 525 h 852"/>
                  <a:gd name="T4" fmla="*/ 337 w 865"/>
                  <a:gd name="T5" fmla="*/ 824 h 852"/>
                  <a:gd name="T6" fmla="*/ 405 w 865"/>
                  <a:gd name="T7" fmla="*/ 852 h 852"/>
                  <a:gd name="T8" fmla="*/ 473 w 865"/>
                  <a:gd name="T9" fmla="*/ 824 h 852"/>
                  <a:gd name="T10" fmla="*/ 475 w 865"/>
                  <a:gd name="T11" fmla="*/ 822 h 852"/>
                  <a:gd name="T12" fmla="*/ 551 w 865"/>
                  <a:gd name="T13" fmla="*/ 614 h 852"/>
                  <a:gd name="T14" fmla="*/ 599 w 865"/>
                  <a:gd name="T15" fmla="*/ 443 h 852"/>
                  <a:gd name="T16" fmla="*/ 783 w 865"/>
                  <a:gd name="T17" fmla="*/ 258 h 852"/>
                  <a:gd name="T18" fmla="*/ 832 w 865"/>
                  <a:gd name="T19" fmla="*/ 306 h 852"/>
                  <a:gd name="T20" fmla="*/ 865 w 865"/>
                  <a:gd name="T21" fmla="*/ 272 h 852"/>
                  <a:gd name="T22" fmla="*/ 817 w 865"/>
                  <a:gd name="T23" fmla="*/ 224 h 852"/>
                  <a:gd name="T24" fmla="*/ 817 w 865"/>
                  <a:gd name="T25" fmla="*/ 224 h 852"/>
                  <a:gd name="T26" fmla="*/ 638 w 865"/>
                  <a:gd name="T27" fmla="*/ 45 h 852"/>
                  <a:gd name="T28" fmla="*/ 638 w 865"/>
                  <a:gd name="T29" fmla="*/ 45 h 852"/>
                  <a:gd name="T30" fmla="*/ 594 w 865"/>
                  <a:gd name="T31" fmla="*/ 0 h 852"/>
                  <a:gd name="T32" fmla="*/ 560 w 865"/>
                  <a:gd name="T33" fmla="*/ 34 h 852"/>
                  <a:gd name="T34" fmla="*/ 604 w 865"/>
                  <a:gd name="T35" fmla="*/ 79 h 852"/>
                  <a:gd name="T36" fmla="*/ 419 w 865"/>
                  <a:gd name="T37" fmla="*/ 263 h 852"/>
                  <a:gd name="T38" fmla="*/ 248 w 865"/>
                  <a:gd name="T39" fmla="*/ 311 h 852"/>
                  <a:gd name="T40" fmla="*/ 40 w 865"/>
                  <a:gd name="T41" fmla="*/ 387 h 852"/>
                  <a:gd name="T42" fmla="*/ 38 w 865"/>
                  <a:gd name="T43" fmla="*/ 389 h 852"/>
                  <a:gd name="T44" fmla="*/ 738 w 865"/>
                  <a:gd name="T45" fmla="*/ 236 h 852"/>
                  <a:gd name="T46" fmla="*/ 519 w 865"/>
                  <a:gd name="T47" fmla="*/ 232 h 852"/>
                  <a:gd name="T48" fmla="*/ 638 w 865"/>
                  <a:gd name="T49" fmla="*/ 113 h 852"/>
                  <a:gd name="T50" fmla="*/ 750 w 865"/>
                  <a:gd name="T51" fmla="*/ 224 h 852"/>
                  <a:gd name="T52" fmla="*/ 738 w 865"/>
                  <a:gd name="T53" fmla="*/ 236 h 852"/>
                  <a:gd name="T54" fmla="*/ 72 w 865"/>
                  <a:gd name="T55" fmla="*/ 423 h 852"/>
                  <a:gd name="T56" fmla="*/ 73 w 865"/>
                  <a:gd name="T57" fmla="*/ 421 h 852"/>
                  <a:gd name="T58" fmla="*/ 438 w 865"/>
                  <a:gd name="T59" fmla="*/ 308 h 852"/>
                  <a:gd name="T60" fmla="*/ 444 w 865"/>
                  <a:gd name="T61" fmla="*/ 306 h 852"/>
                  <a:gd name="T62" fmla="*/ 472 w 865"/>
                  <a:gd name="T63" fmla="*/ 279 h 852"/>
                  <a:gd name="T64" fmla="*/ 691 w 865"/>
                  <a:gd name="T65" fmla="*/ 283 h 852"/>
                  <a:gd name="T66" fmla="*/ 556 w 865"/>
                  <a:gd name="T67" fmla="*/ 418 h 852"/>
                  <a:gd name="T68" fmla="*/ 554 w 865"/>
                  <a:gd name="T69" fmla="*/ 424 h 852"/>
                  <a:gd name="T70" fmla="*/ 441 w 865"/>
                  <a:gd name="T71" fmla="*/ 789 h 852"/>
                  <a:gd name="T72" fmla="*/ 439 w 865"/>
                  <a:gd name="T73" fmla="*/ 790 h 852"/>
                  <a:gd name="T74" fmla="*/ 405 w 865"/>
                  <a:gd name="T75" fmla="*/ 804 h 852"/>
                  <a:gd name="T76" fmla="*/ 371 w 865"/>
                  <a:gd name="T77" fmla="*/ 790 h 852"/>
                  <a:gd name="T78" fmla="*/ 72 w 865"/>
                  <a:gd name="T79" fmla="*/ 491 h 852"/>
                  <a:gd name="T80" fmla="*/ 72 w 865"/>
                  <a:gd name="T81" fmla="*/ 42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5" h="852">
                    <a:moveTo>
                      <a:pt x="38" y="389"/>
                    </a:moveTo>
                    <a:cubicBezTo>
                      <a:pt x="0" y="426"/>
                      <a:pt x="0" y="487"/>
                      <a:pt x="38" y="525"/>
                    </a:cubicBezTo>
                    <a:cubicBezTo>
                      <a:pt x="337" y="824"/>
                      <a:pt x="337" y="824"/>
                      <a:pt x="337" y="824"/>
                    </a:cubicBezTo>
                    <a:cubicBezTo>
                      <a:pt x="356" y="843"/>
                      <a:pt x="380" y="852"/>
                      <a:pt x="405" y="852"/>
                    </a:cubicBezTo>
                    <a:cubicBezTo>
                      <a:pt x="431" y="852"/>
                      <a:pt x="455" y="843"/>
                      <a:pt x="473" y="824"/>
                    </a:cubicBezTo>
                    <a:cubicBezTo>
                      <a:pt x="475" y="822"/>
                      <a:pt x="475" y="822"/>
                      <a:pt x="475" y="822"/>
                    </a:cubicBezTo>
                    <a:cubicBezTo>
                      <a:pt x="482" y="815"/>
                      <a:pt x="497" y="801"/>
                      <a:pt x="551" y="614"/>
                    </a:cubicBezTo>
                    <a:cubicBezTo>
                      <a:pt x="574" y="538"/>
                      <a:pt x="593" y="464"/>
                      <a:pt x="599" y="443"/>
                    </a:cubicBezTo>
                    <a:cubicBezTo>
                      <a:pt x="783" y="258"/>
                      <a:pt x="783" y="258"/>
                      <a:pt x="783" y="258"/>
                    </a:cubicBezTo>
                    <a:cubicBezTo>
                      <a:pt x="832" y="306"/>
                      <a:pt x="832" y="306"/>
                      <a:pt x="832" y="306"/>
                    </a:cubicBezTo>
                    <a:cubicBezTo>
                      <a:pt x="865" y="272"/>
                      <a:pt x="865" y="272"/>
                      <a:pt x="865" y="272"/>
                    </a:cubicBezTo>
                    <a:cubicBezTo>
                      <a:pt x="817" y="224"/>
                      <a:pt x="817" y="224"/>
                      <a:pt x="817" y="224"/>
                    </a:cubicBezTo>
                    <a:cubicBezTo>
                      <a:pt x="817" y="224"/>
                      <a:pt x="817" y="224"/>
                      <a:pt x="817" y="224"/>
                    </a:cubicBezTo>
                    <a:cubicBezTo>
                      <a:pt x="638" y="45"/>
                      <a:pt x="638" y="45"/>
                      <a:pt x="638" y="45"/>
                    </a:cubicBezTo>
                    <a:cubicBezTo>
                      <a:pt x="638" y="45"/>
                      <a:pt x="638" y="45"/>
                      <a:pt x="638" y="45"/>
                    </a:cubicBezTo>
                    <a:cubicBezTo>
                      <a:pt x="594" y="0"/>
                      <a:pt x="594" y="0"/>
                      <a:pt x="594" y="0"/>
                    </a:cubicBezTo>
                    <a:cubicBezTo>
                      <a:pt x="560" y="34"/>
                      <a:pt x="560" y="34"/>
                      <a:pt x="560" y="34"/>
                    </a:cubicBezTo>
                    <a:cubicBezTo>
                      <a:pt x="604" y="79"/>
                      <a:pt x="604" y="79"/>
                      <a:pt x="604" y="79"/>
                    </a:cubicBezTo>
                    <a:cubicBezTo>
                      <a:pt x="419" y="263"/>
                      <a:pt x="419" y="263"/>
                      <a:pt x="419" y="263"/>
                    </a:cubicBezTo>
                    <a:cubicBezTo>
                      <a:pt x="398" y="269"/>
                      <a:pt x="324" y="289"/>
                      <a:pt x="248" y="311"/>
                    </a:cubicBezTo>
                    <a:cubicBezTo>
                      <a:pt x="62" y="365"/>
                      <a:pt x="47" y="380"/>
                      <a:pt x="40" y="387"/>
                    </a:cubicBezTo>
                    <a:lnTo>
                      <a:pt x="38" y="389"/>
                    </a:lnTo>
                    <a:close/>
                    <a:moveTo>
                      <a:pt x="738" y="236"/>
                    </a:moveTo>
                    <a:cubicBezTo>
                      <a:pt x="519" y="232"/>
                      <a:pt x="519" y="232"/>
                      <a:pt x="519" y="232"/>
                    </a:cubicBezTo>
                    <a:cubicBezTo>
                      <a:pt x="638" y="113"/>
                      <a:pt x="638" y="113"/>
                      <a:pt x="638" y="113"/>
                    </a:cubicBezTo>
                    <a:cubicBezTo>
                      <a:pt x="750" y="224"/>
                      <a:pt x="750" y="224"/>
                      <a:pt x="750" y="224"/>
                    </a:cubicBezTo>
                    <a:lnTo>
                      <a:pt x="738" y="236"/>
                    </a:lnTo>
                    <a:close/>
                    <a:moveTo>
                      <a:pt x="72" y="423"/>
                    </a:moveTo>
                    <a:cubicBezTo>
                      <a:pt x="73" y="421"/>
                      <a:pt x="73" y="421"/>
                      <a:pt x="73" y="421"/>
                    </a:cubicBezTo>
                    <a:cubicBezTo>
                      <a:pt x="95" y="404"/>
                      <a:pt x="275" y="350"/>
                      <a:pt x="438" y="308"/>
                    </a:cubicBezTo>
                    <a:cubicBezTo>
                      <a:pt x="444" y="306"/>
                      <a:pt x="444" y="306"/>
                      <a:pt x="444" y="306"/>
                    </a:cubicBezTo>
                    <a:cubicBezTo>
                      <a:pt x="472" y="279"/>
                      <a:pt x="472" y="279"/>
                      <a:pt x="472" y="279"/>
                    </a:cubicBezTo>
                    <a:cubicBezTo>
                      <a:pt x="691" y="283"/>
                      <a:pt x="691" y="283"/>
                      <a:pt x="691" y="283"/>
                    </a:cubicBezTo>
                    <a:cubicBezTo>
                      <a:pt x="556" y="418"/>
                      <a:pt x="556" y="418"/>
                      <a:pt x="556" y="418"/>
                    </a:cubicBezTo>
                    <a:cubicBezTo>
                      <a:pt x="554" y="424"/>
                      <a:pt x="554" y="424"/>
                      <a:pt x="554" y="424"/>
                    </a:cubicBezTo>
                    <a:cubicBezTo>
                      <a:pt x="512" y="587"/>
                      <a:pt x="458" y="767"/>
                      <a:pt x="441" y="789"/>
                    </a:cubicBezTo>
                    <a:cubicBezTo>
                      <a:pt x="439" y="790"/>
                      <a:pt x="439" y="790"/>
                      <a:pt x="439" y="790"/>
                    </a:cubicBezTo>
                    <a:cubicBezTo>
                      <a:pt x="430" y="800"/>
                      <a:pt x="418" y="804"/>
                      <a:pt x="405" y="804"/>
                    </a:cubicBezTo>
                    <a:cubicBezTo>
                      <a:pt x="392" y="804"/>
                      <a:pt x="380" y="800"/>
                      <a:pt x="371" y="790"/>
                    </a:cubicBezTo>
                    <a:cubicBezTo>
                      <a:pt x="72" y="491"/>
                      <a:pt x="72" y="491"/>
                      <a:pt x="72" y="491"/>
                    </a:cubicBezTo>
                    <a:cubicBezTo>
                      <a:pt x="53" y="472"/>
                      <a:pt x="53" y="442"/>
                      <a:pt x="72" y="4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8" name="Freeform 142"/>
              <p:cNvSpPr>
                <a:spLocks noEditPoints="1"/>
              </p:cNvSpPr>
              <p:nvPr/>
            </p:nvSpPr>
            <p:spPr bwMode="auto">
              <a:xfrm>
                <a:off x="-801688" y="2959101"/>
                <a:ext cx="584200" cy="782638"/>
              </a:xfrm>
              <a:custGeom>
                <a:avLst/>
                <a:gdLst>
                  <a:gd name="T0" fmla="*/ 0 w 155"/>
                  <a:gd name="T1" fmla="*/ 130 h 208"/>
                  <a:gd name="T2" fmla="*/ 78 w 155"/>
                  <a:gd name="T3" fmla="*/ 208 h 208"/>
                  <a:gd name="T4" fmla="*/ 155 w 155"/>
                  <a:gd name="T5" fmla="*/ 130 h 208"/>
                  <a:gd name="T6" fmla="*/ 96 w 155"/>
                  <a:gd name="T7" fmla="*/ 22 h 208"/>
                  <a:gd name="T8" fmla="*/ 78 w 155"/>
                  <a:gd name="T9" fmla="*/ 0 h 208"/>
                  <a:gd name="T10" fmla="*/ 59 w 155"/>
                  <a:gd name="T11" fmla="*/ 22 h 208"/>
                  <a:gd name="T12" fmla="*/ 0 w 155"/>
                  <a:gd name="T13" fmla="*/ 130 h 208"/>
                  <a:gd name="T14" fmla="*/ 78 w 155"/>
                  <a:gd name="T15" fmla="*/ 77 h 208"/>
                  <a:gd name="T16" fmla="*/ 107 w 155"/>
                  <a:gd name="T17" fmla="*/ 130 h 208"/>
                  <a:gd name="T18" fmla="*/ 78 w 155"/>
                  <a:gd name="T19" fmla="*/ 160 h 208"/>
                  <a:gd name="T20" fmla="*/ 48 w 155"/>
                  <a:gd name="T21" fmla="*/ 130 h 208"/>
                  <a:gd name="T22" fmla="*/ 78 w 155"/>
                  <a:gd name="T23" fmla="*/ 7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208">
                    <a:moveTo>
                      <a:pt x="0" y="130"/>
                    </a:moveTo>
                    <a:cubicBezTo>
                      <a:pt x="0" y="173"/>
                      <a:pt x="35" y="208"/>
                      <a:pt x="78" y="208"/>
                    </a:cubicBezTo>
                    <a:cubicBezTo>
                      <a:pt x="120" y="208"/>
                      <a:pt x="155" y="173"/>
                      <a:pt x="155" y="130"/>
                    </a:cubicBezTo>
                    <a:cubicBezTo>
                      <a:pt x="155" y="121"/>
                      <a:pt x="151" y="87"/>
                      <a:pt x="96" y="22"/>
                    </a:cubicBezTo>
                    <a:cubicBezTo>
                      <a:pt x="78" y="0"/>
                      <a:pt x="78" y="0"/>
                      <a:pt x="78" y="0"/>
                    </a:cubicBezTo>
                    <a:cubicBezTo>
                      <a:pt x="59" y="22"/>
                      <a:pt x="59" y="22"/>
                      <a:pt x="59" y="22"/>
                    </a:cubicBezTo>
                    <a:cubicBezTo>
                      <a:pt x="5" y="87"/>
                      <a:pt x="0" y="121"/>
                      <a:pt x="0" y="130"/>
                    </a:cubicBezTo>
                    <a:close/>
                    <a:moveTo>
                      <a:pt x="78" y="77"/>
                    </a:moveTo>
                    <a:cubicBezTo>
                      <a:pt x="94" y="100"/>
                      <a:pt x="107" y="122"/>
                      <a:pt x="107" y="130"/>
                    </a:cubicBezTo>
                    <a:cubicBezTo>
                      <a:pt x="107" y="146"/>
                      <a:pt x="94" y="160"/>
                      <a:pt x="78" y="160"/>
                    </a:cubicBezTo>
                    <a:cubicBezTo>
                      <a:pt x="62" y="160"/>
                      <a:pt x="48" y="146"/>
                      <a:pt x="48" y="130"/>
                    </a:cubicBezTo>
                    <a:cubicBezTo>
                      <a:pt x="48" y="122"/>
                      <a:pt x="61" y="100"/>
                      <a:pt x="78"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9" name="Freeform 143"/>
              <p:cNvSpPr>
                <a:spLocks noEditPoints="1"/>
              </p:cNvSpPr>
              <p:nvPr/>
            </p:nvSpPr>
            <p:spPr bwMode="auto">
              <a:xfrm>
                <a:off x="-801688" y="3910013"/>
                <a:ext cx="584200" cy="782638"/>
              </a:xfrm>
              <a:custGeom>
                <a:avLst/>
                <a:gdLst>
                  <a:gd name="T0" fmla="*/ 78 w 155"/>
                  <a:gd name="T1" fmla="*/ 0 h 208"/>
                  <a:gd name="T2" fmla="*/ 59 w 155"/>
                  <a:gd name="T3" fmla="*/ 22 h 208"/>
                  <a:gd name="T4" fmla="*/ 0 w 155"/>
                  <a:gd name="T5" fmla="*/ 130 h 208"/>
                  <a:gd name="T6" fmla="*/ 78 w 155"/>
                  <a:gd name="T7" fmla="*/ 208 h 208"/>
                  <a:gd name="T8" fmla="*/ 155 w 155"/>
                  <a:gd name="T9" fmla="*/ 130 h 208"/>
                  <a:gd name="T10" fmla="*/ 96 w 155"/>
                  <a:gd name="T11" fmla="*/ 22 h 208"/>
                  <a:gd name="T12" fmla="*/ 78 w 155"/>
                  <a:gd name="T13" fmla="*/ 0 h 208"/>
                  <a:gd name="T14" fmla="*/ 78 w 155"/>
                  <a:gd name="T15" fmla="*/ 160 h 208"/>
                  <a:gd name="T16" fmla="*/ 48 w 155"/>
                  <a:gd name="T17" fmla="*/ 130 h 208"/>
                  <a:gd name="T18" fmla="*/ 78 w 155"/>
                  <a:gd name="T19" fmla="*/ 77 h 208"/>
                  <a:gd name="T20" fmla="*/ 107 w 155"/>
                  <a:gd name="T21" fmla="*/ 130 h 208"/>
                  <a:gd name="T22" fmla="*/ 78 w 155"/>
                  <a:gd name="T23" fmla="*/ 16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208">
                    <a:moveTo>
                      <a:pt x="78" y="0"/>
                    </a:moveTo>
                    <a:cubicBezTo>
                      <a:pt x="59" y="22"/>
                      <a:pt x="59" y="22"/>
                      <a:pt x="59" y="22"/>
                    </a:cubicBezTo>
                    <a:cubicBezTo>
                      <a:pt x="5" y="87"/>
                      <a:pt x="0" y="122"/>
                      <a:pt x="0" y="130"/>
                    </a:cubicBezTo>
                    <a:cubicBezTo>
                      <a:pt x="0" y="173"/>
                      <a:pt x="35" y="208"/>
                      <a:pt x="78" y="208"/>
                    </a:cubicBezTo>
                    <a:cubicBezTo>
                      <a:pt x="120" y="208"/>
                      <a:pt x="155" y="173"/>
                      <a:pt x="155" y="130"/>
                    </a:cubicBezTo>
                    <a:cubicBezTo>
                      <a:pt x="155" y="122"/>
                      <a:pt x="151" y="87"/>
                      <a:pt x="96" y="22"/>
                    </a:cubicBezTo>
                    <a:lnTo>
                      <a:pt x="78" y="0"/>
                    </a:lnTo>
                    <a:close/>
                    <a:moveTo>
                      <a:pt x="78" y="160"/>
                    </a:moveTo>
                    <a:cubicBezTo>
                      <a:pt x="62" y="160"/>
                      <a:pt x="48" y="147"/>
                      <a:pt x="48" y="130"/>
                    </a:cubicBezTo>
                    <a:cubicBezTo>
                      <a:pt x="48" y="122"/>
                      <a:pt x="61" y="100"/>
                      <a:pt x="78" y="77"/>
                    </a:cubicBezTo>
                    <a:cubicBezTo>
                      <a:pt x="94" y="100"/>
                      <a:pt x="107" y="122"/>
                      <a:pt x="107" y="130"/>
                    </a:cubicBezTo>
                    <a:cubicBezTo>
                      <a:pt x="107" y="147"/>
                      <a:pt x="94" y="160"/>
                      <a:pt x="78"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grpSp>
          <p:nvGrpSpPr>
            <p:cNvPr id="189" name="Group 188"/>
            <p:cNvGrpSpPr/>
            <p:nvPr/>
          </p:nvGrpSpPr>
          <p:grpSpPr>
            <a:xfrm>
              <a:off x="3345376" y="2987782"/>
              <a:ext cx="392725" cy="379468"/>
              <a:chOff x="-4071938" y="750888"/>
              <a:chExt cx="3876675" cy="3109913"/>
            </a:xfrm>
            <a:solidFill>
              <a:srgbClr val="FE8A12">
                <a:alpha val="48000"/>
              </a:srgbClr>
            </a:solidFill>
          </p:grpSpPr>
          <p:sp>
            <p:nvSpPr>
              <p:cNvPr id="222" name="Rectangle 119"/>
              <p:cNvSpPr>
                <a:spLocks noChangeArrowheads="1"/>
              </p:cNvSpPr>
              <p:nvPr/>
            </p:nvSpPr>
            <p:spPr bwMode="auto">
              <a:xfrm>
                <a:off x="-2830513" y="2103438"/>
                <a:ext cx="1809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3" name="Rectangle 120"/>
              <p:cNvSpPr>
                <a:spLocks noChangeArrowheads="1"/>
              </p:cNvSpPr>
              <p:nvPr/>
            </p:nvSpPr>
            <p:spPr bwMode="auto">
              <a:xfrm>
                <a:off x="-2830513" y="2484438"/>
                <a:ext cx="180975"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4" name="Rectangle 121"/>
              <p:cNvSpPr>
                <a:spLocks noChangeArrowheads="1"/>
              </p:cNvSpPr>
              <p:nvPr/>
            </p:nvSpPr>
            <p:spPr bwMode="auto">
              <a:xfrm>
                <a:off x="-2830513" y="1339850"/>
                <a:ext cx="180975"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5" name="Rectangle 122"/>
              <p:cNvSpPr>
                <a:spLocks noChangeArrowheads="1"/>
              </p:cNvSpPr>
              <p:nvPr/>
            </p:nvSpPr>
            <p:spPr bwMode="auto">
              <a:xfrm>
                <a:off x="-2830513" y="1720850"/>
                <a:ext cx="180975"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6" name="Rectangle 123"/>
              <p:cNvSpPr>
                <a:spLocks noChangeArrowheads="1"/>
              </p:cNvSpPr>
              <p:nvPr/>
            </p:nvSpPr>
            <p:spPr bwMode="auto">
              <a:xfrm>
                <a:off x="-2022476" y="1720850"/>
                <a:ext cx="180975"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7" name="Rectangle 124"/>
              <p:cNvSpPr>
                <a:spLocks noChangeArrowheads="1"/>
              </p:cNvSpPr>
              <p:nvPr/>
            </p:nvSpPr>
            <p:spPr bwMode="auto">
              <a:xfrm>
                <a:off x="-2022476" y="1339850"/>
                <a:ext cx="180975"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8" name="Rectangle 125"/>
              <p:cNvSpPr>
                <a:spLocks noChangeArrowheads="1"/>
              </p:cNvSpPr>
              <p:nvPr/>
            </p:nvSpPr>
            <p:spPr bwMode="auto">
              <a:xfrm>
                <a:off x="-2022476" y="2103438"/>
                <a:ext cx="1809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9" name="Rectangle 126"/>
              <p:cNvSpPr>
                <a:spLocks noChangeArrowheads="1"/>
              </p:cNvSpPr>
              <p:nvPr/>
            </p:nvSpPr>
            <p:spPr bwMode="auto">
              <a:xfrm>
                <a:off x="-2022476" y="2484438"/>
                <a:ext cx="180975"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0" name="Rectangle 127"/>
              <p:cNvSpPr>
                <a:spLocks noChangeArrowheads="1"/>
              </p:cNvSpPr>
              <p:nvPr/>
            </p:nvSpPr>
            <p:spPr bwMode="auto">
              <a:xfrm>
                <a:off x="-2424113" y="1339850"/>
                <a:ext cx="179388"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1" name="Rectangle 128"/>
              <p:cNvSpPr>
                <a:spLocks noChangeArrowheads="1"/>
              </p:cNvSpPr>
              <p:nvPr/>
            </p:nvSpPr>
            <p:spPr bwMode="auto">
              <a:xfrm>
                <a:off x="-2424113" y="2103438"/>
                <a:ext cx="179388"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2" name="Rectangle 129"/>
              <p:cNvSpPr>
                <a:spLocks noChangeArrowheads="1"/>
              </p:cNvSpPr>
              <p:nvPr/>
            </p:nvSpPr>
            <p:spPr bwMode="auto">
              <a:xfrm>
                <a:off x="-2424113" y="1720850"/>
                <a:ext cx="179388" cy="192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3" name="Rectangle 130"/>
              <p:cNvSpPr>
                <a:spLocks noChangeArrowheads="1"/>
              </p:cNvSpPr>
              <p:nvPr/>
            </p:nvSpPr>
            <p:spPr bwMode="auto">
              <a:xfrm>
                <a:off x="-2424113" y="2484438"/>
                <a:ext cx="179388" cy="190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4" name="Freeform 131"/>
              <p:cNvSpPr/>
              <p:nvPr/>
            </p:nvSpPr>
            <p:spPr bwMode="auto">
              <a:xfrm>
                <a:off x="-1192213" y="2344738"/>
                <a:ext cx="631825" cy="635000"/>
              </a:xfrm>
              <a:custGeom>
                <a:avLst/>
                <a:gdLst>
                  <a:gd name="T0" fmla="*/ 256 w 398"/>
                  <a:gd name="T1" fmla="*/ 0 h 400"/>
                  <a:gd name="T2" fmla="*/ 142 w 398"/>
                  <a:gd name="T3" fmla="*/ 0 h 400"/>
                  <a:gd name="T4" fmla="*/ 142 w 398"/>
                  <a:gd name="T5" fmla="*/ 145 h 400"/>
                  <a:gd name="T6" fmla="*/ 0 w 398"/>
                  <a:gd name="T7" fmla="*/ 145 h 400"/>
                  <a:gd name="T8" fmla="*/ 0 w 398"/>
                  <a:gd name="T9" fmla="*/ 258 h 400"/>
                  <a:gd name="T10" fmla="*/ 142 w 398"/>
                  <a:gd name="T11" fmla="*/ 258 h 400"/>
                  <a:gd name="T12" fmla="*/ 142 w 398"/>
                  <a:gd name="T13" fmla="*/ 400 h 400"/>
                  <a:gd name="T14" fmla="*/ 256 w 398"/>
                  <a:gd name="T15" fmla="*/ 400 h 400"/>
                  <a:gd name="T16" fmla="*/ 256 w 398"/>
                  <a:gd name="T17" fmla="*/ 258 h 400"/>
                  <a:gd name="T18" fmla="*/ 398 w 398"/>
                  <a:gd name="T19" fmla="*/ 258 h 400"/>
                  <a:gd name="T20" fmla="*/ 398 w 398"/>
                  <a:gd name="T21" fmla="*/ 145 h 400"/>
                  <a:gd name="T22" fmla="*/ 256 w 398"/>
                  <a:gd name="T23" fmla="*/ 145 h 400"/>
                  <a:gd name="T24" fmla="*/ 256 w 398"/>
                  <a:gd name="T2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8" h="400">
                    <a:moveTo>
                      <a:pt x="256" y="0"/>
                    </a:moveTo>
                    <a:lnTo>
                      <a:pt x="142" y="0"/>
                    </a:lnTo>
                    <a:lnTo>
                      <a:pt x="142" y="145"/>
                    </a:lnTo>
                    <a:lnTo>
                      <a:pt x="0" y="145"/>
                    </a:lnTo>
                    <a:lnTo>
                      <a:pt x="0" y="258"/>
                    </a:lnTo>
                    <a:lnTo>
                      <a:pt x="142" y="258"/>
                    </a:lnTo>
                    <a:lnTo>
                      <a:pt x="142" y="400"/>
                    </a:lnTo>
                    <a:lnTo>
                      <a:pt x="256" y="400"/>
                    </a:lnTo>
                    <a:lnTo>
                      <a:pt x="256" y="258"/>
                    </a:lnTo>
                    <a:lnTo>
                      <a:pt x="398" y="258"/>
                    </a:lnTo>
                    <a:lnTo>
                      <a:pt x="398" y="145"/>
                    </a:lnTo>
                    <a:lnTo>
                      <a:pt x="256" y="145"/>
                    </a:lnTo>
                    <a:lnTo>
                      <a:pt x="25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5" name="Freeform 132"/>
              <p:cNvSpPr>
                <a:spLocks noEditPoints="1"/>
              </p:cNvSpPr>
              <p:nvPr/>
            </p:nvSpPr>
            <p:spPr bwMode="auto">
              <a:xfrm>
                <a:off x="-2060576" y="1611313"/>
                <a:ext cx="1865313" cy="2249488"/>
              </a:xfrm>
              <a:custGeom>
                <a:avLst/>
                <a:gdLst>
                  <a:gd name="T0" fmla="*/ 444 w 496"/>
                  <a:gd name="T1" fmla="*/ 98 h 598"/>
                  <a:gd name="T2" fmla="*/ 444 w 496"/>
                  <a:gd name="T3" fmla="*/ 0 h 598"/>
                  <a:gd name="T4" fmla="*/ 185 w 496"/>
                  <a:gd name="T5" fmla="*/ 0 h 598"/>
                  <a:gd name="T6" fmla="*/ 185 w 496"/>
                  <a:gd name="T7" fmla="*/ 98 h 598"/>
                  <a:gd name="T8" fmla="*/ 134 w 496"/>
                  <a:gd name="T9" fmla="*/ 167 h 598"/>
                  <a:gd name="T10" fmla="*/ 134 w 496"/>
                  <a:gd name="T11" fmla="*/ 406 h 598"/>
                  <a:gd name="T12" fmla="*/ 86 w 496"/>
                  <a:gd name="T13" fmla="*/ 406 h 598"/>
                  <a:gd name="T14" fmla="*/ 0 w 496"/>
                  <a:gd name="T15" fmla="*/ 492 h 598"/>
                  <a:gd name="T16" fmla="*/ 0 w 496"/>
                  <a:gd name="T17" fmla="*/ 512 h 598"/>
                  <a:gd name="T18" fmla="*/ 86 w 496"/>
                  <a:gd name="T19" fmla="*/ 598 h 598"/>
                  <a:gd name="T20" fmla="*/ 335 w 496"/>
                  <a:gd name="T21" fmla="*/ 598 h 598"/>
                  <a:gd name="T22" fmla="*/ 356 w 496"/>
                  <a:gd name="T23" fmla="*/ 595 h 598"/>
                  <a:gd name="T24" fmla="*/ 424 w 496"/>
                  <a:gd name="T25" fmla="*/ 595 h 598"/>
                  <a:gd name="T26" fmla="*/ 496 w 496"/>
                  <a:gd name="T27" fmla="*/ 523 h 598"/>
                  <a:gd name="T28" fmla="*/ 496 w 496"/>
                  <a:gd name="T29" fmla="*/ 167 h 598"/>
                  <a:gd name="T30" fmla="*/ 444 w 496"/>
                  <a:gd name="T31" fmla="*/ 98 h 598"/>
                  <a:gd name="T32" fmla="*/ 396 w 496"/>
                  <a:gd name="T33" fmla="*/ 48 h 598"/>
                  <a:gd name="T34" fmla="*/ 396 w 496"/>
                  <a:gd name="T35" fmla="*/ 95 h 598"/>
                  <a:gd name="T36" fmla="*/ 233 w 496"/>
                  <a:gd name="T37" fmla="*/ 95 h 598"/>
                  <a:gd name="T38" fmla="*/ 233 w 496"/>
                  <a:gd name="T39" fmla="*/ 48 h 598"/>
                  <a:gd name="T40" fmla="*/ 396 w 496"/>
                  <a:gd name="T41" fmla="*/ 48 h 598"/>
                  <a:gd name="T42" fmla="*/ 48 w 496"/>
                  <a:gd name="T43" fmla="*/ 512 h 598"/>
                  <a:gd name="T44" fmla="*/ 48 w 496"/>
                  <a:gd name="T45" fmla="*/ 492 h 598"/>
                  <a:gd name="T46" fmla="*/ 86 w 496"/>
                  <a:gd name="T47" fmla="*/ 454 h 598"/>
                  <a:gd name="T48" fmla="*/ 182 w 496"/>
                  <a:gd name="T49" fmla="*/ 454 h 598"/>
                  <a:gd name="T50" fmla="*/ 182 w 496"/>
                  <a:gd name="T51" fmla="*/ 550 h 598"/>
                  <a:gd name="T52" fmla="*/ 86 w 496"/>
                  <a:gd name="T53" fmla="*/ 550 h 598"/>
                  <a:gd name="T54" fmla="*/ 48 w 496"/>
                  <a:gd name="T55" fmla="*/ 512 h 598"/>
                  <a:gd name="T56" fmla="*/ 373 w 496"/>
                  <a:gd name="T57" fmla="*/ 512 h 598"/>
                  <a:gd name="T58" fmla="*/ 335 w 496"/>
                  <a:gd name="T59" fmla="*/ 550 h 598"/>
                  <a:gd name="T60" fmla="*/ 230 w 496"/>
                  <a:gd name="T61" fmla="*/ 550 h 598"/>
                  <a:gd name="T62" fmla="*/ 230 w 496"/>
                  <a:gd name="T63" fmla="*/ 454 h 598"/>
                  <a:gd name="T64" fmla="*/ 335 w 496"/>
                  <a:gd name="T65" fmla="*/ 454 h 598"/>
                  <a:gd name="T66" fmla="*/ 373 w 496"/>
                  <a:gd name="T67" fmla="*/ 492 h 598"/>
                  <a:gd name="T68" fmla="*/ 373 w 496"/>
                  <a:gd name="T69" fmla="*/ 512 h 598"/>
                  <a:gd name="T70" fmla="*/ 448 w 496"/>
                  <a:gd name="T71" fmla="*/ 523 h 598"/>
                  <a:gd name="T72" fmla="*/ 424 w 496"/>
                  <a:gd name="T73" fmla="*/ 547 h 598"/>
                  <a:gd name="T74" fmla="*/ 414 w 496"/>
                  <a:gd name="T75" fmla="*/ 547 h 598"/>
                  <a:gd name="T76" fmla="*/ 421 w 496"/>
                  <a:gd name="T77" fmla="*/ 512 h 598"/>
                  <a:gd name="T78" fmla="*/ 421 w 496"/>
                  <a:gd name="T79" fmla="*/ 492 h 598"/>
                  <a:gd name="T80" fmla="*/ 335 w 496"/>
                  <a:gd name="T81" fmla="*/ 406 h 598"/>
                  <a:gd name="T82" fmla="*/ 182 w 496"/>
                  <a:gd name="T83" fmla="*/ 406 h 598"/>
                  <a:gd name="T84" fmla="*/ 182 w 496"/>
                  <a:gd name="T85" fmla="*/ 167 h 598"/>
                  <a:gd name="T86" fmla="*/ 206 w 496"/>
                  <a:gd name="T87" fmla="*/ 143 h 598"/>
                  <a:gd name="T88" fmla="*/ 424 w 496"/>
                  <a:gd name="T89" fmla="*/ 143 h 598"/>
                  <a:gd name="T90" fmla="*/ 448 w 496"/>
                  <a:gd name="T91" fmla="*/ 167 h 598"/>
                  <a:gd name="T92" fmla="*/ 448 w 496"/>
                  <a:gd name="T93" fmla="*/ 52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6" h="598">
                    <a:moveTo>
                      <a:pt x="444" y="98"/>
                    </a:moveTo>
                    <a:cubicBezTo>
                      <a:pt x="444" y="0"/>
                      <a:pt x="444" y="0"/>
                      <a:pt x="444" y="0"/>
                    </a:cubicBezTo>
                    <a:cubicBezTo>
                      <a:pt x="185" y="0"/>
                      <a:pt x="185" y="0"/>
                      <a:pt x="185" y="0"/>
                    </a:cubicBezTo>
                    <a:cubicBezTo>
                      <a:pt x="185" y="98"/>
                      <a:pt x="185" y="98"/>
                      <a:pt x="185" y="98"/>
                    </a:cubicBezTo>
                    <a:cubicBezTo>
                      <a:pt x="156" y="107"/>
                      <a:pt x="134" y="135"/>
                      <a:pt x="134" y="167"/>
                    </a:cubicBezTo>
                    <a:cubicBezTo>
                      <a:pt x="134" y="406"/>
                      <a:pt x="134" y="406"/>
                      <a:pt x="134" y="406"/>
                    </a:cubicBezTo>
                    <a:cubicBezTo>
                      <a:pt x="86" y="406"/>
                      <a:pt x="86" y="406"/>
                      <a:pt x="86" y="406"/>
                    </a:cubicBezTo>
                    <a:cubicBezTo>
                      <a:pt x="39" y="406"/>
                      <a:pt x="0" y="445"/>
                      <a:pt x="0" y="492"/>
                    </a:cubicBezTo>
                    <a:cubicBezTo>
                      <a:pt x="0" y="512"/>
                      <a:pt x="0" y="512"/>
                      <a:pt x="0" y="512"/>
                    </a:cubicBezTo>
                    <a:cubicBezTo>
                      <a:pt x="0" y="559"/>
                      <a:pt x="39" y="598"/>
                      <a:pt x="86" y="598"/>
                    </a:cubicBezTo>
                    <a:cubicBezTo>
                      <a:pt x="335" y="598"/>
                      <a:pt x="335" y="598"/>
                      <a:pt x="335" y="598"/>
                    </a:cubicBezTo>
                    <a:cubicBezTo>
                      <a:pt x="342" y="598"/>
                      <a:pt x="349" y="597"/>
                      <a:pt x="356" y="595"/>
                    </a:cubicBezTo>
                    <a:cubicBezTo>
                      <a:pt x="424" y="595"/>
                      <a:pt x="424" y="595"/>
                      <a:pt x="424" y="595"/>
                    </a:cubicBezTo>
                    <a:cubicBezTo>
                      <a:pt x="464" y="595"/>
                      <a:pt x="496" y="563"/>
                      <a:pt x="496" y="523"/>
                    </a:cubicBezTo>
                    <a:cubicBezTo>
                      <a:pt x="496" y="167"/>
                      <a:pt x="496" y="167"/>
                      <a:pt x="496" y="167"/>
                    </a:cubicBezTo>
                    <a:cubicBezTo>
                      <a:pt x="496" y="135"/>
                      <a:pt x="474" y="107"/>
                      <a:pt x="444" y="98"/>
                    </a:cubicBezTo>
                    <a:close/>
                    <a:moveTo>
                      <a:pt x="396" y="48"/>
                    </a:moveTo>
                    <a:cubicBezTo>
                      <a:pt x="396" y="95"/>
                      <a:pt x="396" y="95"/>
                      <a:pt x="396" y="95"/>
                    </a:cubicBezTo>
                    <a:cubicBezTo>
                      <a:pt x="233" y="95"/>
                      <a:pt x="233" y="95"/>
                      <a:pt x="233" y="95"/>
                    </a:cubicBezTo>
                    <a:cubicBezTo>
                      <a:pt x="233" y="48"/>
                      <a:pt x="233" y="48"/>
                      <a:pt x="233" y="48"/>
                    </a:cubicBezTo>
                    <a:lnTo>
                      <a:pt x="396" y="48"/>
                    </a:lnTo>
                    <a:close/>
                    <a:moveTo>
                      <a:pt x="48" y="512"/>
                    </a:moveTo>
                    <a:cubicBezTo>
                      <a:pt x="48" y="492"/>
                      <a:pt x="48" y="492"/>
                      <a:pt x="48" y="492"/>
                    </a:cubicBezTo>
                    <a:cubicBezTo>
                      <a:pt x="48" y="471"/>
                      <a:pt x="65" y="454"/>
                      <a:pt x="86" y="454"/>
                    </a:cubicBezTo>
                    <a:cubicBezTo>
                      <a:pt x="182" y="454"/>
                      <a:pt x="182" y="454"/>
                      <a:pt x="182" y="454"/>
                    </a:cubicBezTo>
                    <a:cubicBezTo>
                      <a:pt x="182" y="550"/>
                      <a:pt x="182" y="550"/>
                      <a:pt x="182" y="550"/>
                    </a:cubicBezTo>
                    <a:cubicBezTo>
                      <a:pt x="86" y="550"/>
                      <a:pt x="86" y="550"/>
                      <a:pt x="86" y="550"/>
                    </a:cubicBezTo>
                    <a:cubicBezTo>
                      <a:pt x="65" y="550"/>
                      <a:pt x="48" y="533"/>
                      <a:pt x="48" y="512"/>
                    </a:cubicBezTo>
                    <a:close/>
                    <a:moveTo>
                      <a:pt x="373" y="512"/>
                    </a:moveTo>
                    <a:cubicBezTo>
                      <a:pt x="373" y="533"/>
                      <a:pt x="356" y="550"/>
                      <a:pt x="335" y="550"/>
                    </a:cubicBezTo>
                    <a:cubicBezTo>
                      <a:pt x="230" y="550"/>
                      <a:pt x="230" y="550"/>
                      <a:pt x="230" y="550"/>
                    </a:cubicBezTo>
                    <a:cubicBezTo>
                      <a:pt x="230" y="454"/>
                      <a:pt x="230" y="454"/>
                      <a:pt x="230" y="454"/>
                    </a:cubicBezTo>
                    <a:cubicBezTo>
                      <a:pt x="335" y="454"/>
                      <a:pt x="335" y="454"/>
                      <a:pt x="335" y="454"/>
                    </a:cubicBezTo>
                    <a:cubicBezTo>
                      <a:pt x="356" y="454"/>
                      <a:pt x="373" y="471"/>
                      <a:pt x="373" y="492"/>
                    </a:cubicBezTo>
                    <a:lnTo>
                      <a:pt x="373" y="512"/>
                    </a:lnTo>
                    <a:close/>
                    <a:moveTo>
                      <a:pt x="448" y="523"/>
                    </a:moveTo>
                    <a:cubicBezTo>
                      <a:pt x="448" y="537"/>
                      <a:pt x="437" y="547"/>
                      <a:pt x="424" y="547"/>
                    </a:cubicBezTo>
                    <a:cubicBezTo>
                      <a:pt x="414" y="547"/>
                      <a:pt x="414" y="547"/>
                      <a:pt x="414" y="547"/>
                    </a:cubicBezTo>
                    <a:cubicBezTo>
                      <a:pt x="419" y="537"/>
                      <a:pt x="421" y="525"/>
                      <a:pt x="421" y="512"/>
                    </a:cubicBezTo>
                    <a:cubicBezTo>
                      <a:pt x="421" y="492"/>
                      <a:pt x="421" y="492"/>
                      <a:pt x="421" y="492"/>
                    </a:cubicBezTo>
                    <a:cubicBezTo>
                      <a:pt x="421" y="445"/>
                      <a:pt x="383" y="406"/>
                      <a:pt x="335" y="406"/>
                    </a:cubicBezTo>
                    <a:cubicBezTo>
                      <a:pt x="182" y="406"/>
                      <a:pt x="182" y="406"/>
                      <a:pt x="182" y="406"/>
                    </a:cubicBezTo>
                    <a:cubicBezTo>
                      <a:pt x="182" y="167"/>
                      <a:pt x="182" y="167"/>
                      <a:pt x="182" y="167"/>
                    </a:cubicBezTo>
                    <a:cubicBezTo>
                      <a:pt x="182" y="154"/>
                      <a:pt x="192" y="143"/>
                      <a:pt x="206" y="143"/>
                    </a:cubicBezTo>
                    <a:cubicBezTo>
                      <a:pt x="424" y="143"/>
                      <a:pt x="424" y="143"/>
                      <a:pt x="424" y="143"/>
                    </a:cubicBezTo>
                    <a:cubicBezTo>
                      <a:pt x="437" y="143"/>
                      <a:pt x="448" y="154"/>
                      <a:pt x="448" y="167"/>
                    </a:cubicBezTo>
                    <a:lnTo>
                      <a:pt x="448" y="5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6" name="Freeform 133"/>
              <p:cNvSpPr>
                <a:spLocks noEditPoints="1"/>
              </p:cNvSpPr>
              <p:nvPr/>
            </p:nvSpPr>
            <p:spPr bwMode="auto">
              <a:xfrm>
                <a:off x="-4071938" y="750888"/>
                <a:ext cx="2755900" cy="2827338"/>
              </a:xfrm>
              <a:custGeom>
                <a:avLst/>
                <a:gdLst>
                  <a:gd name="T0" fmla="*/ 24 w 733"/>
                  <a:gd name="T1" fmla="*/ 752 h 752"/>
                  <a:gd name="T2" fmla="*/ 95 w 733"/>
                  <a:gd name="T3" fmla="*/ 752 h 752"/>
                  <a:gd name="T4" fmla="*/ 198 w 733"/>
                  <a:gd name="T5" fmla="*/ 752 h 752"/>
                  <a:gd name="T6" fmla="*/ 227 w 733"/>
                  <a:gd name="T7" fmla="*/ 752 h 752"/>
                  <a:gd name="T8" fmla="*/ 462 w 733"/>
                  <a:gd name="T9" fmla="*/ 752 h 752"/>
                  <a:gd name="T10" fmla="*/ 486 w 733"/>
                  <a:gd name="T11" fmla="*/ 752 h 752"/>
                  <a:gd name="T12" fmla="*/ 486 w 733"/>
                  <a:gd name="T13" fmla="*/ 604 h 752"/>
                  <a:gd name="T14" fmla="*/ 438 w 733"/>
                  <a:gd name="T15" fmla="*/ 604 h 752"/>
                  <a:gd name="T16" fmla="*/ 438 w 733"/>
                  <a:gd name="T17" fmla="*/ 704 h 752"/>
                  <a:gd name="T18" fmla="*/ 246 w 733"/>
                  <a:gd name="T19" fmla="*/ 704 h 752"/>
                  <a:gd name="T20" fmla="*/ 246 w 733"/>
                  <a:gd name="T21" fmla="*/ 48 h 752"/>
                  <a:gd name="T22" fmla="*/ 685 w 733"/>
                  <a:gd name="T23" fmla="*/ 48 h 752"/>
                  <a:gd name="T24" fmla="*/ 685 w 733"/>
                  <a:gd name="T25" fmla="*/ 179 h 752"/>
                  <a:gd name="T26" fmla="*/ 733 w 733"/>
                  <a:gd name="T27" fmla="*/ 179 h 752"/>
                  <a:gd name="T28" fmla="*/ 733 w 733"/>
                  <a:gd name="T29" fmla="*/ 0 h 752"/>
                  <a:gd name="T30" fmla="*/ 198 w 733"/>
                  <a:gd name="T31" fmla="*/ 0 h 752"/>
                  <a:gd name="T32" fmla="*/ 198 w 733"/>
                  <a:gd name="T33" fmla="*/ 206 h 752"/>
                  <a:gd name="T34" fmla="*/ 95 w 733"/>
                  <a:gd name="T35" fmla="*/ 206 h 752"/>
                  <a:gd name="T36" fmla="*/ 95 w 733"/>
                  <a:gd name="T37" fmla="*/ 704 h 752"/>
                  <a:gd name="T38" fmla="*/ 24 w 733"/>
                  <a:gd name="T39" fmla="*/ 704 h 752"/>
                  <a:gd name="T40" fmla="*/ 0 w 733"/>
                  <a:gd name="T41" fmla="*/ 728 h 752"/>
                  <a:gd name="T42" fmla="*/ 24 w 733"/>
                  <a:gd name="T43" fmla="*/ 752 h 752"/>
                  <a:gd name="T44" fmla="*/ 143 w 733"/>
                  <a:gd name="T45" fmla="*/ 254 h 752"/>
                  <a:gd name="T46" fmla="*/ 198 w 733"/>
                  <a:gd name="T47" fmla="*/ 254 h 752"/>
                  <a:gd name="T48" fmla="*/ 198 w 733"/>
                  <a:gd name="T49" fmla="*/ 704 h 752"/>
                  <a:gd name="T50" fmla="*/ 143 w 733"/>
                  <a:gd name="T51" fmla="*/ 704 h 752"/>
                  <a:gd name="T52" fmla="*/ 143 w 733"/>
                  <a:gd name="T53" fmla="*/ 254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3" h="752">
                    <a:moveTo>
                      <a:pt x="24" y="752"/>
                    </a:moveTo>
                    <a:cubicBezTo>
                      <a:pt x="95" y="752"/>
                      <a:pt x="95" y="752"/>
                      <a:pt x="95" y="752"/>
                    </a:cubicBezTo>
                    <a:cubicBezTo>
                      <a:pt x="198" y="752"/>
                      <a:pt x="198" y="752"/>
                      <a:pt x="198" y="752"/>
                    </a:cubicBezTo>
                    <a:cubicBezTo>
                      <a:pt x="227" y="752"/>
                      <a:pt x="227" y="752"/>
                      <a:pt x="227" y="752"/>
                    </a:cubicBezTo>
                    <a:cubicBezTo>
                      <a:pt x="462" y="752"/>
                      <a:pt x="462" y="752"/>
                      <a:pt x="462" y="752"/>
                    </a:cubicBezTo>
                    <a:cubicBezTo>
                      <a:pt x="486" y="752"/>
                      <a:pt x="486" y="752"/>
                      <a:pt x="486" y="752"/>
                    </a:cubicBezTo>
                    <a:cubicBezTo>
                      <a:pt x="486" y="604"/>
                      <a:pt x="486" y="604"/>
                      <a:pt x="486" y="604"/>
                    </a:cubicBezTo>
                    <a:cubicBezTo>
                      <a:pt x="438" y="604"/>
                      <a:pt x="438" y="604"/>
                      <a:pt x="438" y="604"/>
                    </a:cubicBezTo>
                    <a:cubicBezTo>
                      <a:pt x="438" y="704"/>
                      <a:pt x="438" y="704"/>
                      <a:pt x="438" y="704"/>
                    </a:cubicBezTo>
                    <a:cubicBezTo>
                      <a:pt x="246" y="704"/>
                      <a:pt x="246" y="704"/>
                      <a:pt x="246" y="704"/>
                    </a:cubicBezTo>
                    <a:cubicBezTo>
                      <a:pt x="246" y="48"/>
                      <a:pt x="246" y="48"/>
                      <a:pt x="246" y="48"/>
                    </a:cubicBezTo>
                    <a:cubicBezTo>
                      <a:pt x="685" y="48"/>
                      <a:pt x="685" y="48"/>
                      <a:pt x="685" y="48"/>
                    </a:cubicBezTo>
                    <a:cubicBezTo>
                      <a:pt x="685" y="179"/>
                      <a:pt x="685" y="179"/>
                      <a:pt x="685" y="179"/>
                    </a:cubicBezTo>
                    <a:cubicBezTo>
                      <a:pt x="733" y="179"/>
                      <a:pt x="733" y="179"/>
                      <a:pt x="733" y="179"/>
                    </a:cubicBezTo>
                    <a:cubicBezTo>
                      <a:pt x="733" y="0"/>
                      <a:pt x="733" y="0"/>
                      <a:pt x="733" y="0"/>
                    </a:cubicBezTo>
                    <a:cubicBezTo>
                      <a:pt x="198" y="0"/>
                      <a:pt x="198" y="0"/>
                      <a:pt x="198" y="0"/>
                    </a:cubicBezTo>
                    <a:cubicBezTo>
                      <a:pt x="198" y="206"/>
                      <a:pt x="198" y="206"/>
                      <a:pt x="198" y="206"/>
                    </a:cubicBezTo>
                    <a:cubicBezTo>
                      <a:pt x="95" y="206"/>
                      <a:pt x="95" y="206"/>
                      <a:pt x="95" y="206"/>
                    </a:cubicBezTo>
                    <a:cubicBezTo>
                      <a:pt x="95" y="704"/>
                      <a:pt x="95" y="704"/>
                      <a:pt x="95" y="704"/>
                    </a:cubicBezTo>
                    <a:cubicBezTo>
                      <a:pt x="24" y="704"/>
                      <a:pt x="24" y="704"/>
                      <a:pt x="24" y="704"/>
                    </a:cubicBezTo>
                    <a:cubicBezTo>
                      <a:pt x="11" y="704"/>
                      <a:pt x="0" y="714"/>
                      <a:pt x="0" y="728"/>
                    </a:cubicBezTo>
                    <a:cubicBezTo>
                      <a:pt x="0" y="741"/>
                      <a:pt x="11" y="752"/>
                      <a:pt x="24" y="752"/>
                    </a:cubicBezTo>
                    <a:close/>
                    <a:moveTo>
                      <a:pt x="143" y="254"/>
                    </a:moveTo>
                    <a:cubicBezTo>
                      <a:pt x="198" y="254"/>
                      <a:pt x="198" y="254"/>
                      <a:pt x="198" y="254"/>
                    </a:cubicBezTo>
                    <a:cubicBezTo>
                      <a:pt x="198" y="704"/>
                      <a:pt x="198" y="704"/>
                      <a:pt x="198" y="704"/>
                    </a:cubicBezTo>
                    <a:cubicBezTo>
                      <a:pt x="143" y="704"/>
                      <a:pt x="143" y="704"/>
                      <a:pt x="143" y="704"/>
                    </a:cubicBezTo>
                    <a:lnTo>
                      <a:pt x="143" y="2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sp>
          <p:nvSpPr>
            <p:cNvPr id="190" name="Freeform 92"/>
            <p:cNvSpPr>
              <a:spLocks noEditPoints="1"/>
            </p:cNvSpPr>
            <p:nvPr/>
          </p:nvSpPr>
          <p:spPr bwMode="auto">
            <a:xfrm>
              <a:off x="3405499" y="3655565"/>
              <a:ext cx="332602" cy="412116"/>
            </a:xfrm>
            <a:custGeom>
              <a:avLst/>
              <a:gdLst>
                <a:gd name="T0" fmla="*/ 229 w 668"/>
                <a:gd name="T1" fmla="*/ 700 h 1014"/>
                <a:gd name="T2" fmla="*/ 262 w 668"/>
                <a:gd name="T3" fmla="*/ 690 h 1014"/>
                <a:gd name="T4" fmla="*/ 299 w 668"/>
                <a:gd name="T5" fmla="*/ 634 h 1014"/>
                <a:gd name="T6" fmla="*/ 332 w 668"/>
                <a:gd name="T7" fmla="*/ 624 h 1014"/>
                <a:gd name="T8" fmla="*/ 501 w 668"/>
                <a:gd name="T9" fmla="*/ 966 h 1014"/>
                <a:gd name="T10" fmla="*/ 137 w 668"/>
                <a:gd name="T11" fmla="*/ 818 h 1014"/>
                <a:gd name="T12" fmla="*/ 226 w 668"/>
                <a:gd name="T13" fmla="*/ 861 h 1014"/>
                <a:gd name="T14" fmla="*/ 258 w 668"/>
                <a:gd name="T15" fmla="*/ 851 h 1014"/>
                <a:gd name="T16" fmla="*/ 38 w 668"/>
                <a:gd name="T17" fmla="*/ 708 h 1014"/>
                <a:gd name="T18" fmla="*/ 16 w 668"/>
                <a:gd name="T19" fmla="*/ 751 h 1014"/>
                <a:gd name="T20" fmla="*/ 93 w 668"/>
                <a:gd name="T21" fmla="*/ 797 h 1014"/>
                <a:gd name="T22" fmla="*/ 9 w 668"/>
                <a:gd name="T23" fmla="*/ 1002 h 1014"/>
                <a:gd name="T24" fmla="*/ 643 w 668"/>
                <a:gd name="T25" fmla="*/ 1014 h 1014"/>
                <a:gd name="T26" fmla="*/ 666 w 668"/>
                <a:gd name="T27" fmla="*/ 983 h 1014"/>
                <a:gd name="T28" fmla="*/ 538 w 668"/>
                <a:gd name="T29" fmla="*/ 232 h 1014"/>
                <a:gd name="T30" fmla="*/ 528 w 668"/>
                <a:gd name="T31" fmla="*/ 199 h 1014"/>
                <a:gd name="T32" fmla="*/ 578 w 668"/>
                <a:gd name="T33" fmla="*/ 86 h 1014"/>
                <a:gd name="T34" fmla="*/ 568 w 668"/>
                <a:gd name="T35" fmla="*/ 53 h 1014"/>
                <a:gd name="T36" fmla="*/ 446 w 668"/>
                <a:gd name="T37" fmla="*/ 16 h 1014"/>
                <a:gd name="T38" fmla="*/ 378 w 668"/>
                <a:gd name="T39" fmla="*/ 120 h 1014"/>
                <a:gd name="T40" fmla="*/ 345 w 668"/>
                <a:gd name="T41" fmla="*/ 131 h 1014"/>
                <a:gd name="T42" fmla="*/ 138 w 668"/>
                <a:gd name="T43" fmla="*/ 541 h 1014"/>
                <a:gd name="T44" fmla="*/ 153 w 668"/>
                <a:gd name="T45" fmla="*/ 557 h 1014"/>
                <a:gd name="T46" fmla="*/ 120 w 668"/>
                <a:gd name="T47" fmla="*/ 635 h 1014"/>
                <a:gd name="T48" fmla="*/ 611 w 668"/>
                <a:gd name="T49" fmla="*/ 966 h 1014"/>
                <a:gd name="T50" fmla="*/ 409 w 668"/>
                <a:gd name="T51" fmla="*/ 477 h 1014"/>
                <a:gd name="T52" fmla="*/ 611 w 668"/>
                <a:gd name="T53" fmla="*/ 966 h 1014"/>
                <a:gd name="T54" fmla="*/ 525 w 668"/>
                <a:gd name="T55" fmla="*/ 84 h 1014"/>
                <a:gd name="T56" fmla="*/ 430 w 668"/>
                <a:gd name="T57" fmla="*/ 148 h 1014"/>
                <a:gd name="T58" fmla="*/ 377 w 668"/>
                <a:gd name="T59" fmla="*/ 174 h 1014"/>
                <a:gd name="T60" fmla="*/ 301 w 668"/>
                <a:gd name="T61" fmla="*/ 580 h 1014"/>
                <a:gd name="T62" fmla="*/ 377 w 668"/>
                <a:gd name="T63" fmla="*/ 174 h 1014"/>
                <a:gd name="T64" fmla="*/ 230 w 668"/>
                <a:gd name="T65" fmla="*/ 646 h 1014"/>
                <a:gd name="T66" fmla="*/ 196 w 668"/>
                <a:gd name="T67" fmla="*/ 579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8" h="1014">
                  <a:moveTo>
                    <a:pt x="132" y="649"/>
                  </a:moveTo>
                  <a:cubicBezTo>
                    <a:pt x="229" y="700"/>
                    <a:pt x="229" y="700"/>
                    <a:pt x="229" y="700"/>
                  </a:cubicBezTo>
                  <a:cubicBezTo>
                    <a:pt x="233" y="702"/>
                    <a:pt x="237" y="703"/>
                    <a:pt x="240" y="703"/>
                  </a:cubicBezTo>
                  <a:cubicBezTo>
                    <a:pt x="249" y="703"/>
                    <a:pt x="257" y="698"/>
                    <a:pt x="262" y="690"/>
                  </a:cubicBezTo>
                  <a:cubicBezTo>
                    <a:pt x="293" y="630"/>
                    <a:pt x="293" y="630"/>
                    <a:pt x="293" y="630"/>
                  </a:cubicBezTo>
                  <a:cubicBezTo>
                    <a:pt x="299" y="634"/>
                    <a:pt x="299" y="634"/>
                    <a:pt x="299" y="634"/>
                  </a:cubicBezTo>
                  <a:cubicBezTo>
                    <a:pt x="303" y="636"/>
                    <a:pt x="307" y="636"/>
                    <a:pt x="311" y="636"/>
                  </a:cubicBezTo>
                  <a:cubicBezTo>
                    <a:pt x="319" y="636"/>
                    <a:pt x="328" y="632"/>
                    <a:pt x="332" y="624"/>
                  </a:cubicBezTo>
                  <a:cubicBezTo>
                    <a:pt x="377" y="538"/>
                    <a:pt x="377" y="538"/>
                    <a:pt x="377" y="538"/>
                  </a:cubicBezTo>
                  <a:cubicBezTo>
                    <a:pt x="501" y="966"/>
                    <a:pt x="501" y="966"/>
                    <a:pt x="501" y="966"/>
                  </a:cubicBezTo>
                  <a:cubicBezTo>
                    <a:pt x="67" y="966"/>
                    <a:pt x="67" y="966"/>
                    <a:pt x="67" y="966"/>
                  </a:cubicBezTo>
                  <a:cubicBezTo>
                    <a:pt x="137" y="818"/>
                    <a:pt x="137" y="818"/>
                    <a:pt x="137" y="818"/>
                  </a:cubicBezTo>
                  <a:cubicBezTo>
                    <a:pt x="137" y="817"/>
                    <a:pt x="138" y="816"/>
                    <a:pt x="138" y="815"/>
                  </a:cubicBezTo>
                  <a:cubicBezTo>
                    <a:pt x="226" y="861"/>
                    <a:pt x="226" y="861"/>
                    <a:pt x="226" y="861"/>
                  </a:cubicBezTo>
                  <a:cubicBezTo>
                    <a:pt x="229" y="863"/>
                    <a:pt x="233" y="864"/>
                    <a:pt x="237" y="864"/>
                  </a:cubicBezTo>
                  <a:cubicBezTo>
                    <a:pt x="246" y="864"/>
                    <a:pt x="254" y="859"/>
                    <a:pt x="258" y="851"/>
                  </a:cubicBezTo>
                  <a:cubicBezTo>
                    <a:pt x="264" y="839"/>
                    <a:pt x="260" y="825"/>
                    <a:pt x="248" y="818"/>
                  </a:cubicBezTo>
                  <a:cubicBezTo>
                    <a:pt x="38" y="708"/>
                    <a:pt x="38" y="708"/>
                    <a:pt x="38" y="708"/>
                  </a:cubicBezTo>
                  <a:cubicBezTo>
                    <a:pt x="26" y="702"/>
                    <a:pt x="12" y="707"/>
                    <a:pt x="6" y="719"/>
                  </a:cubicBezTo>
                  <a:cubicBezTo>
                    <a:pt x="0" y="730"/>
                    <a:pt x="4" y="745"/>
                    <a:pt x="16" y="751"/>
                  </a:cubicBezTo>
                  <a:cubicBezTo>
                    <a:pt x="96" y="793"/>
                    <a:pt x="96" y="793"/>
                    <a:pt x="96" y="793"/>
                  </a:cubicBezTo>
                  <a:cubicBezTo>
                    <a:pt x="95" y="794"/>
                    <a:pt x="94" y="796"/>
                    <a:pt x="93" y="797"/>
                  </a:cubicBezTo>
                  <a:cubicBezTo>
                    <a:pt x="7" y="979"/>
                    <a:pt x="7" y="979"/>
                    <a:pt x="7" y="979"/>
                  </a:cubicBezTo>
                  <a:cubicBezTo>
                    <a:pt x="4" y="987"/>
                    <a:pt x="4" y="996"/>
                    <a:pt x="9" y="1002"/>
                  </a:cubicBezTo>
                  <a:cubicBezTo>
                    <a:pt x="13" y="1009"/>
                    <a:pt x="21" y="1014"/>
                    <a:pt x="29" y="1014"/>
                  </a:cubicBezTo>
                  <a:cubicBezTo>
                    <a:pt x="643" y="1014"/>
                    <a:pt x="643" y="1014"/>
                    <a:pt x="643" y="1014"/>
                  </a:cubicBezTo>
                  <a:cubicBezTo>
                    <a:pt x="651" y="1014"/>
                    <a:pt x="658" y="1010"/>
                    <a:pt x="662" y="1004"/>
                  </a:cubicBezTo>
                  <a:cubicBezTo>
                    <a:pt x="667" y="998"/>
                    <a:pt x="668" y="990"/>
                    <a:pt x="666" y="983"/>
                  </a:cubicBezTo>
                  <a:cubicBezTo>
                    <a:pt x="478" y="345"/>
                    <a:pt x="478" y="345"/>
                    <a:pt x="478" y="345"/>
                  </a:cubicBezTo>
                  <a:cubicBezTo>
                    <a:pt x="538" y="232"/>
                    <a:pt x="538" y="232"/>
                    <a:pt x="538" y="232"/>
                  </a:cubicBezTo>
                  <a:cubicBezTo>
                    <a:pt x="541" y="226"/>
                    <a:pt x="542" y="220"/>
                    <a:pt x="540" y="213"/>
                  </a:cubicBezTo>
                  <a:cubicBezTo>
                    <a:pt x="538" y="207"/>
                    <a:pt x="533" y="202"/>
                    <a:pt x="528" y="199"/>
                  </a:cubicBezTo>
                  <a:cubicBezTo>
                    <a:pt x="520" y="195"/>
                    <a:pt x="520" y="195"/>
                    <a:pt x="520" y="195"/>
                  </a:cubicBezTo>
                  <a:cubicBezTo>
                    <a:pt x="578" y="86"/>
                    <a:pt x="578" y="86"/>
                    <a:pt x="578" y="86"/>
                  </a:cubicBezTo>
                  <a:cubicBezTo>
                    <a:pt x="581" y="80"/>
                    <a:pt x="582" y="73"/>
                    <a:pt x="580" y="67"/>
                  </a:cubicBezTo>
                  <a:cubicBezTo>
                    <a:pt x="578" y="61"/>
                    <a:pt x="574" y="56"/>
                    <a:pt x="568" y="53"/>
                  </a:cubicBezTo>
                  <a:cubicBezTo>
                    <a:pt x="478" y="6"/>
                    <a:pt x="478" y="6"/>
                    <a:pt x="478" y="6"/>
                  </a:cubicBezTo>
                  <a:cubicBezTo>
                    <a:pt x="466" y="0"/>
                    <a:pt x="452" y="4"/>
                    <a:pt x="446" y="16"/>
                  </a:cubicBezTo>
                  <a:cubicBezTo>
                    <a:pt x="388" y="126"/>
                    <a:pt x="388" y="126"/>
                    <a:pt x="388" y="126"/>
                  </a:cubicBezTo>
                  <a:cubicBezTo>
                    <a:pt x="378" y="120"/>
                    <a:pt x="378" y="120"/>
                    <a:pt x="378" y="120"/>
                  </a:cubicBezTo>
                  <a:cubicBezTo>
                    <a:pt x="372" y="117"/>
                    <a:pt x="366" y="117"/>
                    <a:pt x="359" y="119"/>
                  </a:cubicBezTo>
                  <a:cubicBezTo>
                    <a:pt x="353" y="121"/>
                    <a:pt x="348" y="125"/>
                    <a:pt x="345" y="131"/>
                  </a:cubicBezTo>
                  <a:cubicBezTo>
                    <a:pt x="139" y="522"/>
                    <a:pt x="139" y="522"/>
                    <a:pt x="139" y="522"/>
                  </a:cubicBezTo>
                  <a:cubicBezTo>
                    <a:pt x="136" y="528"/>
                    <a:pt x="136" y="535"/>
                    <a:pt x="138" y="541"/>
                  </a:cubicBezTo>
                  <a:cubicBezTo>
                    <a:pt x="140" y="547"/>
                    <a:pt x="144" y="552"/>
                    <a:pt x="149" y="555"/>
                  </a:cubicBezTo>
                  <a:cubicBezTo>
                    <a:pt x="153" y="557"/>
                    <a:pt x="153" y="557"/>
                    <a:pt x="153" y="557"/>
                  </a:cubicBezTo>
                  <a:cubicBezTo>
                    <a:pt x="122" y="617"/>
                    <a:pt x="122" y="617"/>
                    <a:pt x="122" y="617"/>
                  </a:cubicBezTo>
                  <a:cubicBezTo>
                    <a:pt x="119" y="622"/>
                    <a:pt x="118" y="629"/>
                    <a:pt x="120" y="635"/>
                  </a:cubicBezTo>
                  <a:cubicBezTo>
                    <a:pt x="122" y="641"/>
                    <a:pt x="126" y="646"/>
                    <a:pt x="132" y="649"/>
                  </a:cubicBezTo>
                  <a:close/>
                  <a:moveTo>
                    <a:pt x="611" y="966"/>
                  </a:moveTo>
                  <a:cubicBezTo>
                    <a:pt x="551" y="966"/>
                    <a:pt x="551" y="966"/>
                    <a:pt x="551" y="966"/>
                  </a:cubicBezTo>
                  <a:cubicBezTo>
                    <a:pt x="409" y="477"/>
                    <a:pt x="409" y="477"/>
                    <a:pt x="409" y="477"/>
                  </a:cubicBezTo>
                  <a:cubicBezTo>
                    <a:pt x="446" y="406"/>
                    <a:pt x="446" y="406"/>
                    <a:pt x="446" y="406"/>
                  </a:cubicBezTo>
                  <a:lnTo>
                    <a:pt x="611" y="966"/>
                  </a:lnTo>
                  <a:close/>
                  <a:moveTo>
                    <a:pt x="477" y="59"/>
                  </a:moveTo>
                  <a:cubicBezTo>
                    <a:pt x="525" y="84"/>
                    <a:pt x="525" y="84"/>
                    <a:pt x="525" y="84"/>
                  </a:cubicBezTo>
                  <a:cubicBezTo>
                    <a:pt x="478" y="173"/>
                    <a:pt x="478" y="173"/>
                    <a:pt x="478" y="173"/>
                  </a:cubicBezTo>
                  <a:cubicBezTo>
                    <a:pt x="430" y="148"/>
                    <a:pt x="430" y="148"/>
                    <a:pt x="430" y="148"/>
                  </a:cubicBezTo>
                  <a:lnTo>
                    <a:pt x="477" y="59"/>
                  </a:lnTo>
                  <a:close/>
                  <a:moveTo>
                    <a:pt x="377" y="174"/>
                  </a:moveTo>
                  <a:cubicBezTo>
                    <a:pt x="484" y="231"/>
                    <a:pt x="484" y="231"/>
                    <a:pt x="484" y="231"/>
                  </a:cubicBezTo>
                  <a:cubicBezTo>
                    <a:pt x="301" y="580"/>
                    <a:pt x="301" y="580"/>
                    <a:pt x="301" y="580"/>
                  </a:cubicBezTo>
                  <a:cubicBezTo>
                    <a:pt x="193" y="523"/>
                    <a:pt x="193" y="523"/>
                    <a:pt x="193" y="523"/>
                  </a:cubicBezTo>
                  <a:lnTo>
                    <a:pt x="377" y="174"/>
                  </a:lnTo>
                  <a:close/>
                  <a:moveTo>
                    <a:pt x="250" y="608"/>
                  </a:moveTo>
                  <a:cubicBezTo>
                    <a:pt x="230" y="646"/>
                    <a:pt x="230" y="646"/>
                    <a:pt x="230" y="646"/>
                  </a:cubicBezTo>
                  <a:cubicBezTo>
                    <a:pt x="176" y="618"/>
                    <a:pt x="176" y="618"/>
                    <a:pt x="176" y="618"/>
                  </a:cubicBezTo>
                  <a:cubicBezTo>
                    <a:pt x="196" y="579"/>
                    <a:pt x="196" y="579"/>
                    <a:pt x="196" y="579"/>
                  </a:cubicBezTo>
                  <a:lnTo>
                    <a:pt x="250" y="608"/>
                  </a:lnTo>
                  <a:close/>
                </a:path>
              </a:pathLst>
            </a:custGeom>
            <a:solidFill>
              <a:srgbClr val="00C7B1">
                <a:lumMod val="75000"/>
                <a:alpha val="37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nvGrpSpPr>
            <p:cNvPr id="191" name="Group 190"/>
            <p:cNvGrpSpPr/>
            <p:nvPr/>
          </p:nvGrpSpPr>
          <p:grpSpPr>
            <a:xfrm>
              <a:off x="3140221" y="2431961"/>
              <a:ext cx="479357" cy="490552"/>
              <a:chOff x="-3621088" y="1362075"/>
              <a:chExt cx="3406775" cy="3416300"/>
            </a:xfrm>
            <a:solidFill>
              <a:srgbClr val="027223">
                <a:alpha val="21000"/>
              </a:srgbClr>
            </a:solidFill>
          </p:grpSpPr>
          <p:sp>
            <p:nvSpPr>
              <p:cNvPr id="218" name="Freeform 71"/>
              <p:cNvSpPr/>
              <p:nvPr/>
            </p:nvSpPr>
            <p:spPr bwMode="auto">
              <a:xfrm>
                <a:off x="-3068638" y="3930650"/>
                <a:ext cx="263525" cy="263525"/>
              </a:xfrm>
              <a:custGeom>
                <a:avLst/>
                <a:gdLst>
                  <a:gd name="T0" fmla="*/ 13 w 70"/>
                  <a:gd name="T1" fmla="*/ 12 h 70"/>
                  <a:gd name="T2" fmla="*/ 13 w 70"/>
                  <a:gd name="T3" fmla="*/ 58 h 70"/>
                  <a:gd name="T4" fmla="*/ 58 w 70"/>
                  <a:gd name="T5" fmla="*/ 58 h 70"/>
                  <a:gd name="T6" fmla="*/ 58 w 70"/>
                  <a:gd name="T7" fmla="*/ 12 h 70"/>
                  <a:gd name="T8" fmla="*/ 13 w 70"/>
                  <a:gd name="T9" fmla="*/ 12 h 70"/>
                </a:gdLst>
                <a:ahLst/>
                <a:cxnLst>
                  <a:cxn ang="0">
                    <a:pos x="T0" y="T1"/>
                  </a:cxn>
                  <a:cxn ang="0">
                    <a:pos x="T2" y="T3"/>
                  </a:cxn>
                  <a:cxn ang="0">
                    <a:pos x="T4" y="T5"/>
                  </a:cxn>
                  <a:cxn ang="0">
                    <a:pos x="T6" y="T7"/>
                  </a:cxn>
                  <a:cxn ang="0">
                    <a:pos x="T8" y="T9"/>
                  </a:cxn>
                </a:cxnLst>
                <a:rect l="0" t="0" r="r" b="b"/>
                <a:pathLst>
                  <a:path w="70" h="70">
                    <a:moveTo>
                      <a:pt x="13" y="12"/>
                    </a:moveTo>
                    <a:cubicBezTo>
                      <a:pt x="0" y="25"/>
                      <a:pt x="0" y="45"/>
                      <a:pt x="13" y="58"/>
                    </a:cubicBezTo>
                    <a:cubicBezTo>
                      <a:pt x="25" y="70"/>
                      <a:pt x="45" y="70"/>
                      <a:pt x="58" y="58"/>
                    </a:cubicBezTo>
                    <a:cubicBezTo>
                      <a:pt x="70" y="45"/>
                      <a:pt x="70" y="25"/>
                      <a:pt x="58" y="12"/>
                    </a:cubicBezTo>
                    <a:cubicBezTo>
                      <a:pt x="45" y="0"/>
                      <a:pt x="25" y="0"/>
                      <a:pt x="1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9" name="Freeform 72"/>
              <p:cNvSpPr>
                <a:spLocks noEditPoints="1"/>
              </p:cNvSpPr>
              <p:nvPr/>
            </p:nvSpPr>
            <p:spPr bwMode="auto">
              <a:xfrm>
                <a:off x="-3621088" y="1362075"/>
                <a:ext cx="3406775" cy="3416300"/>
              </a:xfrm>
              <a:custGeom>
                <a:avLst/>
                <a:gdLst>
                  <a:gd name="T0" fmla="*/ 847 w 906"/>
                  <a:gd name="T1" fmla="*/ 497 h 908"/>
                  <a:gd name="T2" fmla="*/ 824 w 906"/>
                  <a:gd name="T3" fmla="*/ 477 h 908"/>
                  <a:gd name="T4" fmla="*/ 548 w 906"/>
                  <a:gd name="T5" fmla="*/ 694 h 908"/>
                  <a:gd name="T6" fmla="*/ 315 w 906"/>
                  <a:gd name="T7" fmla="*/ 619 h 908"/>
                  <a:gd name="T8" fmla="*/ 768 w 906"/>
                  <a:gd name="T9" fmla="*/ 410 h 908"/>
                  <a:gd name="T10" fmla="*/ 813 w 906"/>
                  <a:gd name="T11" fmla="*/ 165 h 908"/>
                  <a:gd name="T12" fmla="*/ 436 w 906"/>
                  <a:gd name="T13" fmla="*/ 120 h 908"/>
                  <a:gd name="T14" fmla="*/ 391 w 906"/>
                  <a:gd name="T15" fmla="*/ 365 h 908"/>
                  <a:gd name="T16" fmla="*/ 456 w 906"/>
                  <a:gd name="T17" fmla="*/ 410 h 908"/>
                  <a:gd name="T18" fmla="*/ 206 w 906"/>
                  <a:gd name="T19" fmla="*/ 554 h 908"/>
                  <a:gd name="T20" fmla="*/ 260 w 906"/>
                  <a:gd name="T21" fmla="*/ 447 h 908"/>
                  <a:gd name="T22" fmla="*/ 324 w 906"/>
                  <a:gd name="T23" fmla="*/ 63 h 908"/>
                  <a:gd name="T24" fmla="*/ 104 w 906"/>
                  <a:gd name="T25" fmla="*/ 0 h 908"/>
                  <a:gd name="T26" fmla="*/ 41 w 906"/>
                  <a:gd name="T27" fmla="*/ 384 h 908"/>
                  <a:gd name="T28" fmla="*/ 158 w 906"/>
                  <a:gd name="T29" fmla="*/ 447 h 908"/>
                  <a:gd name="T30" fmla="*/ 65 w 906"/>
                  <a:gd name="T31" fmla="*/ 601 h 908"/>
                  <a:gd name="T32" fmla="*/ 182 w 906"/>
                  <a:gd name="T33" fmla="*/ 884 h 908"/>
                  <a:gd name="T34" fmla="*/ 346 w 906"/>
                  <a:gd name="T35" fmla="*/ 742 h 908"/>
                  <a:gd name="T36" fmla="*/ 548 w 906"/>
                  <a:gd name="T37" fmla="*/ 908 h 908"/>
                  <a:gd name="T38" fmla="*/ 906 w 906"/>
                  <a:gd name="T39" fmla="*/ 559 h 908"/>
                  <a:gd name="T40" fmla="*/ 697 w 906"/>
                  <a:gd name="T41" fmla="*/ 257 h 908"/>
                  <a:gd name="T42" fmla="*/ 765 w 906"/>
                  <a:gd name="T43" fmla="*/ 323 h 908"/>
                  <a:gd name="T44" fmla="*/ 606 w 906"/>
                  <a:gd name="T45" fmla="*/ 276 h 908"/>
                  <a:gd name="T46" fmla="*/ 598 w 906"/>
                  <a:gd name="T47" fmla="*/ 277 h 908"/>
                  <a:gd name="T48" fmla="*/ 722 w 906"/>
                  <a:gd name="T49" fmla="*/ 168 h 908"/>
                  <a:gd name="T50" fmla="*/ 508 w 906"/>
                  <a:gd name="T51" fmla="*/ 259 h 908"/>
                  <a:gd name="T52" fmla="*/ 439 w 906"/>
                  <a:gd name="T53" fmla="*/ 195 h 908"/>
                  <a:gd name="T54" fmla="*/ 543 w 906"/>
                  <a:gd name="T55" fmla="*/ 291 h 908"/>
                  <a:gd name="T56" fmla="*/ 601 w 906"/>
                  <a:gd name="T57" fmla="*/ 326 h 908"/>
                  <a:gd name="T58" fmla="*/ 661 w 906"/>
                  <a:gd name="T59" fmla="*/ 290 h 908"/>
                  <a:gd name="T60" fmla="*/ 470 w 906"/>
                  <a:gd name="T61" fmla="*/ 362 h 908"/>
                  <a:gd name="T62" fmla="*/ 276 w 906"/>
                  <a:gd name="T63" fmla="*/ 318 h 908"/>
                  <a:gd name="T64" fmla="*/ 89 w 906"/>
                  <a:gd name="T65" fmla="*/ 129 h 908"/>
                  <a:gd name="T66" fmla="*/ 276 w 906"/>
                  <a:gd name="T67" fmla="*/ 318 h 908"/>
                  <a:gd name="T68" fmla="*/ 260 w 906"/>
                  <a:gd name="T69" fmla="*/ 48 h 908"/>
                  <a:gd name="T70" fmla="*/ 276 w 906"/>
                  <a:gd name="T71" fmla="*/ 81 h 908"/>
                  <a:gd name="T72" fmla="*/ 89 w 906"/>
                  <a:gd name="T73" fmla="*/ 63 h 908"/>
                  <a:gd name="T74" fmla="*/ 89 w 906"/>
                  <a:gd name="T75" fmla="*/ 384 h 908"/>
                  <a:gd name="T76" fmla="*/ 276 w 906"/>
                  <a:gd name="T77" fmla="*/ 366 h 908"/>
                  <a:gd name="T78" fmla="*/ 260 w 906"/>
                  <a:gd name="T79" fmla="*/ 399 h 908"/>
                  <a:gd name="T80" fmla="*/ 89 w 906"/>
                  <a:gd name="T81" fmla="*/ 384 h 908"/>
                  <a:gd name="T82" fmla="*/ 99 w 906"/>
                  <a:gd name="T83" fmla="*/ 801 h 908"/>
                  <a:gd name="T84" fmla="*/ 182 w 906"/>
                  <a:gd name="T85" fmla="*/ 600 h 908"/>
                  <a:gd name="T86" fmla="*/ 266 w 906"/>
                  <a:gd name="T87" fmla="*/ 801 h 908"/>
                  <a:gd name="T88" fmla="*/ 596 w 906"/>
                  <a:gd name="T89" fmla="*/ 525 h 908"/>
                  <a:gd name="T90" fmla="*/ 799 w 906"/>
                  <a:gd name="T91" fmla="*/ 594 h 908"/>
                  <a:gd name="T92" fmla="*/ 858 w 906"/>
                  <a:gd name="T93" fmla="*/ 860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06" h="908">
                    <a:moveTo>
                      <a:pt x="847" y="500"/>
                    </a:moveTo>
                    <a:cubicBezTo>
                      <a:pt x="847" y="497"/>
                      <a:pt x="847" y="497"/>
                      <a:pt x="847" y="497"/>
                    </a:cubicBezTo>
                    <a:cubicBezTo>
                      <a:pt x="845" y="497"/>
                      <a:pt x="845" y="497"/>
                      <a:pt x="845" y="497"/>
                    </a:cubicBezTo>
                    <a:cubicBezTo>
                      <a:pt x="824" y="477"/>
                      <a:pt x="824" y="477"/>
                      <a:pt x="824" y="477"/>
                    </a:cubicBezTo>
                    <a:cubicBezTo>
                      <a:pt x="548" y="477"/>
                      <a:pt x="548" y="477"/>
                      <a:pt x="548" y="477"/>
                    </a:cubicBezTo>
                    <a:cubicBezTo>
                      <a:pt x="548" y="694"/>
                      <a:pt x="548" y="694"/>
                      <a:pt x="548" y="694"/>
                    </a:cubicBezTo>
                    <a:cubicBezTo>
                      <a:pt x="346" y="694"/>
                      <a:pt x="346" y="694"/>
                      <a:pt x="346" y="694"/>
                    </a:cubicBezTo>
                    <a:cubicBezTo>
                      <a:pt x="342" y="667"/>
                      <a:pt x="332" y="641"/>
                      <a:pt x="315" y="619"/>
                    </a:cubicBezTo>
                    <a:cubicBezTo>
                      <a:pt x="524" y="410"/>
                      <a:pt x="524" y="410"/>
                      <a:pt x="524" y="410"/>
                    </a:cubicBezTo>
                    <a:cubicBezTo>
                      <a:pt x="768" y="410"/>
                      <a:pt x="768" y="410"/>
                      <a:pt x="768" y="410"/>
                    </a:cubicBezTo>
                    <a:cubicBezTo>
                      <a:pt x="793" y="410"/>
                      <a:pt x="813" y="390"/>
                      <a:pt x="813" y="365"/>
                    </a:cubicBezTo>
                    <a:cubicBezTo>
                      <a:pt x="813" y="165"/>
                      <a:pt x="813" y="165"/>
                      <a:pt x="813" y="165"/>
                    </a:cubicBezTo>
                    <a:cubicBezTo>
                      <a:pt x="813" y="141"/>
                      <a:pt x="793" y="120"/>
                      <a:pt x="768" y="120"/>
                    </a:cubicBezTo>
                    <a:cubicBezTo>
                      <a:pt x="436" y="120"/>
                      <a:pt x="436" y="120"/>
                      <a:pt x="436" y="120"/>
                    </a:cubicBezTo>
                    <a:cubicBezTo>
                      <a:pt x="412" y="120"/>
                      <a:pt x="391" y="141"/>
                      <a:pt x="391" y="165"/>
                    </a:cubicBezTo>
                    <a:cubicBezTo>
                      <a:pt x="391" y="365"/>
                      <a:pt x="391" y="365"/>
                      <a:pt x="391" y="365"/>
                    </a:cubicBezTo>
                    <a:cubicBezTo>
                      <a:pt x="391" y="390"/>
                      <a:pt x="412" y="410"/>
                      <a:pt x="436" y="410"/>
                    </a:cubicBezTo>
                    <a:cubicBezTo>
                      <a:pt x="456" y="410"/>
                      <a:pt x="456" y="410"/>
                      <a:pt x="456" y="410"/>
                    </a:cubicBezTo>
                    <a:cubicBezTo>
                      <a:pt x="281" y="585"/>
                      <a:pt x="281" y="585"/>
                      <a:pt x="281" y="585"/>
                    </a:cubicBezTo>
                    <a:cubicBezTo>
                      <a:pt x="259" y="568"/>
                      <a:pt x="233" y="558"/>
                      <a:pt x="206" y="554"/>
                    </a:cubicBezTo>
                    <a:cubicBezTo>
                      <a:pt x="206" y="447"/>
                      <a:pt x="206" y="447"/>
                      <a:pt x="206" y="447"/>
                    </a:cubicBezTo>
                    <a:cubicBezTo>
                      <a:pt x="260" y="447"/>
                      <a:pt x="260" y="447"/>
                      <a:pt x="260" y="447"/>
                    </a:cubicBezTo>
                    <a:cubicBezTo>
                      <a:pt x="295" y="447"/>
                      <a:pt x="324" y="418"/>
                      <a:pt x="324" y="384"/>
                    </a:cubicBezTo>
                    <a:cubicBezTo>
                      <a:pt x="324" y="63"/>
                      <a:pt x="324" y="63"/>
                      <a:pt x="324" y="63"/>
                    </a:cubicBezTo>
                    <a:cubicBezTo>
                      <a:pt x="324" y="28"/>
                      <a:pt x="295" y="0"/>
                      <a:pt x="260" y="0"/>
                    </a:cubicBezTo>
                    <a:cubicBezTo>
                      <a:pt x="104" y="0"/>
                      <a:pt x="104" y="0"/>
                      <a:pt x="104" y="0"/>
                    </a:cubicBezTo>
                    <a:cubicBezTo>
                      <a:pt x="69" y="0"/>
                      <a:pt x="41" y="28"/>
                      <a:pt x="41" y="63"/>
                    </a:cubicBezTo>
                    <a:cubicBezTo>
                      <a:pt x="41" y="384"/>
                      <a:pt x="41" y="384"/>
                      <a:pt x="41" y="384"/>
                    </a:cubicBezTo>
                    <a:cubicBezTo>
                      <a:pt x="41" y="418"/>
                      <a:pt x="69" y="447"/>
                      <a:pt x="104" y="447"/>
                    </a:cubicBezTo>
                    <a:cubicBezTo>
                      <a:pt x="158" y="447"/>
                      <a:pt x="158" y="447"/>
                      <a:pt x="158" y="447"/>
                    </a:cubicBezTo>
                    <a:cubicBezTo>
                      <a:pt x="158" y="554"/>
                      <a:pt x="158" y="554"/>
                      <a:pt x="158" y="554"/>
                    </a:cubicBezTo>
                    <a:cubicBezTo>
                      <a:pt x="124" y="559"/>
                      <a:pt x="91" y="575"/>
                      <a:pt x="65" y="601"/>
                    </a:cubicBezTo>
                    <a:cubicBezTo>
                      <a:pt x="0" y="665"/>
                      <a:pt x="0" y="771"/>
                      <a:pt x="65" y="835"/>
                    </a:cubicBezTo>
                    <a:cubicBezTo>
                      <a:pt x="97" y="868"/>
                      <a:pt x="140" y="884"/>
                      <a:pt x="182" y="884"/>
                    </a:cubicBezTo>
                    <a:cubicBezTo>
                      <a:pt x="225" y="884"/>
                      <a:pt x="267" y="868"/>
                      <a:pt x="300" y="835"/>
                    </a:cubicBezTo>
                    <a:cubicBezTo>
                      <a:pt x="326" y="809"/>
                      <a:pt x="341" y="776"/>
                      <a:pt x="346" y="742"/>
                    </a:cubicBezTo>
                    <a:cubicBezTo>
                      <a:pt x="548" y="742"/>
                      <a:pt x="548" y="742"/>
                      <a:pt x="548" y="742"/>
                    </a:cubicBezTo>
                    <a:cubicBezTo>
                      <a:pt x="548" y="908"/>
                      <a:pt x="548" y="908"/>
                      <a:pt x="548" y="908"/>
                    </a:cubicBezTo>
                    <a:cubicBezTo>
                      <a:pt x="906" y="908"/>
                      <a:pt x="906" y="908"/>
                      <a:pt x="906" y="908"/>
                    </a:cubicBezTo>
                    <a:cubicBezTo>
                      <a:pt x="906" y="559"/>
                      <a:pt x="906" y="559"/>
                      <a:pt x="906" y="559"/>
                    </a:cubicBezTo>
                    <a:lnTo>
                      <a:pt x="847" y="500"/>
                    </a:lnTo>
                    <a:close/>
                    <a:moveTo>
                      <a:pt x="697" y="257"/>
                    </a:moveTo>
                    <a:cubicBezTo>
                      <a:pt x="765" y="194"/>
                      <a:pt x="765" y="194"/>
                      <a:pt x="765" y="194"/>
                    </a:cubicBezTo>
                    <a:cubicBezTo>
                      <a:pt x="765" y="323"/>
                      <a:pt x="765" y="323"/>
                      <a:pt x="765" y="323"/>
                    </a:cubicBezTo>
                    <a:lnTo>
                      <a:pt x="697" y="257"/>
                    </a:lnTo>
                    <a:close/>
                    <a:moveTo>
                      <a:pt x="606" y="276"/>
                    </a:moveTo>
                    <a:cubicBezTo>
                      <a:pt x="605" y="277"/>
                      <a:pt x="605" y="277"/>
                      <a:pt x="605" y="277"/>
                    </a:cubicBezTo>
                    <a:cubicBezTo>
                      <a:pt x="603" y="279"/>
                      <a:pt x="600" y="279"/>
                      <a:pt x="598" y="277"/>
                    </a:cubicBezTo>
                    <a:cubicBezTo>
                      <a:pt x="481" y="168"/>
                      <a:pt x="481" y="168"/>
                      <a:pt x="481" y="168"/>
                    </a:cubicBezTo>
                    <a:cubicBezTo>
                      <a:pt x="722" y="168"/>
                      <a:pt x="722" y="168"/>
                      <a:pt x="722" y="168"/>
                    </a:cubicBezTo>
                    <a:lnTo>
                      <a:pt x="606" y="276"/>
                    </a:lnTo>
                    <a:close/>
                    <a:moveTo>
                      <a:pt x="508" y="259"/>
                    </a:moveTo>
                    <a:cubicBezTo>
                      <a:pt x="439" y="325"/>
                      <a:pt x="439" y="325"/>
                      <a:pt x="439" y="325"/>
                    </a:cubicBezTo>
                    <a:cubicBezTo>
                      <a:pt x="439" y="195"/>
                      <a:pt x="439" y="195"/>
                      <a:pt x="439" y="195"/>
                    </a:cubicBezTo>
                    <a:lnTo>
                      <a:pt x="508" y="259"/>
                    </a:lnTo>
                    <a:close/>
                    <a:moveTo>
                      <a:pt x="543" y="291"/>
                    </a:moveTo>
                    <a:cubicBezTo>
                      <a:pt x="564" y="311"/>
                      <a:pt x="564" y="311"/>
                      <a:pt x="564" y="311"/>
                    </a:cubicBezTo>
                    <a:cubicBezTo>
                      <a:pt x="575" y="321"/>
                      <a:pt x="588" y="326"/>
                      <a:pt x="601" y="326"/>
                    </a:cubicBezTo>
                    <a:cubicBezTo>
                      <a:pt x="615" y="326"/>
                      <a:pt x="628" y="321"/>
                      <a:pt x="638" y="311"/>
                    </a:cubicBezTo>
                    <a:cubicBezTo>
                      <a:pt x="661" y="290"/>
                      <a:pt x="661" y="290"/>
                      <a:pt x="661" y="290"/>
                    </a:cubicBezTo>
                    <a:cubicBezTo>
                      <a:pt x="736" y="362"/>
                      <a:pt x="736" y="362"/>
                      <a:pt x="736" y="362"/>
                    </a:cubicBezTo>
                    <a:cubicBezTo>
                      <a:pt x="470" y="362"/>
                      <a:pt x="470" y="362"/>
                      <a:pt x="470" y="362"/>
                    </a:cubicBezTo>
                    <a:lnTo>
                      <a:pt x="543" y="291"/>
                    </a:lnTo>
                    <a:close/>
                    <a:moveTo>
                      <a:pt x="276" y="318"/>
                    </a:moveTo>
                    <a:cubicBezTo>
                      <a:pt x="89" y="318"/>
                      <a:pt x="89" y="318"/>
                      <a:pt x="89" y="318"/>
                    </a:cubicBezTo>
                    <a:cubicBezTo>
                      <a:pt x="89" y="129"/>
                      <a:pt x="89" y="129"/>
                      <a:pt x="89" y="129"/>
                    </a:cubicBezTo>
                    <a:cubicBezTo>
                      <a:pt x="276" y="129"/>
                      <a:pt x="276" y="129"/>
                      <a:pt x="276" y="129"/>
                    </a:cubicBezTo>
                    <a:lnTo>
                      <a:pt x="276" y="318"/>
                    </a:lnTo>
                    <a:close/>
                    <a:moveTo>
                      <a:pt x="104" y="48"/>
                    </a:moveTo>
                    <a:cubicBezTo>
                      <a:pt x="260" y="48"/>
                      <a:pt x="260" y="48"/>
                      <a:pt x="260" y="48"/>
                    </a:cubicBezTo>
                    <a:cubicBezTo>
                      <a:pt x="269" y="48"/>
                      <a:pt x="276" y="55"/>
                      <a:pt x="276" y="63"/>
                    </a:cubicBezTo>
                    <a:cubicBezTo>
                      <a:pt x="276" y="81"/>
                      <a:pt x="276" y="81"/>
                      <a:pt x="276" y="81"/>
                    </a:cubicBezTo>
                    <a:cubicBezTo>
                      <a:pt x="89" y="81"/>
                      <a:pt x="89" y="81"/>
                      <a:pt x="89" y="81"/>
                    </a:cubicBezTo>
                    <a:cubicBezTo>
                      <a:pt x="89" y="63"/>
                      <a:pt x="89" y="63"/>
                      <a:pt x="89" y="63"/>
                    </a:cubicBezTo>
                    <a:cubicBezTo>
                      <a:pt x="89" y="55"/>
                      <a:pt x="96" y="48"/>
                      <a:pt x="104" y="48"/>
                    </a:cubicBezTo>
                    <a:close/>
                    <a:moveTo>
                      <a:pt x="89" y="384"/>
                    </a:moveTo>
                    <a:cubicBezTo>
                      <a:pt x="89" y="366"/>
                      <a:pt x="89" y="366"/>
                      <a:pt x="89" y="366"/>
                    </a:cubicBezTo>
                    <a:cubicBezTo>
                      <a:pt x="276" y="366"/>
                      <a:pt x="276" y="366"/>
                      <a:pt x="276" y="366"/>
                    </a:cubicBezTo>
                    <a:cubicBezTo>
                      <a:pt x="276" y="384"/>
                      <a:pt x="276" y="384"/>
                      <a:pt x="276" y="384"/>
                    </a:cubicBezTo>
                    <a:cubicBezTo>
                      <a:pt x="276" y="392"/>
                      <a:pt x="269" y="399"/>
                      <a:pt x="260" y="399"/>
                    </a:cubicBezTo>
                    <a:cubicBezTo>
                      <a:pt x="104" y="399"/>
                      <a:pt x="104" y="399"/>
                      <a:pt x="104" y="399"/>
                    </a:cubicBezTo>
                    <a:cubicBezTo>
                      <a:pt x="96" y="399"/>
                      <a:pt x="89" y="392"/>
                      <a:pt x="89" y="384"/>
                    </a:cubicBezTo>
                    <a:close/>
                    <a:moveTo>
                      <a:pt x="266" y="801"/>
                    </a:moveTo>
                    <a:cubicBezTo>
                      <a:pt x="220" y="847"/>
                      <a:pt x="145" y="847"/>
                      <a:pt x="99" y="801"/>
                    </a:cubicBezTo>
                    <a:cubicBezTo>
                      <a:pt x="53" y="755"/>
                      <a:pt x="53" y="681"/>
                      <a:pt x="99" y="635"/>
                    </a:cubicBezTo>
                    <a:cubicBezTo>
                      <a:pt x="122" y="612"/>
                      <a:pt x="152" y="600"/>
                      <a:pt x="182" y="600"/>
                    </a:cubicBezTo>
                    <a:cubicBezTo>
                      <a:pt x="212" y="600"/>
                      <a:pt x="243" y="612"/>
                      <a:pt x="266" y="635"/>
                    </a:cubicBezTo>
                    <a:cubicBezTo>
                      <a:pt x="312" y="681"/>
                      <a:pt x="312" y="755"/>
                      <a:pt x="266" y="801"/>
                    </a:cubicBezTo>
                    <a:close/>
                    <a:moveTo>
                      <a:pt x="596" y="860"/>
                    </a:moveTo>
                    <a:cubicBezTo>
                      <a:pt x="596" y="525"/>
                      <a:pt x="596" y="525"/>
                      <a:pt x="596" y="525"/>
                    </a:cubicBezTo>
                    <a:cubicBezTo>
                      <a:pt x="799" y="525"/>
                      <a:pt x="799" y="525"/>
                      <a:pt x="799" y="525"/>
                    </a:cubicBezTo>
                    <a:cubicBezTo>
                      <a:pt x="799" y="594"/>
                      <a:pt x="799" y="594"/>
                      <a:pt x="799" y="594"/>
                    </a:cubicBezTo>
                    <a:cubicBezTo>
                      <a:pt x="858" y="594"/>
                      <a:pt x="858" y="594"/>
                      <a:pt x="858" y="594"/>
                    </a:cubicBezTo>
                    <a:cubicBezTo>
                      <a:pt x="858" y="860"/>
                      <a:pt x="858" y="860"/>
                      <a:pt x="858" y="860"/>
                    </a:cubicBezTo>
                    <a:lnTo>
                      <a:pt x="596" y="8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0" name="Rectangle 73"/>
              <p:cNvSpPr>
                <a:spLocks noChangeArrowheads="1"/>
              </p:cNvSpPr>
              <p:nvPr/>
            </p:nvSpPr>
            <p:spPr bwMode="auto">
              <a:xfrm>
                <a:off x="-1187451" y="3792538"/>
                <a:ext cx="60483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1" name="Rectangle 74"/>
              <p:cNvSpPr>
                <a:spLocks noChangeArrowheads="1"/>
              </p:cNvSpPr>
              <p:nvPr/>
            </p:nvSpPr>
            <p:spPr bwMode="auto">
              <a:xfrm>
                <a:off x="-1187451" y="4157663"/>
                <a:ext cx="60483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grpSp>
          <p:nvGrpSpPr>
            <p:cNvPr id="192" name="Graphic 145"/>
            <p:cNvGrpSpPr/>
            <p:nvPr/>
          </p:nvGrpSpPr>
          <p:grpSpPr>
            <a:xfrm>
              <a:off x="1221115" y="3734374"/>
              <a:ext cx="1853521" cy="1800573"/>
              <a:chOff x="5489423" y="4961659"/>
              <a:chExt cx="1268728" cy="1268728"/>
            </a:xfrm>
          </p:grpSpPr>
          <p:sp>
            <p:nvSpPr>
              <p:cNvPr id="207" name="Freeform: Shape 206"/>
              <p:cNvSpPr/>
              <p:nvPr/>
            </p:nvSpPr>
            <p:spPr>
              <a:xfrm>
                <a:off x="6218522" y="5174078"/>
                <a:ext cx="277534" cy="634364"/>
              </a:xfrm>
              <a:custGeom>
                <a:avLst/>
                <a:gdLst>
                  <a:gd name="connsiteX0" fmla="*/ 64594 w 277534"/>
                  <a:gd name="connsiteY0" fmla="*/ 638497 h 634364"/>
                  <a:gd name="connsiteX1" fmla="*/ 28740 w 277534"/>
                  <a:gd name="connsiteY1" fmla="*/ 614590 h 634364"/>
                  <a:gd name="connsiteX2" fmla="*/ 3881 w 277534"/>
                  <a:gd name="connsiteY2" fmla="*/ 558817 h 634364"/>
                  <a:gd name="connsiteX3" fmla="*/ 13940 w 277534"/>
                  <a:gd name="connsiteY3" fmla="*/ 532626 h 634364"/>
                  <a:gd name="connsiteX4" fmla="*/ 40119 w 277534"/>
                  <a:gd name="connsiteY4" fmla="*/ 542669 h 634364"/>
                  <a:gd name="connsiteX5" fmla="*/ 65172 w 277534"/>
                  <a:gd name="connsiteY5" fmla="*/ 598929 h 634364"/>
                  <a:gd name="connsiteX6" fmla="*/ 148532 w 277534"/>
                  <a:gd name="connsiteY6" fmla="*/ 563983 h 634364"/>
                  <a:gd name="connsiteX7" fmla="*/ 127158 w 277534"/>
                  <a:gd name="connsiteY7" fmla="*/ 514832 h 634364"/>
                  <a:gd name="connsiteX8" fmla="*/ 133240 w 277534"/>
                  <a:gd name="connsiteY8" fmla="*/ 491638 h 634364"/>
                  <a:gd name="connsiteX9" fmla="*/ 170096 w 277534"/>
                  <a:gd name="connsiteY9" fmla="*/ 454777 h 634364"/>
                  <a:gd name="connsiteX10" fmla="*/ 193290 w 277534"/>
                  <a:gd name="connsiteY10" fmla="*/ 448680 h 634364"/>
                  <a:gd name="connsiteX11" fmla="*/ 243667 w 277534"/>
                  <a:gd name="connsiteY11" fmla="*/ 469550 h 634364"/>
                  <a:gd name="connsiteX12" fmla="*/ 277427 w 277534"/>
                  <a:gd name="connsiteY12" fmla="*/ 385683 h 634364"/>
                  <a:gd name="connsiteX13" fmla="*/ 227518 w 277534"/>
                  <a:gd name="connsiteY13" fmla="*/ 366014 h 634364"/>
                  <a:gd name="connsiteX14" fmla="*/ 215437 w 277534"/>
                  <a:gd name="connsiteY14" fmla="*/ 345302 h 634364"/>
                  <a:gd name="connsiteX15" fmla="*/ 215477 w 277534"/>
                  <a:gd name="connsiteY15" fmla="*/ 293165 h 634364"/>
                  <a:gd name="connsiteX16" fmla="*/ 227558 w 277534"/>
                  <a:gd name="connsiteY16" fmla="*/ 272489 h 634364"/>
                  <a:gd name="connsiteX17" fmla="*/ 277894 w 277534"/>
                  <a:gd name="connsiteY17" fmla="*/ 251642 h 634364"/>
                  <a:gd name="connsiteX18" fmla="*/ 242465 w 277534"/>
                  <a:gd name="connsiteY18" fmla="*/ 168474 h 634364"/>
                  <a:gd name="connsiteX19" fmla="*/ 193330 w 277534"/>
                  <a:gd name="connsiteY19" fmla="*/ 189827 h 634364"/>
                  <a:gd name="connsiteX20" fmla="*/ 170140 w 277534"/>
                  <a:gd name="connsiteY20" fmla="*/ 183748 h 634364"/>
                  <a:gd name="connsiteX21" fmla="*/ 133240 w 277534"/>
                  <a:gd name="connsiteY21" fmla="*/ 146889 h 634364"/>
                  <a:gd name="connsiteX22" fmla="*/ 127162 w 277534"/>
                  <a:gd name="connsiteY22" fmla="*/ 123695 h 634364"/>
                  <a:gd name="connsiteX23" fmla="*/ 148032 w 277534"/>
                  <a:gd name="connsiteY23" fmla="*/ 73342 h 634364"/>
                  <a:gd name="connsiteX24" fmla="*/ 64165 w 277534"/>
                  <a:gd name="connsiteY24" fmla="*/ 39582 h 634364"/>
                  <a:gd name="connsiteX25" fmla="*/ 38069 w 277534"/>
                  <a:gd name="connsiteY25" fmla="*/ 103487 h 634364"/>
                  <a:gd name="connsiteX26" fmla="*/ 12140 w 277534"/>
                  <a:gd name="connsiteY26" fmla="*/ 114076 h 634364"/>
                  <a:gd name="connsiteX27" fmla="*/ 1550 w 277534"/>
                  <a:gd name="connsiteY27" fmla="*/ 88147 h 634364"/>
                  <a:gd name="connsiteX28" fmla="*/ 1597 w 277534"/>
                  <a:gd name="connsiteY28" fmla="*/ 88039 h 634364"/>
                  <a:gd name="connsiteX29" fmla="*/ 28815 w 277534"/>
                  <a:gd name="connsiteY29" fmla="*/ 23785 h 634364"/>
                  <a:gd name="connsiteX30" fmla="*/ 79343 w 277534"/>
                  <a:gd name="connsiteY30" fmla="*/ 2954 h 634364"/>
                  <a:gd name="connsiteX31" fmla="*/ 163713 w 277534"/>
                  <a:gd name="connsiteY31" fmla="*/ 37898 h 634364"/>
                  <a:gd name="connsiteX32" fmla="*/ 184659 w 277534"/>
                  <a:gd name="connsiteY32" fmla="*/ 88522 h 634364"/>
                  <a:gd name="connsiteX33" fmla="*/ 169363 w 277534"/>
                  <a:gd name="connsiteY33" fmla="*/ 125402 h 634364"/>
                  <a:gd name="connsiteX34" fmla="*/ 191629 w 277534"/>
                  <a:gd name="connsiteY34" fmla="*/ 147626 h 634364"/>
                  <a:gd name="connsiteX35" fmla="*/ 228485 w 277534"/>
                  <a:gd name="connsiteY35" fmla="*/ 132352 h 634364"/>
                  <a:gd name="connsiteX36" fmla="*/ 279092 w 277534"/>
                  <a:gd name="connsiteY36" fmla="*/ 153279 h 634364"/>
                  <a:gd name="connsiteX37" fmla="*/ 314057 w 277534"/>
                  <a:gd name="connsiteY37" fmla="*/ 237647 h 634364"/>
                  <a:gd name="connsiteX38" fmla="*/ 293072 w 277534"/>
                  <a:gd name="connsiteY38" fmla="*/ 288273 h 634364"/>
                  <a:gd name="connsiteX39" fmla="*/ 256171 w 277534"/>
                  <a:gd name="connsiteY39" fmla="*/ 303545 h 634364"/>
                  <a:gd name="connsiteX40" fmla="*/ 256171 w 277534"/>
                  <a:gd name="connsiteY40" fmla="*/ 334966 h 634364"/>
                  <a:gd name="connsiteX41" fmla="*/ 293072 w 277534"/>
                  <a:gd name="connsiteY41" fmla="*/ 350258 h 634364"/>
                  <a:gd name="connsiteX42" fmla="*/ 314093 w 277534"/>
                  <a:gd name="connsiteY42" fmla="*/ 400825 h 634364"/>
                  <a:gd name="connsiteX43" fmla="*/ 279092 w 277534"/>
                  <a:gd name="connsiteY43" fmla="*/ 485211 h 634364"/>
                  <a:gd name="connsiteX44" fmla="*/ 228485 w 277534"/>
                  <a:gd name="connsiteY44" fmla="*/ 506177 h 634364"/>
                  <a:gd name="connsiteX45" fmla="*/ 191589 w 277534"/>
                  <a:gd name="connsiteY45" fmla="*/ 490885 h 634364"/>
                  <a:gd name="connsiteX46" fmla="*/ 169363 w 277534"/>
                  <a:gd name="connsiteY46" fmla="*/ 513127 h 634364"/>
                  <a:gd name="connsiteX47" fmla="*/ 184659 w 277534"/>
                  <a:gd name="connsiteY47" fmla="*/ 550007 h 634364"/>
                  <a:gd name="connsiteX48" fmla="*/ 163713 w 277534"/>
                  <a:gd name="connsiteY48" fmla="*/ 600614 h 634364"/>
                  <a:gd name="connsiteX49" fmla="*/ 79343 w 277534"/>
                  <a:gd name="connsiteY49" fmla="*/ 635555 h 634364"/>
                  <a:gd name="connsiteX50" fmla="*/ 64594 w 277534"/>
                  <a:gd name="connsiteY50" fmla="*/ 638497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77534" h="634364">
                    <a:moveTo>
                      <a:pt x="64594" y="638497"/>
                    </a:moveTo>
                    <a:cubicBezTo>
                      <a:pt x="48909" y="638505"/>
                      <a:pt x="34763" y="629073"/>
                      <a:pt x="28740" y="614590"/>
                    </a:cubicBezTo>
                    <a:lnTo>
                      <a:pt x="3881" y="558817"/>
                    </a:lnTo>
                    <a:cubicBezTo>
                      <a:pt x="-575" y="548806"/>
                      <a:pt x="3929" y="537082"/>
                      <a:pt x="13940" y="532626"/>
                    </a:cubicBezTo>
                    <a:cubicBezTo>
                      <a:pt x="23943" y="528177"/>
                      <a:pt x="35659" y="532669"/>
                      <a:pt x="40119" y="542669"/>
                    </a:cubicBezTo>
                    <a:lnTo>
                      <a:pt x="65172" y="598929"/>
                    </a:lnTo>
                    <a:lnTo>
                      <a:pt x="148532" y="563983"/>
                    </a:lnTo>
                    <a:lnTo>
                      <a:pt x="127158" y="514832"/>
                    </a:lnTo>
                    <a:cubicBezTo>
                      <a:pt x="123748" y="506613"/>
                      <a:pt x="126234" y="497125"/>
                      <a:pt x="133240" y="491638"/>
                    </a:cubicBezTo>
                    <a:cubicBezTo>
                      <a:pt x="146958" y="480870"/>
                      <a:pt x="159332" y="468496"/>
                      <a:pt x="170096" y="454777"/>
                    </a:cubicBezTo>
                    <a:cubicBezTo>
                      <a:pt x="175591" y="447780"/>
                      <a:pt x="185067" y="445286"/>
                      <a:pt x="193290" y="448680"/>
                    </a:cubicBezTo>
                    <a:lnTo>
                      <a:pt x="243667" y="469550"/>
                    </a:lnTo>
                    <a:lnTo>
                      <a:pt x="277427" y="385683"/>
                    </a:lnTo>
                    <a:lnTo>
                      <a:pt x="227518" y="366014"/>
                    </a:lnTo>
                    <a:cubicBezTo>
                      <a:pt x="219303" y="362600"/>
                      <a:pt x="214363" y="354136"/>
                      <a:pt x="215437" y="345302"/>
                    </a:cubicBezTo>
                    <a:cubicBezTo>
                      <a:pt x="217523" y="327988"/>
                      <a:pt x="217539" y="310483"/>
                      <a:pt x="215477" y="293165"/>
                    </a:cubicBezTo>
                    <a:cubicBezTo>
                      <a:pt x="214403" y="284344"/>
                      <a:pt x="219347" y="275887"/>
                      <a:pt x="227558" y="272489"/>
                    </a:cubicBezTo>
                    <a:lnTo>
                      <a:pt x="277894" y="251642"/>
                    </a:lnTo>
                    <a:lnTo>
                      <a:pt x="242465" y="168474"/>
                    </a:lnTo>
                    <a:lnTo>
                      <a:pt x="193330" y="189827"/>
                    </a:lnTo>
                    <a:cubicBezTo>
                      <a:pt x="185111" y="193233"/>
                      <a:pt x="175631" y="190747"/>
                      <a:pt x="170140" y="183748"/>
                    </a:cubicBezTo>
                    <a:cubicBezTo>
                      <a:pt x="159360" y="170029"/>
                      <a:pt x="146970" y="157654"/>
                      <a:pt x="133240" y="146889"/>
                    </a:cubicBezTo>
                    <a:cubicBezTo>
                      <a:pt x="126238" y="141398"/>
                      <a:pt x="123752" y="131914"/>
                      <a:pt x="127162" y="123695"/>
                    </a:cubicBezTo>
                    <a:lnTo>
                      <a:pt x="148032" y="73342"/>
                    </a:lnTo>
                    <a:lnTo>
                      <a:pt x="64165" y="39582"/>
                    </a:lnTo>
                    <a:lnTo>
                      <a:pt x="38069" y="103487"/>
                    </a:lnTo>
                    <a:cubicBezTo>
                      <a:pt x="33835" y="113571"/>
                      <a:pt x="22226" y="118312"/>
                      <a:pt x="12140" y="114076"/>
                    </a:cubicBezTo>
                    <a:cubicBezTo>
                      <a:pt x="2057" y="109840"/>
                      <a:pt x="-2685" y="98231"/>
                      <a:pt x="1550" y="88147"/>
                    </a:cubicBezTo>
                    <a:cubicBezTo>
                      <a:pt x="1565" y="88111"/>
                      <a:pt x="1581" y="88075"/>
                      <a:pt x="1597" y="88039"/>
                    </a:cubicBezTo>
                    <a:lnTo>
                      <a:pt x="28815" y="23785"/>
                    </a:lnTo>
                    <a:cubicBezTo>
                      <a:pt x="37046" y="4110"/>
                      <a:pt x="59638" y="-5203"/>
                      <a:pt x="79343" y="2954"/>
                    </a:cubicBezTo>
                    <a:lnTo>
                      <a:pt x="163713" y="37898"/>
                    </a:lnTo>
                    <a:cubicBezTo>
                      <a:pt x="183438" y="46130"/>
                      <a:pt x="192802" y="68758"/>
                      <a:pt x="184659" y="88522"/>
                    </a:cubicBezTo>
                    <a:lnTo>
                      <a:pt x="169363" y="125402"/>
                    </a:lnTo>
                    <a:cubicBezTo>
                      <a:pt x="177225" y="132358"/>
                      <a:pt x="184659" y="139779"/>
                      <a:pt x="191629" y="147626"/>
                    </a:cubicBezTo>
                    <a:lnTo>
                      <a:pt x="228485" y="132352"/>
                    </a:lnTo>
                    <a:cubicBezTo>
                      <a:pt x="248242" y="124214"/>
                      <a:pt x="270857" y="133567"/>
                      <a:pt x="279092" y="153279"/>
                    </a:cubicBezTo>
                    <a:lnTo>
                      <a:pt x="314057" y="237647"/>
                    </a:lnTo>
                    <a:cubicBezTo>
                      <a:pt x="322177" y="257423"/>
                      <a:pt x="312800" y="280042"/>
                      <a:pt x="293072" y="288273"/>
                    </a:cubicBezTo>
                    <a:lnTo>
                      <a:pt x="256171" y="303545"/>
                    </a:lnTo>
                    <a:cubicBezTo>
                      <a:pt x="256830" y="314008"/>
                      <a:pt x="256830" y="324503"/>
                      <a:pt x="256171" y="334966"/>
                    </a:cubicBezTo>
                    <a:lnTo>
                      <a:pt x="293072" y="350258"/>
                    </a:lnTo>
                    <a:cubicBezTo>
                      <a:pt x="312796" y="358461"/>
                      <a:pt x="322189" y="381056"/>
                      <a:pt x="314093" y="400825"/>
                    </a:cubicBezTo>
                    <a:lnTo>
                      <a:pt x="279092" y="485211"/>
                    </a:lnTo>
                    <a:cubicBezTo>
                      <a:pt x="270869" y="504936"/>
                      <a:pt x="248250" y="514309"/>
                      <a:pt x="228485" y="506177"/>
                    </a:cubicBezTo>
                    <a:lnTo>
                      <a:pt x="191589" y="490885"/>
                    </a:lnTo>
                    <a:cubicBezTo>
                      <a:pt x="184647" y="498751"/>
                      <a:pt x="177225" y="506181"/>
                      <a:pt x="169363" y="513127"/>
                    </a:cubicBezTo>
                    <a:lnTo>
                      <a:pt x="184659" y="550007"/>
                    </a:lnTo>
                    <a:cubicBezTo>
                      <a:pt x="192838" y="569764"/>
                      <a:pt x="183461" y="592415"/>
                      <a:pt x="163713" y="600614"/>
                    </a:cubicBezTo>
                    <a:lnTo>
                      <a:pt x="79343" y="635555"/>
                    </a:lnTo>
                    <a:cubicBezTo>
                      <a:pt x="74668" y="637494"/>
                      <a:pt x="69653" y="638493"/>
                      <a:pt x="64594" y="638497"/>
                    </a:cubicBezTo>
                    <a:close/>
                  </a:path>
                </a:pathLst>
              </a:custGeom>
              <a:solidFill>
                <a:srgbClr val="FE8A12"/>
              </a:solidFill>
              <a:ln w="395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8" name="Freeform: Shape 207"/>
              <p:cNvSpPr/>
              <p:nvPr/>
            </p:nvSpPr>
            <p:spPr>
              <a:xfrm>
                <a:off x="5712679" y="5122182"/>
                <a:ext cx="515421" cy="911898"/>
              </a:xfrm>
              <a:custGeom>
                <a:avLst/>
                <a:gdLst>
                  <a:gd name="connsiteX0" fmla="*/ 520837 w 515420"/>
                  <a:gd name="connsiteY0" fmla="*/ 946672 h 911898"/>
                  <a:gd name="connsiteX1" fmla="*/ 293909 w 515420"/>
                  <a:gd name="connsiteY1" fmla="*/ 946672 h 911898"/>
                  <a:gd name="connsiteX2" fmla="*/ 274085 w 515420"/>
                  <a:gd name="connsiteY2" fmla="*/ 926872 h 911898"/>
                  <a:gd name="connsiteX3" fmla="*/ 274085 w 515420"/>
                  <a:gd name="connsiteY3" fmla="*/ 926848 h 911898"/>
                  <a:gd name="connsiteX4" fmla="*/ 274125 w 515420"/>
                  <a:gd name="connsiteY4" fmla="*/ 913411 h 911898"/>
                  <a:gd name="connsiteX5" fmla="*/ 274045 w 515420"/>
                  <a:gd name="connsiteY5" fmla="*/ 886562 h 911898"/>
                  <a:gd name="connsiteX6" fmla="*/ 263011 w 515420"/>
                  <a:gd name="connsiteY6" fmla="*/ 845035 h 911898"/>
                  <a:gd name="connsiteX7" fmla="*/ 219375 w 515420"/>
                  <a:gd name="connsiteY7" fmla="*/ 835163 h 911898"/>
                  <a:gd name="connsiteX8" fmla="*/ 201605 w 515420"/>
                  <a:gd name="connsiteY8" fmla="*/ 835607 h 911898"/>
                  <a:gd name="connsiteX9" fmla="*/ 141166 w 515420"/>
                  <a:gd name="connsiteY9" fmla="*/ 835103 h 911898"/>
                  <a:gd name="connsiteX10" fmla="*/ 71975 w 515420"/>
                  <a:gd name="connsiteY10" fmla="*/ 793425 h 911898"/>
                  <a:gd name="connsiteX11" fmla="*/ 74799 w 515420"/>
                  <a:gd name="connsiteY11" fmla="*/ 729133 h 911898"/>
                  <a:gd name="connsiteX12" fmla="*/ 67519 w 515420"/>
                  <a:gd name="connsiteY12" fmla="*/ 698604 h 911898"/>
                  <a:gd name="connsiteX13" fmla="*/ 53968 w 515420"/>
                  <a:gd name="connsiteY13" fmla="*/ 648231 h 911898"/>
                  <a:gd name="connsiteX14" fmla="*/ 54549 w 515420"/>
                  <a:gd name="connsiteY14" fmla="*/ 588740 h 911898"/>
                  <a:gd name="connsiteX15" fmla="*/ 45798 w 515420"/>
                  <a:gd name="connsiteY15" fmla="*/ 585180 h 911898"/>
                  <a:gd name="connsiteX16" fmla="*/ 1507 w 515420"/>
                  <a:gd name="connsiteY16" fmla="*/ 548220 h 911898"/>
                  <a:gd name="connsiteX17" fmla="*/ 13200 w 515420"/>
                  <a:gd name="connsiteY17" fmla="*/ 494981 h 911898"/>
                  <a:gd name="connsiteX18" fmla="*/ 72282 w 515420"/>
                  <a:gd name="connsiteY18" fmla="*/ 409199 h 911898"/>
                  <a:gd name="connsiteX19" fmla="*/ 80644 w 515420"/>
                  <a:gd name="connsiteY19" fmla="*/ 374682 h 911898"/>
                  <a:gd name="connsiteX20" fmla="*/ 240745 w 515420"/>
                  <a:gd name="connsiteY20" fmla="*/ 40386 h 911898"/>
                  <a:gd name="connsiteX21" fmla="*/ 480452 w 515420"/>
                  <a:gd name="connsiteY21" fmla="*/ 3508 h 911898"/>
                  <a:gd name="connsiteX22" fmla="*/ 498725 w 515420"/>
                  <a:gd name="connsiteY22" fmla="*/ 24784 h 911898"/>
                  <a:gd name="connsiteX23" fmla="*/ 477430 w 515420"/>
                  <a:gd name="connsiteY23" fmla="*/ 43039 h 911898"/>
                  <a:gd name="connsiteX24" fmla="*/ 257393 w 515420"/>
                  <a:gd name="connsiteY24" fmla="*/ 76357 h 911898"/>
                  <a:gd name="connsiteX25" fmla="*/ 119209 w 515420"/>
                  <a:gd name="connsiteY25" fmla="*/ 365547 h 911898"/>
                  <a:gd name="connsiteX26" fmla="*/ 103412 w 515420"/>
                  <a:gd name="connsiteY26" fmla="*/ 433769 h 911898"/>
                  <a:gd name="connsiteX27" fmla="*/ 47347 w 515420"/>
                  <a:gd name="connsiteY27" fmla="*/ 515154 h 911898"/>
                  <a:gd name="connsiteX28" fmla="*/ 39101 w 515420"/>
                  <a:gd name="connsiteY28" fmla="*/ 535616 h 911898"/>
                  <a:gd name="connsiteX29" fmla="*/ 60822 w 515420"/>
                  <a:gd name="connsiteY29" fmla="*/ 548490 h 911898"/>
                  <a:gd name="connsiteX30" fmla="*/ 82194 w 515420"/>
                  <a:gd name="connsiteY30" fmla="*/ 557165 h 911898"/>
                  <a:gd name="connsiteX31" fmla="*/ 94546 w 515420"/>
                  <a:gd name="connsiteY31" fmla="*/ 576310 h 911898"/>
                  <a:gd name="connsiteX32" fmla="*/ 93616 w 515420"/>
                  <a:gd name="connsiteY32" fmla="*/ 648172 h 911898"/>
                  <a:gd name="connsiteX33" fmla="*/ 103915 w 515420"/>
                  <a:gd name="connsiteY33" fmla="*/ 682884 h 911898"/>
                  <a:gd name="connsiteX34" fmla="*/ 109026 w 515420"/>
                  <a:gd name="connsiteY34" fmla="*/ 749111 h 911898"/>
                  <a:gd name="connsiteX35" fmla="*/ 107129 w 515420"/>
                  <a:gd name="connsiteY35" fmla="*/ 775073 h 911898"/>
                  <a:gd name="connsiteX36" fmla="*/ 144376 w 515420"/>
                  <a:gd name="connsiteY36" fmla="*/ 795574 h 911898"/>
                  <a:gd name="connsiteX37" fmla="*/ 200439 w 515420"/>
                  <a:gd name="connsiteY37" fmla="*/ 795979 h 911898"/>
                  <a:gd name="connsiteX38" fmla="*/ 218638 w 515420"/>
                  <a:gd name="connsiteY38" fmla="*/ 795515 h 911898"/>
                  <a:gd name="connsiteX39" fmla="*/ 290579 w 515420"/>
                  <a:gd name="connsiteY39" fmla="*/ 816540 h 911898"/>
                  <a:gd name="connsiteX40" fmla="*/ 313693 w 515420"/>
                  <a:gd name="connsiteY40" fmla="*/ 885979 h 911898"/>
                  <a:gd name="connsiteX41" fmla="*/ 313768 w 515420"/>
                  <a:gd name="connsiteY41" fmla="*/ 907024 h 911898"/>
                  <a:gd name="connsiteX42" fmla="*/ 501013 w 515420"/>
                  <a:gd name="connsiteY42" fmla="*/ 907024 h 911898"/>
                  <a:gd name="connsiteX43" fmla="*/ 501013 w 515420"/>
                  <a:gd name="connsiteY43" fmla="*/ 868498 h 911898"/>
                  <a:gd name="connsiteX44" fmla="*/ 520837 w 515420"/>
                  <a:gd name="connsiteY44" fmla="*/ 848675 h 911898"/>
                  <a:gd name="connsiteX45" fmla="*/ 540661 w 515420"/>
                  <a:gd name="connsiteY45" fmla="*/ 868498 h 911898"/>
                  <a:gd name="connsiteX46" fmla="*/ 540661 w 515420"/>
                  <a:gd name="connsiteY46" fmla="*/ 926848 h 911898"/>
                  <a:gd name="connsiteX47" fmla="*/ 520861 w 515420"/>
                  <a:gd name="connsiteY47" fmla="*/ 946672 h 911898"/>
                  <a:gd name="connsiteX48" fmla="*/ 520837 w 515420"/>
                  <a:gd name="connsiteY48" fmla="*/ 946672 h 9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5420" h="911898">
                    <a:moveTo>
                      <a:pt x="520837" y="946672"/>
                    </a:moveTo>
                    <a:lnTo>
                      <a:pt x="293909" y="946672"/>
                    </a:lnTo>
                    <a:cubicBezTo>
                      <a:pt x="282966" y="946676"/>
                      <a:pt x="274093" y="937811"/>
                      <a:pt x="274085" y="926872"/>
                    </a:cubicBezTo>
                    <a:cubicBezTo>
                      <a:pt x="274085" y="926864"/>
                      <a:pt x="274085" y="926856"/>
                      <a:pt x="274085" y="926848"/>
                    </a:cubicBezTo>
                    <a:lnTo>
                      <a:pt x="274125" y="913411"/>
                    </a:lnTo>
                    <a:cubicBezTo>
                      <a:pt x="274164" y="904138"/>
                      <a:pt x="274164" y="895348"/>
                      <a:pt x="274045" y="886562"/>
                    </a:cubicBezTo>
                    <a:cubicBezTo>
                      <a:pt x="275651" y="871829"/>
                      <a:pt x="271718" y="857028"/>
                      <a:pt x="263011" y="845035"/>
                    </a:cubicBezTo>
                    <a:cubicBezTo>
                      <a:pt x="250181" y="836475"/>
                      <a:pt x="234643" y="832958"/>
                      <a:pt x="219375" y="835163"/>
                    </a:cubicBezTo>
                    <a:lnTo>
                      <a:pt x="201605" y="835607"/>
                    </a:lnTo>
                    <a:cubicBezTo>
                      <a:pt x="181464" y="836542"/>
                      <a:pt x="161288" y="836372"/>
                      <a:pt x="141166" y="835103"/>
                    </a:cubicBezTo>
                    <a:cubicBezTo>
                      <a:pt x="112474" y="834021"/>
                      <a:pt x="86348" y="818281"/>
                      <a:pt x="71975" y="793425"/>
                    </a:cubicBezTo>
                    <a:cubicBezTo>
                      <a:pt x="61584" y="772979"/>
                      <a:pt x="62655" y="748588"/>
                      <a:pt x="74799" y="729133"/>
                    </a:cubicBezTo>
                    <a:cubicBezTo>
                      <a:pt x="77974" y="723693"/>
                      <a:pt x="74179" y="713975"/>
                      <a:pt x="67519" y="698604"/>
                    </a:cubicBezTo>
                    <a:cubicBezTo>
                      <a:pt x="59550" y="682939"/>
                      <a:pt x="54935" y="665780"/>
                      <a:pt x="53968" y="648231"/>
                    </a:cubicBezTo>
                    <a:cubicBezTo>
                      <a:pt x="53929" y="638609"/>
                      <a:pt x="54201" y="608235"/>
                      <a:pt x="54549" y="588740"/>
                    </a:cubicBezTo>
                    <a:lnTo>
                      <a:pt x="45798" y="585180"/>
                    </a:lnTo>
                    <a:cubicBezTo>
                      <a:pt x="26420" y="579776"/>
                      <a:pt x="10292" y="566319"/>
                      <a:pt x="1507" y="548220"/>
                    </a:cubicBezTo>
                    <a:cubicBezTo>
                      <a:pt x="-2565" y="529617"/>
                      <a:pt x="1708" y="510166"/>
                      <a:pt x="13200" y="494981"/>
                    </a:cubicBezTo>
                    <a:cubicBezTo>
                      <a:pt x="30976" y="465114"/>
                      <a:pt x="50713" y="436457"/>
                      <a:pt x="72282" y="409199"/>
                    </a:cubicBezTo>
                    <a:cubicBezTo>
                      <a:pt x="81242" y="400128"/>
                      <a:pt x="84459" y="386850"/>
                      <a:pt x="80644" y="374682"/>
                    </a:cubicBezTo>
                    <a:cubicBezTo>
                      <a:pt x="45270" y="239110"/>
                      <a:pt x="112942" y="97809"/>
                      <a:pt x="240745" y="40386"/>
                    </a:cubicBezTo>
                    <a:cubicBezTo>
                      <a:pt x="315620" y="5902"/>
                      <a:pt x="398674" y="-6876"/>
                      <a:pt x="480452" y="3508"/>
                    </a:cubicBezTo>
                    <a:cubicBezTo>
                      <a:pt x="491371" y="4346"/>
                      <a:pt x="499546" y="13865"/>
                      <a:pt x="498725" y="24784"/>
                    </a:cubicBezTo>
                    <a:cubicBezTo>
                      <a:pt x="497730" y="35625"/>
                      <a:pt x="488298" y="43712"/>
                      <a:pt x="477430" y="43039"/>
                    </a:cubicBezTo>
                    <a:cubicBezTo>
                      <a:pt x="402413" y="33392"/>
                      <a:pt x="326194" y="44933"/>
                      <a:pt x="257393" y="76357"/>
                    </a:cubicBezTo>
                    <a:cubicBezTo>
                      <a:pt x="146935" y="126117"/>
                      <a:pt x="88531" y="248344"/>
                      <a:pt x="119209" y="365547"/>
                    </a:cubicBezTo>
                    <a:cubicBezTo>
                      <a:pt x="125838" y="389494"/>
                      <a:pt x="119893" y="415170"/>
                      <a:pt x="103412" y="433769"/>
                    </a:cubicBezTo>
                    <a:cubicBezTo>
                      <a:pt x="82928" y="459615"/>
                      <a:pt x="64198" y="486806"/>
                      <a:pt x="47347" y="515154"/>
                    </a:cubicBezTo>
                    <a:cubicBezTo>
                      <a:pt x="37823" y="531259"/>
                      <a:pt x="39101" y="535576"/>
                      <a:pt x="39101" y="535616"/>
                    </a:cubicBezTo>
                    <a:cubicBezTo>
                      <a:pt x="39178" y="535810"/>
                      <a:pt x="40882" y="540302"/>
                      <a:pt x="60822" y="548490"/>
                    </a:cubicBezTo>
                    <a:lnTo>
                      <a:pt x="82194" y="557165"/>
                    </a:lnTo>
                    <a:cubicBezTo>
                      <a:pt x="89931" y="560309"/>
                      <a:pt x="94868" y="567965"/>
                      <a:pt x="94546" y="576310"/>
                    </a:cubicBezTo>
                    <a:cubicBezTo>
                      <a:pt x="94042" y="588835"/>
                      <a:pt x="93578" y="635802"/>
                      <a:pt x="93616" y="648172"/>
                    </a:cubicBezTo>
                    <a:cubicBezTo>
                      <a:pt x="94803" y="660292"/>
                      <a:pt x="98299" y="672076"/>
                      <a:pt x="103915" y="682884"/>
                    </a:cubicBezTo>
                    <a:cubicBezTo>
                      <a:pt x="116505" y="702743"/>
                      <a:pt x="118420" y="727555"/>
                      <a:pt x="109026" y="749111"/>
                    </a:cubicBezTo>
                    <a:cubicBezTo>
                      <a:pt x="103738" y="756783"/>
                      <a:pt x="103012" y="766715"/>
                      <a:pt x="107129" y="775073"/>
                    </a:cubicBezTo>
                    <a:cubicBezTo>
                      <a:pt x="115354" y="787684"/>
                      <a:pt x="129320" y="795372"/>
                      <a:pt x="144376" y="795574"/>
                    </a:cubicBezTo>
                    <a:cubicBezTo>
                      <a:pt x="163042" y="796756"/>
                      <a:pt x="181761" y="796895"/>
                      <a:pt x="200439" y="795979"/>
                    </a:cubicBezTo>
                    <a:lnTo>
                      <a:pt x="218638" y="795515"/>
                    </a:lnTo>
                    <a:cubicBezTo>
                      <a:pt x="244460" y="792652"/>
                      <a:pt x="270358" y="800221"/>
                      <a:pt x="290579" y="816540"/>
                    </a:cubicBezTo>
                    <a:cubicBezTo>
                      <a:pt x="307437" y="835563"/>
                      <a:pt x="315787" y="860648"/>
                      <a:pt x="313693" y="885979"/>
                    </a:cubicBezTo>
                    <a:cubicBezTo>
                      <a:pt x="313808" y="892910"/>
                      <a:pt x="313808" y="899840"/>
                      <a:pt x="313768" y="907024"/>
                    </a:cubicBezTo>
                    <a:lnTo>
                      <a:pt x="501013" y="907024"/>
                    </a:lnTo>
                    <a:lnTo>
                      <a:pt x="501013" y="868498"/>
                    </a:lnTo>
                    <a:cubicBezTo>
                      <a:pt x="501013" y="857552"/>
                      <a:pt x="509886" y="848675"/>
                      <a:pt x="520837" y="848675"/>
                    </a:cubicBezTo>
                    <a:cubicBezTo>
                      <a:pt x="531784" y="848675"/>
                      <a:pt x="540661" y="857552"/>
                      <a:pt x="540661" y="868498"/>
                    </a:cubicBezTo>
                    <a:lnTo>
                      <a:pt x="540661" y="926848"/>
                    </a:lnTo>
                    <a:cubicBezTo>
                      <a:pt x="540665" y="937791"/>
                      <a:pt x="531803" y="946664"/>
                      <a:pt x="520861" y="946672"/>
                    </a:cubicBezTo>
                    <a:cubicBezTo>
                      <a:pt x="520853" y="946672"/>
                      <a:pt x="520845" y="946672"/>
                      <a:pt x="520837" y="946672"/>
                    </a:cubicBezTo>
                    <a:close/>
                  </a:path>
                </a:pathLst>
              </a:custGeom>
              <a:solidFill>
                <a:srgbClr val="002060">
                  <a:alpha val="84000"/>
                </a:srgbClr>
              </a:solidFill>
              <a:ln w="395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9" name="Freeform: Shape 208"/>
              <p:cNvSpPr/>
              <p:nvPr/>
            </p:nvSpPr>
            <p:spPr>
              <a:xfrm>
                <a:off x="6224700" y="5362910"/>
                <a:ext cx="118943" cy="237887"/>
              </a:xfrm>
              <a:custGeom>
                <a:avLst/>
                <a:gdLst>
                  <a:gd name="connsiteX0" fmla="*/ 21750 w 118943"/>
                  <a:gd name="connsiteY0" fmla="*/ 260660 h 237886"/>
                  <a:gd name="connsiteX1" fmla="*/ 1973 w 118943"/>
                  <a:gd name="connsiteY1" fmla="*/ 240777 h 237886"/>
                  <a:gd name="connsiteX2" fmla="*/ 19735 w 118943"/>
                  <a:gd name="connsiteY2" fmla="*/ 221111 h 237886"/>
                  <a:gd name="connsiteX3" fmla="*/ 100847 w 118943"/>
                  <a:gd name="connsiteY3" fmla="*/ 120834 h 237886"/>
                  <a:gd name="connsiteX4" fmla="*/ 18031 w 118943"/>
                  <a:gd name="connsiteY4" fmla="*/ 39560 h 237886"/>
                  <a:gd name="connsiteX5" fmla="*/ 82 w 118943"/>
                  <a:gd name="connsiteY5" fmla="*/ 18032 h 237886"/>
                  <a:gd name="connsiteX6" fmla="*/ 21436 w 118943"/>
                  <a:gd name="connsiteY6" fmla="*/ 67 h 237886"/>
                  <a:gd name="connsiteX7" fmla="*/ 140514 w 118943"/>
                  <a:gd name="connsiteY7" fmla="*/ 141717 h 237886"/>
                  <a:gd name="connsiteX8" fmla="*/ 23839 w 118943"/>
                  <a:gd name="connsiteY8" fmla="*/ 260565 h 237886"/>
                  <a:gd name="connsiteX9" fmla="*/ 21750 w 118943"/>
                  <a:gd name="connsiteY9" fmla="*/ 260660 h 23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943" h="237886">
                    <a:moveTo>
                      <a:pt x="21750" y="260660"/>
                    </a:moveTo>
                    <a:cubicBezTo>
                      <a:pt x="10795" y="260632"/>
                      <a:pt x="1942" y="251727"/>
                      <a:pt x="1973" y="240777"/>
                    </a:cubicBezTo>
                    <a:cubicBezTo>
                      <a:pt x="2001" y="230647"/>
                      <a:pt x="9661" y="222166"/>
                      <a:pt x="19735" y="221111"/>
                    </a:cubicBezTo>
                    <a:cubicBezTo>
                      <a:pt x="69822" y="215818"/>
                      <a:pt x="106140" y="170921"/>
                      <a:pt x="100847" y="120834"/>
                    </a:cubicBezTo>
                    <a:cubicBezTo>
                      <a:pt x="96260" y="77408"/>
                      <a:pt x="61532" y="43331"/>
                      <a:pt x="18031" y="39560"/>
                    </a:cubicBezTo>
                    <a:cubicBezTo>
                      <a:pt x="7127" y="38569"/>
                      <a:pt x="-905" y="28931"/>
                      <a:pt x="82" y="18032"/>
                    </a:cubicBezTo>
                    <a:cubicBezTo>
                      <a:pt x="1065" y="7196"/>
                      <a:pt x="10597" y="-821"/>
                      <a:pt x="21436" y="67"/>
                    </a:cubicBezTo>
                    <a:cubicBezTo>
                      <a:pt x="93437" y="6300"/>
                      <a:pt x="146747" y="69720"/>
                      <a:pt x="140514" y="141717"/>
                    </a:cubicBezTo>
                    <a:cubicBezTo>
                      <a:pt x="135106" y="204166"/>
                      <a:pt x="86177" y="254007"/>
                      <a:pt x="23839" y="260565"/>
                    </a:cubicBezTo>
                    <a:cubicBezTo>
                      <a:pt x="23141" y="260620"/>
                      <a:pt x="22443" y="260660"/>
                      <a:pt x="21750" y="260660"/>
                    </a:cubicBezTo>
                    <a:close/>
                  </a:path>
                </a:pathLst>
              </a:custGeom>
              <a:solidFill>
                <a:srgbClr val="FE8A12"/>
              </a:solidFill>
              <a:ln w="395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0" name="Freeform: Shape 209"/>
              <p:cNvSpPr/>
              <p:nvPr/>
            </p:nvSpPr>
            <p:spPr>
              <a:xfrm>
                <a:off x="5946487" y="5201392"/>
                <a:ext cx="277534" cy="594716"/>
              </a:xfrm>
              <a:custGeom>
                <a:avLst/>
                <a:gdLst>
                  <a:gd name="connsiteX0" fmla="*/ 215901 w 277534"/>
                  <a:gd name="connsiteY0" fmla="*/ 597188 h 594716"/>
                  <a:gd name="connsiteX1" fmla="*/ 201112 w 277534"/>
                  <a:gd name="connsiteY1" fmla="*/ 595966 h 594716"/>
                  <a:gd name="connsiteX2" fmla="*/ 132078 w 277534"/>
                  <a:gd name="connsiteY2" fmla="*/ 549543 h 594716"/>
                  <a:gd name="connsiteX3" fmla="*/ 44111 w 277534"/>
                  <a:gd name="connsiteY3" fmla="*/ 497973 h 594716"/>
                  <a:gd name="connsiteX4" fmla="*/ 36134 w 277534"/>
                  <a:gd name="connsiteY4" fmla="*/ 429846 h 594716"/>
                  <a:gd name="connsiteX5" fmla="*/ 5546 w 277534"/>
                  <a:gd name="connsiteY5" fmla="*/ 344703 h 594716"/>
                  <a:gd name="connsiteX6" fmla="*/ 29783 w 277534"/>
                  <a:gd name="connsiteY6" fmla="*/ 302482 h 594716"/>
                  <a:gd name="connsiteX7" fmla="*/ 6747 w 277534"/>
                  <a:gd name="connsiteY7" fmla="*/ 160115 h 594716"/>
                  <a:gd name="connsiteX8" fmla="*/ 117055 w 277534"/>
                  <a:gd name="connsiteY8" fmla="*/ 57645 h 594716"/>
                  <a:gd name="connsiteX9" fmla="*/ 199526 w 277534"/>
                  <a:gd name="connsiteY9" fmla="*/ 1019 h 594716"/>
                  <a:gd name="connsiteX10" fmla="*/ 301822 w 277534"/>
                  <a:gd name="connsiteY10" fmla="*/ 27812 h 594716"/>
                  <a:gd name="connsiteX11" fmla="*/ 309565 w 277534"/>
                  <a:gd name="connsiteY11" fmla="*/ 43552 h 594716"/>
                  <a:gd name="connsiteX12" fmla="*/ 309565 w 277534"/>
                  <a:gd name="connsiteY12" fmla="*/ 542244 h 594716"/>
                  <a:gd name="connsiteX13" fmla="*/ 303098 w 277534"/>
                  <a:gd name="connsiteY13" fmla="*/ 556902 h 594716"/>
                  <a:gd name="connsiteX14" fmla="*/ 215901 w 277534"/>
                  <a:gd name="connsiteY14" fmla="*/ 597188 h 594716"/>
                  <a:gd name="connsiteX15" fmla="*/ 218379 w 277534"/>
                  <a:gd name="connsiteY15" fmla="*/ 39098 h 594716"/>
                  <a:gd name="connsiteX16" fmla="*/ 205874 w 277534"/>
                  <a:gd name="connsiteY16" fmla="*/ 40163 h 594716"/>
                  <a:gd name="connsiteX17" fmla="*/ 146402 w 277534"/>
                  <a:gd name="connsiteY17" fmla="*/ 84980 h 594716"/>
                  <a:gd name="connsiteX18" fmla="*/ 135912 w 277534"/>
                  <a:gd name="connsiteY18" fmla="*/ 92975 h 594716"/>
                  <a:gd name="connsiteX19" fmla="*/ 44107 w 277534"/>
                  <a:gd name="connsiteY19" fmla="*/ 173452 h 594716"/>
                  <a:gd name="connsiteX20" fmla="*/ 72876 w 277534"/>
                  <a:gd name="connsiteY20" fmla="*/ 296654 h 594716"/>
                  <a:gd name="connsiteX21" fmla="*/ 67218 w 277534"/>
                  <a:gd name="connsiteY21" fmla="*/ 324185 h 594716"/>
                  <a:gd name="connsiteX22" fmla="*/ 65132 w 277534"/>
                  <a:gd name="connsiteY22" fmla="*/ 325382 h 594716"/>
                  <a:gd name="connsiteX23" fmla="*/ 44496 w 277534"/>
                  <a:gd name="connsiteY23" fmla="*/ 352117 h 594716"/>
                  <a:gd name="connsiteX24" fmla="*/ 72800 w 277534"/>
                  <a:gd name="connsiteY24" fmla="*/ 411434 h 594716"/>
                  <a:gd name="connsiteX25" fmla="*/ 76595 w 277534"/>
                  <a:gd name="connsiteY25" fmla="*/ 432653 h 594716"/>
                  <a:gd name="connsiteX26" fmla="*/ 78684 w 277534"/>
                  <a:gd name="connsiteY26" fmla="*/ 478554 h 594716"/>
                  <a:gd name="connsiteX27" fmla="*/ 146517 w 277534"/>
                  <a:gd name="connsiteY27" fmla="*/ 511659 h 594716"/>
                  <a:gd name="connsiteX28" fmla="*/ 161231 w 277534"/>
                  <a:gd name="connsiteY28" fmla="*/ 521766 h 594716"/>
                  <a:gd name="connsiteX29" fmla="*/ 207849 w 277534"/>
                  <a:gd name="connsiteY29" fmla="*/ 556902 h 594716"/>
                  <a:gd name="connsiteX30" fmla="*/ 269913 w 277534"/>
                  <a:gd name="connsiteY30" fmla="*/ 533244 h 594716"/>
                  <a:gd name="connsiteX31" fmla="*/ 269913 w 277534"/>
                  <a:gd name="connsiteY31" fmla="*/ 54315 h 594716"/>
                  <a:gd name="connsiteX32" fmla="*/ 218379 w 277534"/>
                  <a:gd name="connsiteY32" fmla="*/ 39098 h 594716"/>
                  <a:gd name="connsiteX33" fmla="*/ 289737 w 277534"/>
                  <a:gd name="connsiteY33" fmla="*/ 542244 h 594716"/>
                  <a:gd name="connsiteX34" fmla="*/ 289737 w 277534"/>
                  <a:gd name="connsiteY34" fmla="*/ 542244 h 59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7534" h="594716">
                    <a:moveTo>
                      <a:pt x="215901" y="597188"/>
                    </a:moveTo>
                    <a:cubicBezTo>
                      <a:pt x="210949" y="597188"/>
                      <a:pt x="206001" y="596779"/>
                      <a:pt x="201112" y="595966"/>
                    </a:cubicBezTo>
                    <a:cubicBezTo>
                      <a:pt x="172947" y="590043"/>
                      <a:pt x="148191" y="573395"/>
                      <a:pt x="132078" y="549543"/>
                    </a:cubicBezTo>
                    <a:cubicBezTo>
                      <a:pt x="96426" y="546660"/>
                      <a:pt x="64038" y="527669"/>
                      <a:pt x="44111" y="497973"/>
                    </a:cubicBezTo>
                    <a:cubicBezTo>
                      <a:pt x="32954" y="477083"/>
                      <a:pt x="30108" y="452747"/>
                      <a:pt x="36134" y="429846"/>
                    </a:cubicBezTo>
                    <a:cubicBezTo>
                      <a:pt x="13515" y="407596"/>
                      <a:pt x="2255" y="376258"/>
                      <a:pt x="5546" y="344703"/>
                    </a:cubicBezTo>
                    <a:cubicBezTo>
                      <a:pt x="8777" y="328352"/>
                      <a:pt x="17293" y="313516"/>
                      <a:pt x="29783" y="302482"/>
                    </a:cubicBezTo>
                    <a:cubicBezTo>
                      <a:pt x="1014" y="260935"/>
                      <a:pt x="-7455" y="208616"/>
                      <a:pt x="6747" y="160115"/>
                    </a:cubicBezTo>
                    <a:cubicBezTo>
                      <a:pt x="27784" y="112187"/>
                      <a:pt x="67710" y="75098"/>
                      <a:pt x="117055" y="57645"/>
                    </a:cubicBezTo>
                    <a:cubicBezTo>
                      <a:pt x="135618" y="28259"/>
                      <a:pt x="165433" y="7787"/>
                      <a:pt x="199526" y="1019"/>
                    </a:cubicBezTo>
                    <a:cubicBezTo>
                      <a:pt x="235784" y="-3312"/>
                      <a:pt x="272340" y="6262"/>
                      <a:pt x="301822" y="27812"/>
                    </a:cubicBezTo>
                    <a:cubicBezTo>
                      <a:pt x="306702" y="31575"/>
                      <a:pt x="309561" y="37389"/>
                      <a:pt x="309565" y="43552"/>
                    </a:cubicBezTo>
                    <a:lnTo>
                      <a:pt x="309565" y="542244"/>
                    </a:lnTo>
                    <a:cubicBezTo>
                      <a:pt x="309557" y="547822"/>
                      <a:pt x="307214" y="553139"/>
                      <a:pt x="303098" y="556902"/>
                    </a:cubicBezTo>
                    <a:cubicBezTo>
                      <a:pt x="280130" y="580813"/>
                      <a:pt x="248999" y="595197"/>
                      <a:pt x="215901" y="597188"/>
                    </a:cubicBezTo>
                    <a:close/>
                    <a:moveTo>
                      <a:pt x="218379" y="39098"/>
                    </a:moveTo>
                    <a:cubicBezTo>
                      <a:pt x="214188" y="39092"/>
                      <a:pt x="210005" y="39449"/>
                      <a:pt x="205874" y="40163"/>
                    </a:cubicBezTo>
                    <a:cubicBezTo>
                      <a:pt x="180618" y="46053"/>
                      <a:pt x="159022" y="62327"/>
                      <a:pt x="146402" y="84980"/>
                    </a:cubicBezTo>
                    <a:cubicBezTo>
                      <a:pt x="143916" y="88759"/>
                      <a:pt x="140213" y="91580"/>
                      <a:pt x="135912" y="92975"/>
                    </a:cubicBezTo>
                    <a:cubicBezTo>
                      <a:pt x="95709" y="106324"/>
                      <a:pt x="62603" y="135344"/>
                      <a:pt x="44107" y="173452"/>
                    </a:cubicBezTo>
                    <a:cubicBezTo>
                      <a:pt x="33668" y="216759"/>
                      <a:pt x="44337" y="262450"/>
                      <a:pt x="72876" y="296654"/>
                    </a:cubicBezTo>
                    <a:cubicBezTo>
                      <a:pt x="78914" y="305820"/>
                      <a:pt x="76381" y="318147"/>
                      <a:pt x="67218" y="324185"/>
                    </a:cubicBezTo>
                    <a:cubicBezTo>
                      <a:pt x="66548" y="324625"/>
                      <a:pt x="65850" y="325026"/>
                      <a:pt x="65132" y="325382"/>
                    </a:cubicBezTo>
                    <a:cubicBezTo>
                      <a:pt x="54848" y="331052"/>
                      <a:pt x="47374" y="340734"/>
                      <a:pt x="44496" y="352117"/>
                    </a:cubicBezTo>
                    <a:cubicBezTo>
                      <a:pt x="44722" y="375097"/>
                      <a:pt x="55078" y="396804"/>
                      <a:pt x="72800" y="411434"/>
                    </a:cubicBezTo>
                    <a:cubicBezTo>
                      <a:pt x="78133" y="417143"/>
                      <a:pt x="79620" y="425449"/>
                      <a:pt x="76595" y="432653"/>
                    </a:cubicBezTo>
                    <a:cubicBezTo>
                      <a:pt x="70981" y="447597"/>
                      <a:pt x="71738" y="464185"/>
                      <a:pt x="78684" y="478554"/>
                    </a:cubicBezTo>
                    <a:cubicBezTo>
                      <a:pt x="95233" y="499147"/>
                      <a:pt x="120104" y="511283"/>
                      <a:pt x="146517" y="511659"/>
                    </a:cubicBezTo>
                    <a:cubicBezTo>
                      <a:pt x="152746" y="512512"/>
                      <a:pt x="158202" y="516259"/>
                      <a:pt x="161231" y="521766"/>
                    </a:cubicBezTo>
                    <a:cubicBezTo>
                      <a:pt x="171468" y="539219"/>
                      <a:pt x="188251" y="551866"/>
                      <a:pt x="207849" y="556902"/>
                    </a:cubicBezTo>
                    <a:cubicBezTo>
                      <a:pt x="230991" y="558408"/>
                      <a:pt x="253646" y="549777"/>
                      <a:pt x="269913" y="533244"/>
                    </a:cubicBezTo>
                    <a:lnTo>
                      <a:pt x="269913" y="54315"/>
                    </a:lnTo>
                    <a:cubicBezTo>
                      <a:pt x="254312" y="44940"/>
                      <a:pt x="236573" y="39702"/>
                      <a:pt x="218379" y="39098"/>
                    </a:cubicBezTo>
                    <a:close/>
                    <a:moveTo>
                      <a:pt x="289737" y="542244"/>
                    </a:moveTo>
                    <a:lnTo>
                      <a:pt x="289737" y="542244"/>
                    </a:lnTo>
                    <a:close/>
                  </a:path>
                </a:pathLst>
              </a:custGeom>
              <a:solidFill>
                <a:srgbClr val="00A3E0">
                  <a:alpha val="81000"/>
                </a:srgbClr>
              </a:solidFill>
              <a:ln w="395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1" name="Freeform: Shape 210"/>
              <p:cNvSpPr/>
              <p:nvPr/>
            </p:nvSpPr>
            <p:spPr>
              <a:xfrm>
                <a:off x="6026173" y="5376860"/>
                <a:ext cx="158591" cy="79296"/>
              </a:xfrm>
              <a:custGeom>
                <a:avLst/>
                <a:gdLst>
                  <a:gd name="connsiteX0" fmla="*/ 93819 w 158591"/>
                  <a:gd name="connsiteY0" fmla="*/ 117720 h 79295"/>
                  <a:gd name="connsiteX1" fmla="*/ 36631 w 158591"/>
                  <a:gd name="connsiteY1" fmla="*/ 99272 h 79295"/>
                  <a:gd name="connsiteX2" fmla="*/ 623 w 158591"/>
                  <a:gd name="connsiteY2" fmla="*/ 17264 h 79295"/>
                  <a:gd name="connsiteX3" fmla="*/ 22810 w 158591"/>
                  <a:gd name="connsiteY3" fmla="*/ 133 h 79295"/>
                  <a:gd name="connsiteX4" fmla="*/ 39962 w 158591"/>
                  <a:gd name="connsiteY4" fmla="*/ 22328 h 79295"/>
                  <a:gd name="connsiteX5" fmla="*/ 39962 w 158591"/>
                  <a:gd name="connsiteY5" fmla="*/ 22335 h 79295"/>
                  <a:gd name="connsiteX6" fmla="*/ 60095 w 158591"/>
                  <a:gd name="connsiteY6" fmla="*/ 67288 h 79295"/>
                  <a:gd name="connsiteX7" fmla="*/ 137301 w 158591"/>
                  <a:gd name="connsiteY7" fmla="*/ 58462 h 79295"/>
                  <a:gd name="connsiteX8" fmla="*/ 165217 w 158591"/>
                  <a:gd name="connsiteY8" fmla="*/ 55870 h 79295"/>
                  <a:gd name="connsiteX9" fmla="*/ 167810 w 158591"/>
                  <a:gd name="connsiteY9" fmla="*/ 83785 h 79295"/>
                  <a:gd name="connsiteX10" fmla="*/ 93819 w 158591"/>
                  <a:gd name="connsiteY10" fmla="*/ 117720 h 7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591" h="79295">
                    <a:moveTo>
                      <a:pt x="93819" y="117720"/>
                    </a:moveTo>
                    <a:cubicBezTo>
                      <a:pt x="73282" y="117803"/>
                      <a:pt x="53252" y="111341"/>
                      <a:pt x="36631" y="99272"/>
                    </a:cubicBezTo>
                    <a:cubicBezTo>
                      <a:pt x="10611" y="80515"/>
                      <a:pt x="-3179" y="49114"/>
                      <a:pt x="623" y="17264"/>
                    </a:cubicBezTo>
                    <a:cubicBezTo>
                      <a:pt x="2158" y="6488"/>
                      <a:pt x="11994" y="-1108"/>
                      <a:pt x="22810" y="133"/>
                    </a:cubicBezTo>
                    <a:cubicBezTo>
                      <a:pt x="33678" y="1524"/>
                      <a:pt x="41357" y="11464"/>
                      <a:pt x="39962" y="22328"/>
                    </a:cubicBezTo>
                    <a:cubicBezTo>
                      <a:pt x="39962" y="22331"/>
                      <a:pt x="39962" y="22335"/>
                      <a:pt x="39962" y="22335"/>
                    </a:cubicBezTo>
                    <a:cubicBezTo>
                      <a:pt x="37845" y="39891"/>
                      <a:pt x="45588" y="57182"/>
                      <a:pt x="60095" y="67288"/>
                    </a:cubicBezTo>
                    <a:cubicBezTo>
                      <a:pt x="84225" y="84820"/>
                      <a:pt x="117751" y="80986"/>
                      <a:pt x="137301" y="58462"/>
                    </a:cubicBezTo>
                    <a:cubicBezTo>
                      <a:pt x="144291" y="50037"/>
                      <a:pt x="156792" y="48876"/>
                      <a:pt x="165217" y="55870"/>
                    </a:cubicBezTo>
                    <a:cubicBezTo>
                      <a:pt x="173642" y="62859"/>
                      <a:pt x="174804" y="75360"/>
                      <a:pt x="167810" y="83785"/>
                    </a:cubicBezTo>
                    <a:cubicBezTo>
                      <a:pt x="149405" y="105516"/>
                      <a:pt x="122298" y="117950"/>
                      <a:pt x="93819" y="117720"/>
                    </a:cubicBezTo>
                    <a:close/>
                  </a:path>
                </a:pathLst>
              </a:custGeom>
              <a:solidFill>
                <a:srgbClr val="00A3E0"/>
              </a:solidFill>
              <a:ln w="395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2" name="Freeform: Shape 211"/>
              <p:cNvSpPr/>
              <p:nvPr/>
            </p:nvSpPr>
            <p:spPr>
              <a:xfrm>
                <a:off x="6075977" y="5449651"/>
                <a:ext cx="79296" cy="79296"/>
              </a:xfrm>
              <a:custGeom>
                <a:avLst/>
                <a:gdLst>
                  <a:gd name="connsiteX0" fmla="*/ 19818 w 79295"/>
                  <a:gd name="connsiteY0" fmla="*/ 104575 h 79295"/>
                  <a:gd name="connsiteX1" fmla="*/ 14708 w 79295"/>
                  <a:gd name="connsiteY1" fmla="*/ 103898 h 79295"/>
                  <a:gd name="connsiteX2" fmla="*/ 653 w 79295"/>
                  <a:gd name="connsiteY2" fmla="*/ 79776 h 79295"/>
                  <a:gd name="connsiteX3" fmla="*/ 62991 w 79295"/>
                  <a:gd name="connsiteY3" fmla="*/ 2126 h 79295"/>
                  <a:gd name="connsiteX4" fmla="*/ 89594 w 79295"/>
                  <a:gd name="connsiteY4" fmla="*/ 10892 h 79295"/>
                  <a:gd name="connsiteX5" fmla="*/ 80832 w 79295"/>
                  <a:gd name="connsiteY5" fmla="*/ 37499 h 79295"/>
                  <a:gd name="connsiteX6" fmla="*/ 80801 w 79295"/>
                  <a:gd name="connsiteY6" fmla="*/ 37515 h 79295"/>
                  <a:gd name="connsiteX7" fmla="*/ 38984 w 79295"/>
                  <a:gd name="connsiteY7" fmla="*/ 89942 h 79295"/>
                  <a:gd name="connsiteX8" fmla="*/ 19818 w 79295"/>
                  <a:gd name="connsiteY8" fmla="*/ 104575 h 7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95" h="79295">
                    <a:moveTo>
                      <a:pt x="19818" y="104575"/>
                    </a:moveTo>
                    <a:cubicBezTo>
                      <a:pt x="18094" y="104579"/>
                      <a:pt x="16373" y="104349"/>
                      <a:pt x="14708" y="103898"/>
                    </a:cubicBezTo>
                    <a:cubicBezTo>
                      <a:pt x="4173" y="101110"/>
                      <a:pt x="-2115" y="90318"/>
                      <a:pt x="653" y="79776"/>
                    </a:cubicBezTo>
                    <a:cubicBezTo>
                      <a:pt x="10390" y="46690"/>
                      <a:pt x="32791" y="18786"/>
                      <a:pt x="62991" y="2126"/>
                    </a:cubicBezTo>
                    <a:cubicBezTo>
                      <a:pt x="72756" y="-2799"/>
                      <a:pt x="84670" y="1123"/>
                      <a:pt x="89594" y="10892"/>
                    </a:cubicBezTo>
                    <a:cubicBezTo>
                      <a:pt x="94523" y="20661"/>
                      <a:pt x="90598" y="32571"/>
                      <a:pt x="80832" y="37499"/>
                    </a:cubicBezTo>
                    <a:cubicBezTo>
                      <a:pt x="80820" y="37503"/>
                      <a:pt x="80808" y="37511"/>
                      <a:pt x="80801" y="37515"/>
                    </a:cubicBezTo>
                    <a:cubicBezTo>
                      <a:pt x="60731" y="49069"/>
                      <a:pt x="45788" y="67802"/>
                      <a:pt x="38984" y="89942"/>
                    </a:cubicBezTo>
                    <a:cubicBezTo>
                      <a:pt x="36597" y="98561"/>
                      <a:pt x="28767" y="104544"/>
                      <a:pt x="19818" y="104575"/>
                    </a:cubicBezTo>
                    <a:close/>
                  </a:path>
                </a:pathLst>
              </a:custGeom>
              <a:solidFill>
                <a:srgbClr val="00A3E0"/>
              </a:solidFill>
              <a:ln w="395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3" name="Freeform: Shape 212"/>
              <p:cNvSpPr/>
              <p:nvPr/>
            </p:nvSpPr>
            <p:spPr>
              <a:xfrm>
                <a:off x="5976979" y="5596896"/>
                <a:ext cx="118943" cy="39648"/>
              </a:xfrm>
              <a:custGeom>
                <a:avLst/>
                <a:gdLst>
                  <a:gd name="connsiteX0" fmla="*/ 97363 w 118943"/>
                  <a:gd name="connsiteY0" fmla="*/ 78172 h 39647"/>
                  <a:gd name="connsiteX1" fmla="*/ 5254 w 118943"/>
                  <a:gd name="connsiteY1" fmla="*/ 33275 h 39647"/>
                  <a:gd name="connsiteX2" fmla="*/ 6388 w 118943"/>
                  <a:gd name="connsiteY2" fmla="*/ 5252 h 39647"/>
                  <a:gd name="connsiteX3" fmla="*/ 34407 w 118943"/>
                  <a:gd name="connsiteY3" fmla="*/ 6386 h 39647"/>
                  <a:gd name="connsiteX4" fmla="*/ 114245 w 118943"/>
                  <a:gd name="connsiteY4" fmla="*/ 35349 h 39647"/>
                  <a:gd name="connsiteX5" fmla="*/ 139898 w 118943"/>
                  <a:gd name="connsiteY5" fmla="*/ 46672 h 39647"/>
                  <a:gd name="connsiteX6" fmla="*/ 128570 w 118943"/>
                  <a:gd name="connsiteY6" fmla="*/ 72324 h 39647"/>
                  <a:gd name="connsiteX7" fmla="*/ 97363 w 118943"/>
                  <a:gd name="connsiteY7" fmla="*/ 78172 h 3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943" h="39647">
                    <a:moveTo>
                      <a:pt x="97363" y="78172"/>
                    </a:moveTo>
                    <a:cubicBezTo>
                      <a:pt x="62160" y="75135"/>
                      <a:pt x="29336" y="59137"/>
                      <a:pt x="5254" y="33275"/>
                    </a:cubicBezTo>
                    <a:cubicBezTo>
                      <a:pt x="-2172" y="25227"/>
                      <a:pt x="-1665" y="12678"/>
                      <a:pt x="6388" y="5252"/>
                    </a:cubicBezTo>
                    <a:cubicBezTo>
                      <a:pt x="14436" y="-2170"/>
                      <a:pt x="26985" y="-1666"/>
                      <a:pt x="34407" y="6386"/>
                    </a:cubicBezTo>
                    <a:cubicBezTo>
                      <a:pt x="34795" y="6830"/>
                      <a:pt x="75640" y="50217"/>
                      <a:pt x="114245" y="35349"/>
                    </a:cubicBezTo>
                    <a:cubicBezTo>
                      <a:pt x="124455" y="31392"/>
                      <a:pt x="135941" y="36463"/>
                      <a:pt x="139898" y="46672"/>
                    </a:cubicBezTo>
                    <a:cubicBezTo>
                      <a:pt x="143854" y="56886"/>
                      <a:pt x="138783" y="68368"/>
                      <a:pt x="128570" y="72324"/>
                    </a:cubicBezTo>
                    <a:cubicBezTo>
                      <a:pt x="118623" y="76198"/>
                      <a:pt x="108041" y="78180"/>
                      <a:pt x="97363" y="78172"/>
                    </a:cubicBezTo>
                    <a:close/>
                  </a:path>
                </a:pathLst>
              </a:custGeom>
              <a:solidFill>
                <a:srgbClr val="00A3E0"/>
              </a:solidFill>
              <a:ln w="395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4" name="Freeform: Shape 213"/>
              <p:cNvSpPr/>
              <p:nvPr/>
            </p:nvSpPr>
            <p:spPr>
              <a:xfrm>
                <a:off x="6007700" y="5253377"/>
                <a:ext cx="158591" cy="39648"/>
              </a:xfrm>
              <a:custGeom>
                <a:avLst/>
                <a:gdLst>
                  <a:gd name="connsiteX0" fmla="*/ 167042 w 158591"/>
                  <a:gd name="connsiteY0" fmla="*/ 75740 h 39647"/>
                  <a:gd name="connsiteX1" fmla="*/ 149462 w 158591"/>
                  <a:gd name="connsiteY1" fmla="*/ 65092 h 39647"/>
                  <a:gd name="connsiteX2" fmla="*/ 72994 w 158591"/>
                  <a:gd name="connsiteY2" fmla="*/ 42325 h 39647"/>
                  <a:gd name="connsiteX3" fmla="*/ 72994 w 158591"/>
                  <a:gd name="connsiteY3" fmla="*/ 42325 h 39647"/>
                  <a:gd name="connsiteX4" fmla="*/ 30983 w 158591"/>
                  <a:gd name="connsiteY4" fmla="*/ 63969 h 39647"/>
                  <a:gd name="connsiteX5" fmla="*/ 3436 w 158591"/>
                  <a:gd name="connsiteY5" fmla="*/ 58723 h 39647"/>
                  <a:gd name="connsiteX6" fmla="*/ 8681 w 158591"/>
                  <a:gd name="connsiteY6" fmla="*/ 31173 h 39647"/>
                  <a:gd name="connsiteX7" fmla="*/ 61956 w 158591"/>
                  <a:gd name="connsiteY7" fmla="*/ 4264 h 39647"/>
                  <a:gd name="connsiteX8" fmla="*/ 184618 w 158591"/>
                  <a:gd name="connsiteY8" fmla="*/ 46738 h 39647"/>
                  <a:gd name="connsiteX9" fmla="*/ 176233 w 158591"/>
                  <a:gd name="connsiteY9" fmla="*/ 73484 h 39647"/>
                  <a:gd name="connsiteX10" fmla="*/ 167038 w 158591"/>
                  <a:gd name="connsiteY10" fmla="*/ 75738 h 3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591" h="39647">
                    <a:moveTo>
                      <a:pt x="167042" y="75740"/>
                    </a:moveTo>
                    <a:cubicBezTo>
                      <a:pt x="159656" y="75735"/>
                      <a:pt x="152888" y="71634"/>
                      <a:pt x="149462" y="65092"/>
                    </a:cubicBezTo>
                    <a:cubicBezTo>
                      <a:pt x="130372" y="28542"/>
                      <a:pt x="74504" y="41958"/>
                      <a:pt x="72994" y="42325"/>
                    </a:cubicBezTo>
                    <a:lnTo>
                      <a:pt x="72994" y="42325"/>
                    </a:lnTo>
                    <a:cubicBezTo>
                      <a:pt x="58173" y="47833"/>
                      <a:pt x="44071" y="55100"/>
                      <a:pt x="30983" y="63969"/>
                    </a:cubicBezTo>
                    <a:cubicBezTo>
                      <a:pt x="21927" y="70128"/>
                      <a:pt x="9593" y="67779"/>
                      <a:pt x="3436" y="58723"/>
                    </a:cubicBezTo>
                    <a:cubicBezTo>
                      <a:pt x="-2726" y="49666"/>
                      <a:pt x="-374" y="37332"/>
                      <a:pt x="8681" y="31173"/>
                    </a:cubicBezTo>
                    <a:cubicBezTo>
                      <a:pt x="25190" y="19920"/>
                      <a:pt x="43103" y="10874"/>
                      <a:pt x="61956" y="4264"/>
                    </a:cubicBezTo>
                    <a:cubicBezTo>
                      <a:pt x="66527" y="3025"/>
                      <a:pt x="150699" y="-18116"/>
                      <a:pt x="184618" y="46738"/>
                    </a:cubicBezTo>
                    <a:cubicBezTo>
                      <a:pt x="189689" y="56439"/>
                      <a:pt x="185934" y="68414"/>
                      <a:pt x="176233" y="73484"/>
                    </a:cubicBezTo>
                    <a:cubicBezTo>
                      <a:pt x="173394" y="74967"/>
                      <a:pt x="170242" y="75740"/>
                      <a:pt x="167038" y="75738"/>
                    </a:cubicBezTo>
                    <a:close/>
                  </a:path>
                </a:pathLst>
              </a:custGeom>
              <a:solidFill>
                <a:srgbClr val="00A3E0"/>
              </a:solidFill>
              <a:ln w="395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5" name="Freeform: Shape 214"/>
              <p:cNvSpPr/>
              <p:nvPr/>
            </p:nvSpPr>
            <p:spPr>
              <a:xfrm>
                <a:off x="6133307" y="5840606"/>
                <a:ext cx="198239" cy="158591"/>
              </a:xfrm>
              <a:custGeom>
                <a:avLst/>
                <a:gdLst>
                  <a:gd name="connsiteX0" fmla="*/ 144967 w 198238"/>
                  <a:gd name="connsiteY0" fmla="*/ 167769 h 158591"/>
                  <a:gd name="connsiteX1" fmla="*/ 55490 w 198238"/>
                  <a:gd name="connsiteY1" fmla="*/ 167769 h 158591"/>
                  <a:gd name="connsiteX2" fmla="*/ 11890 w 198238"/>
                  <a:gd name="connsiteY2" fmla="*/ 119138 h 158591"/>
                  <a:gd name="connsiteX3" fmla="*/ 11890 w 198238"/>
                  <a:gd name="connsiteY3" fmla="*/ 84814 h 158591"/>
                  <a:gd name="connsiteX4" fmla="*/ 3 w 198238"/>
                  <a:gd name="connsiteY4" fmla="*/ 62417 h 158591"/>
                  <a:gd name="connsiteX5" fmla="*/ 3 w 198238"/>
                  <a:gd name="connsiteY5" fmla="*/ 26600 h 158591"/>
                  <a:gd name="connsiteX6" fmla="*/ 25750 w 198238"/>
                  <a:gd name="connsiteY6" fmla="*/ 0 h 158591"/>
                  <a:gd name="connsiteX7" fmla="*/ 174699 w 198238"/>
                  <a:gd name="connsiteY7" fmla="*/ 0 h 158591"/>
                  <a:gd name="connsiteX8" fmla="*/ 200450 w 198238"/>
                  <a:gd name="connsiteY8" fmla="*/ 26600 h 158591"/>
                  <a:gd name="connsiteX9" fmla="*/ 200450 w 198238"/>
                  <a:gd name="connsiteY9" fmla="*/ 62417 h 158591"/>
                  <a:gd name="connsiteX10" fmla="*/ 188560 w 198238"/>
                  <a:gd name="connsiteY10" fmla="*/ 84814 h 158591"/>
                  <a:gd name="connsiteX11" fmla="*/ 188560 w 198238"/>
                  <a:gd name="connsiteY11" fmla="*/ 119138 h 158591"/>
                  <a:gd name="connsiteX12" fmla="*/ 144967 w 198238"/>
                  <a:gd name="connsiteY12" fmla="*/ 167769 h 158591"/>
                  <a:gd name="connsiteX13" fmla="*/ 39651 w 198238"/>
                  <a:gd name="connsiteY13" fmla="*/ 55059 h 158591"/>
                  <a:gd name="connsiteX14" fmla="*/ 41086 w 198238"/>
                  <a:gd name="connsiteY14" fmla="*/ 56629 h 158591"/>
                  <a:gd name="connsiteX15" fmla="*/ 47049 w 198238"/>
                  <a:gd name="connsiteY15" fmla="*/ 63908 h 158591"/>
                  <a:gd name="connsiteX16" fmla="*/ 51537 w 198238"/>
                  <a:gd name="connsiteY16" fmla="*/ 76473 h 158591"/>
                  <a:gd name="connsiteX17" fmla="*/ 51537 w 198238"/>
                  <a:gd name="connsiteY17" fmla="*/ 119138 h 158591"/>
                  <a:gd name="connsiteX18" fmla="*/ 55486 w 198238"/>
                  <a:gd name="connsiteY18" fmla="*/ 128122 h 158591"/>
                  <a:gd name="connsiteX19" fmla="*/ 144967 w 198238"/>
                  <a:gd name="connsiteY19" fmla="*/ 128122 h 158591"/>
                  <a:gd name="connsiteX20" fmla="*/ 148916 w 198238"/>
                  <a:gd name="connsiteY20" fmla="*/ 119138 h 158591"/>
                  <a:gd name="connsiteX21" fmla="*/ 148916 w 198238"/>
                  <a:gd name="connsiteY21" fmla="*/ 76473 h 158591"/>
                  <a:gd name="connsiteX22" fmla="*/ 153408 w 198238"/>
                  <a:gd name="connsiteY22" fmla="*/ 63908 h 158591"/>
                  <a:gd name="connsiteX23" fmla="*/ 159371 w 198238"/>
                  <a:gd name="connsiteY23" fmla="*/ 56629 h 158591"/>
                  <a:gd name="connsiteX24" fmla="*/ 160803 w 198238"/>
                  <a:gd name="connsiteY24" fmla="*/ 55059 h 158591"/>
                  <a:gd name="connsiteX25" fmla="*/ 160803 w 198238"/>
                  <a:gd name="connsiteY25" fmla="*/ 39652 h 158591"/>
                  <a:gd name="connsiteX26" fmla="*/ 39651 w 198238"/>
                  <a:gd name="connsiteY26" fmla="*/ 39652 h 158591"/>
                  <a:gd name="connsiteX27" fmla="*/ 174703 w 198238"/>
                  <a:gd name="connsiteY27" fmla="*/ 49369 h 158591"/>
                  <a:gd name="connsiteX28" fmla="*/ 174703 w 198238"/>
                  <a:gd name="connsiteY28" fmla="*/ 49369 h 158591"/>
                  <a:gd name="connsiteX29" fmla="*/ 25754 w 198238"/>
                  <a:gd name="connsiteY29" fmla="*/ 49369 h 158591"/>
                  <a:gd name="connsiteX30" fmla="*/ 25754 w 198238"/>
                  <a:gd name="connsiteY30" fmla="*/ 49369 h 15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8238" h="158591">
                    <a:moveTo>
                      <a:pt x="144967" y="167769"/>
                    </a:moveTo>
                    <a:lnTo>
                      <a:pt x="55490" y="167769"/>
                    </a:lnTo>
                    <a:cubicBezTo>
                      <a:pt x="30068" y="166279"/>
                      <a:pt x="10605" y="144572"/>
                      <a:pt x="11890" y="119138"/>
                    </a:cubicBezTo>
                    <a:lnTo>
                      <a:pt x="11890" y="84814"/>
                    </a:lnTo>
                    <a:cubicBezTo>
                      <a:pt x="4428" y="79807"/>
                      <a:pt x="-33" y="71402"/>
                      <a:pt x="3" y="62417"/>
                    </a:cubicBezTo>
                    <a:lnTo>
                      <a:pt x="3" y="26600"/>
                    </a:lnTo>
                    <a:cubicBezTo>
                      <a:pt x="-219" y="12152"/>
                      <a:pt x="11303" y="250"/>
                      <a:pt x="25750" y="0"/>
                    </a:cubicBezTo>
                    <a:lnTo>
                      <a:pt x="174699" y="0"/>
                    </a:lnTo>
                    <a:cubicBezTo>
                      <a:pt x="189151" y="250"/>
                      <a:pt x="200672" y="12152"/>
                      <a:pt x="200450" y="26600"/>
                    </a:cubicBezTo>
                    <a:lnTo>
                      <a:pt x="200450" y="62417"/>
                    </a:lnTo>
                    <a:cubicBezTo>
                      <a:pt x="200482" y="71402"/>
                      <a:pt x="196022" y="79807"/>
                      <a:pt x="188560" y="84814"/>
                    </a:cubicBezTo>
                    <a:lnTo>
                      <a:pt x="188560" y="119138"/>
                    </a:lnTo>
                    <a:cubicBezTo>
                      <a:pt x="189845" y="144568"/>
                      <a:pt x="170385" y="166279"/>
                      <a:pt x="144967" y="167769"/>
                    </a:cubicBezTo>
                    <a:close/>
                    <a:moveTo>
                      <a:pt x="39651" y="55059"/>
                    </a:moveTo>
                    <a:cubicBezTo>
                      <a:pt x="40154" y="55543"/>
                      <a:pt x="40622" y="56086"/>
                      <a:pt x="41086" y="56629"/>
                    </a:cubicBezTo>
                    <a:lnTo>
                      <a:pt x="47049" y="63908"/>
                    </a:lnTo>
                    <a:cubicBezTo>
                      <a:pt x="49951" y="67449"/>
                      <a:pt x="51541" y="71889"/>
                      <a:pt x="51537" y="76473"/>
                    </a:cubicBezTo>
                    <a:lnTo>
                      <a:pt x="51537" y="119138"/>
                    </a:lnTo>
                    <a:cubicBezTo>
                      <a:pt x="51145" y="122627"/>
                      <a:pt x="52655" y="126052"/>
                      <a:pt x="55486" y="128122"/>
                    </a:cubicBezTo>
                    <a:lnTo>
                      <a:pt x="144967" y="128122"/>
                    </a:lnTo>
                    <a:cubicBezTo>
                      <a:pt x="147802" y="126056"/>
                      <a:pt x="149309" y="122627"/>
                      <a:pt x="148916" y="119138"/>
                    </a:cubicBezTo>
                    <a:lnTo>
                      <a:pt x="148916" y="76473"/>
                    </a:lnTo>
                    <a:cubicBezTo>
                      <a:pt x="148916" y="71889"/>
                      <a:pt x="150502" y="67449"/>
                      <a:pt x="153408" y="63908"/>
                    </a:cubicBezTo>
                    <a:lnTo>
                      <a:pt x="159371" y="56629"/>
                    </a:lnTo>
                    <a:cubicBezTo>
                      <a:pt x="159835" y="56086"/>
                      <a:pt x="160299" y="55543"/>
                      <a:pt x="160803" y="55059"/>
                    </a:cubicBezTo>
                    <a:lnTo>
                      <a:pt x="160803" y="39652"/>
                    </a:lnTo>
                    <a:lnTo>
                      <a:pt x="39651" y="39652"/>
                    </a:lnTo>
                    <a:close/>
                    <a:moveTo>
                      <a:pt x="174703" y="49369"/>
                    </a:moveTo>
                    <a:lnTo>
                      <a:pt x="174703" y="49369"/>
                    </a:lnTo>
                    <a:close/>
                    <a:moveTo>
                      <a:pt x="25754" y="49369"/>
                    </a:moveTo>
                    <a:lnTo>
                      <a:pt x="25754" y="49369"/>
                    </a:lnTo>
                    <a:close/>
                  </a:path>
                </a:pathLst>
              </a:custGeom>
              <a:solidFill>
                <a:srgbClr val="005587"/>
              </a:solidFill>
              <a:ln w="395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6" name="Freeform: Shape 215"/>
              <p:cNvSpPr/>
              <p:nvPr/>
            </p:nvSpPr>
            <p:spPr>
              <a:xfrm>
                <a:off x="6168974" y="5772907"/>
                <a:ext cx="39648" cy="79296"/>
              </a:xfrm>
              <a:custGeom>
                <a:avLst/>
                <a:gdLst>
                  <a:gd name="connsiteX0" fmla="*/ 19824 w 39647"/>
                  <a:gd name="connsiteY0" fmla="*/ 106419 h 79295"/>
                  <a:gd name="connsiteX1" fmla="*/ 0 w 39647"/>
                  <a:gd name="connsiteY1" fmla="*/ 86618 h 79295"/>
                  <a:gd name="connsiteX2" fmla="*/ 0 w 39647"/>
                  <a:gd name="connsiteY2" fmla="*/ 86595 h 79295"/>
                  <a:gd name="connsiteX3" fmla="*/ 0 w 39647"/>
                  <a:gd name="connsiteY3" fmla="*/ 19824 h 79295"/>
                  <a:gd name="connsiteX4" fmla="*/ 19824 w 39647"/>
                  <a:gd name="connsiteY4" fmla="*/ 0 h 79295"/>
                  <a:gd name="connsiteX5" fmla="*/ 39648 w 39647"/>
                  <a:gd name="connsiteY5" fmla="*/ 19824 h 79295"/>
                  <a:gd name="connsiteX6" fmla="*/ 39648 w 39647"/>
                  <a:gd name="connsiteY6" fmla="*/ 86595 h 79295"/>
                  <a:gd name="connsiteX7" fmla="*/ 19844 w 39647"/>
                  <a:gd name="connsiteY7" fmla="*/ 106419 h 79295"/>
                  <a:gd name="connsiteX8" fmla="*/ 19824 w 39647"/>
                  <a:gd name="connsiteY8" fmla="*/ 106419 h 7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7" h="79295">
                    <a:moveTo>
                      <a:pt x="19824" y="106419"/>
                    </a:moveTo>
                    <a:cubicBezTo>
                      <a:pt x="8881" y="106427"/>
                      <a:pt x="4" y="97561"/>
                      <a:pt x="0" y="86618"/>
                    </a:cubicBezTo>
                    <a:cubicBezTo>
                      <a:pt x="0" y="86611"/>
                      <a:pt x="0" y="86603"/>
                      <a:pt x="0" y="86595"/>
                    </a:cubicBezTo>
                    <a:lnTo>
                      <a:pt x="0" y="19824"/>
                    </a:lnTo>
                    <a:cubicBezTo>
                      <a:pt x="0" y="8877"/>
                      <a:pt x="8873" y="0"/>
                      <a:pt x="19824" y="0"/>
                    </a:cubicBezTo>
                    <a:cubicBezTo>
                      <a:pt x="30771" y="0"/>
                      <a:pt x="39648" y="8877"/>
                      <a:pt x="39648" y="19824"/>
                    </a:cubicBezTo>
                    <a:lnTo>
                      <a:pt x="39648" y="86595"/>
                    </a:lnTo>
                    <a:cubicBezTo>
                      <a:pt x="39652" y="97537"/>
                      <a:pt x="30787" y="106411"/>
                      <a:pt x="19844" y="106419"/>
                    </a:cubicBezTo>
                    <a:cubicBezTo>
                      <a:pt x="19836" y="106419"/>
                      <a:pt x="19828" y="106419"/>
                      <a:pt x="19824" y="106419"/>
                    </a:cubicBezTo>
                    <a:close/>
                  </a:path>
                </a:pathLst>
              </a:custGeom>
              <a:solidFill>
                <a:srgbClr val="005587"/>
              </a:solidFill>
              <a:ln w="395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7" name="Freeform: Shape 216"/>
              <p:cNvSpPr/>
              <p:nvPr/>
            </p:nvSpPr>
            <p:spPr>
              <a:xfrm>
                <a:off x="6258451" y="5781099"/>
                <a:ext cx="39648" cy="79296"/>
              </a:xfrm>
              <a:custGeom>
                <a:avLst/>
                <a:gdLst>
                  <a:gd name="connsiteX0" fmla="*/ 19824 w 39647"/>
                  <a:gd name="connsiteY0" fmla="*/ 98227 h 79295"/>
                  <a:gd name="connsiteX1" fmla="*/ 0 w 39647"/>
                  <a:gd name="connsiteY1" fmla="*/ 78427 h 79295"/>
                  <a:gd name="connsiteX2" fmla="*/ 0 w 39647"/>
                  <a:gd name="connsiteY2" fmla="*/ 78403 h 79295"/>
                  <a:gd name="connsiteX3" fmla="*/ 0 w 39647"/>
                  <a:gd name="connsiteY3" fmla="*/ 19824 h 79295"/>
                  <a:gd name="connsiteX4" fmla="*/ 19824 w 39647"/>
                  <a:gd name="connsiteY4" fmla="*/ 0 h 79295"/>
                  <a:gd name="connsiteX5" fmla="*/ 39648 w 39647"/>
                  <a:gd name="connsiteY5" fmla="*/ 19824 h 79295"/>
                  <a:gd name="connsiteX6" fmla="*/ 39648 w 39647"/>
                  <a:gd name="connsiteY6" fmla="*/ 78403 h 79295"/>
                  <a:gd name="connsiteX7" fmla="*/ 19844 w 39647"/>
                  <a:gd name="connsiteY7" fmla="*/ 98227 h 79295"/>
                  <a:gd name="connsiteX8" fmla="*/ 19824 w 39647"/>
                  <a:gd name="connsiteY8" fmla="*/ 98227 h 79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47" h="79295">
                    <a:moveTo>
                      <a:pt x="19824" y="98227"/>
                    </a:moveTo>
                    <a:cubicBezTo>
                      <a:pt x="8881" y="98235"/>
                      <a:pt x="4" y="89370"/>
                      <a:pt x="0" y="78427"/>
                    </a:cubicBezTo>
                    <a:cubicBezTo>
                      <a:pt x="0" y="78419"/>
                      <a:pt x="0" y="78411"/>
                      <a:pt x="0" y="78403"/>
                    </a:cubicBezTo>
                    <a:lnTo>
                      <a:pt x="0" y="19824"/>
                    </a:lnTo>
                    <a:cubicBezTo>
                      <a:pt x="0" y="8877"/>
                      <a:pt x="8873" y="0"/>
                      <a:pt x="19824" y="0"/>
                    </a:cubicBezTo>
                    <a:cubicBezTo>
                      <a:pt x="30771" y="0"/>
                      <a:pt x="39648" y="8877"/>
                      <a:pt x="39648" y="19824"/>
                    </a:cubicBezTo>
                    <a:lnTo>
                      <a:pt x="39648" y="78403"/>
                    </a:lnTo>
                    <a:cubicBezTo>
                      <a:pt x="39652" y="89346"/>
                      <a:pt x="30787" y="98223"/>
                      <a:pt x="19844" y="98227"/>
                    </a:cubicBezTo>
                    <a:cubicBezTo>
                      <a:pt x="19836" y="98227"/>
                      <a:pt x="19832" y="98227"/>
                      <a:pt x="19824" y="98227"/>
                    </a:cubicBezTo>
                    <a:close/>
                  </a:path>
                </a:pathLst>
              </a:custGeom>
              <a:solidFill>
                <a:srgbClr val="005587"/>
              </a:solidFill>
              <a:ln w="395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sp>
          <p:nvSpPr>
            <p:cNvPr id="193" name="TextBox 192"/>
            <p:cNvSpPr txBox="1"/>
            <p:nvPr/>
          </p:nvSpPr>
          <p:spPr>
            <a:xfrm>
              <a:off x="1302329" y="5318087"/>
              <a:ext cx="193354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400" b="1" i="0" u="none" strike="noStrike" kern="0" cap="none" spc="0" normalizeH="0" baseline="0" noProof="0">
                  <a:ln>
                    <a:noFill/>
                  </a:ln>
                  <a:solidFill>
                    <a:srgbClr val="3F5765"/>
                  </a:solidFill>
                  <a:effectLst/>
                  <a:uLnTx/>
                  <a:uFillTx/>
                  <a:latin typeface="Arial" panose="020B0604020202020204"/>
                  <a:ea typeface="+mn-ea"/>
                  <a:cs typeface="+mn-cs"/>
                </a:rPr>
                <a:t>Artificial Intelligence</a:t>
              </a:r>
              <a:endParaRPr kumimoji="0" lang="en-US" sz="1400" b="1" i="0" u="none" strike="noStrike" kern="0" cap="none" spc="0" normalizeH="0" baseline="0" noProof="0">
                <a:ln>
                  <a:noFill/>
                </a:ln>
                <a:solidFill>
                  <a:srgbClr val="3F5765"/>
                </a:solidFill>
                <a:effectLst/>
                <a:uLnTx/>
                <a:uFillTx/>
                <a:latin typeface="Arial" panose="020B0604020202020204"/>
                <a:ea typeface="+mn-ea"/>
                <a:cs typeface="+mn-cs"/>
              </a:endParaRPr>
            </a:p>
          </p:txBody>
        </p:sp>
        <p:cxnSp>
          <p:nvCxnSpPr>
            <p:cNvPr id="194" name="Straight Connector 193"/>
            <p:cNvCxnSpPr/>
            <p:nvPr/>
          </p:nvCxnSpPr>
          <p:spPr>
            <a:xfrm flipH="1" flipV="1">
              <a:off x="1191205" y="3379438"/>
              <a:ext cx="760433" cy="98391"/>
            </a:xfrm>
            <a:prstGeom prst="line">
              <a:avLst/>
            </a:prstGeom>
            <a:noFill/>
            <a:ln w="38100" cap="flat" cmpd="sng" algn="ctr">
              <a:solidFill>
                <a:sysClr val="window" lastClr="FFFFFF">
                  <a:lumMod val="85000"/>
                </a:sysClr>
              </a:solidFill>
              <a:prstDash val="sysDot"/>
              <a:miter lim="800000"/>
            </a:ln>
            <a:effectLst/>
          </p:spPr>
        </p:cxnSp>
        <p:cxnSp>
          <p:nvCxnSpPr>
            <p:cNvPr id="195" name="Straight Connector 194"/>
            <p:cNvCxnSpPr/>
            <p:nvPr/>
          </p:nvCxnSpPr>
          <p:spPr>
            <a:xfrm flipH="1">
              <a:off x="2469069" y="3384467"/>
              <a:ext cx="720484" cy="88750"/>
            </a:xfrm>
            <a:prstGeom prst="line">
              <a:avLst/>
            </a:prstGeom>
            <a:noFill/>
            <a:ln w="38100" cap="flat" cmpd="sng" algn="ctr">
              <a:solidFill>
                <a:sysClr val="window" lastClr="FFFFFF">
                  <a:lumMod val="85000"/>
                </a:sysClr>
              </a:solidFill>
              <a:prstDash val="sysDot"/>
              <a:miter lim="800000"/>
            </a:ln>
            <a:effectLst/>
          </p:spPr>
        </p:cxnSp>
        <p:cxnSp>
          <p:nvCxnSpPr>
            <p:cNvPr id="196" name="Straight Connector 195"/>
            <p:cNvCxnSpPr/>
            <p:nvPr/>
          </p:nvCxnSpPr>
          <p:spPr>
            <a:xfrm flipH="1">
              <a:off x="2391820" y="2936869"/>
              <a:ext cx="398537" cy="376386"/>
            </a:xfrm>
            <a:prstGeom prst="line">
              <a:avLst/>
            </a:prstGeom>
            <a:noFill/>
            <a:ln w="38100" cap="flat" cmpd="sng" algn="ctr">
              <a:solidFill>
                <a:sysClr val="window" lastClr="FFFFFF">
                  <a:lumMod val="85000"/>
                </a:sysClr>
              </a:solidFill>
              <a:prstDash val="sysDot"/>
              <a:miter lim="800000"/>
            </a:ln>
            <a:effectLst/>
          </p:spPr>
        </p:cxnSp>
        <p:cxnSp>
          <p:nvCxnSpPr>
            <p:cNvPr id="197" name="Straight Connector 196"/>
            <p:cNvCxnSpPr/>
            <p:nvPr/>
          </p:nvCxnSpPr>
          <p:spPr>
            <a:xfrm flipH="1" flipV="1">
              <a:off x="2163242" y="3004196"/>
              <a:ext cx="3296" cy="229646"/>
            </a:xfrm>
            <a:prstGeom prst="line">
              <a:avLst/>
            </a:prstGeom>
            <a:noFill/>
            <a:ln w="38100" cap="flat" cmpd="sng" algn="ctr">
              <a:solidFill>
                <a:sysClr val="window" lastClr="FFFFFF">
                  <a:lumMod val="85000"/>
                </a:sysClr>
              </a:solidFill>
              <a:prstDash val="sysDot"/>
              <a:miter lim="800000"/>
            </a:ln>
            <a:effectLst/>
          </p:spPr>
        </p:cxnSp>
        <p:cxnSp>
          <p:nvCxnSpPr>
            <p:cNvPr id="198" name="Straight Connector 197"/>
            <p:cNvCxnSpPr/>
            <p:nvPr/>
          </p:nvCxnSpPr>
          <p:spPr>
            <a:xfrm flipH="1">
              <a:off x="1285249" y="3619941"/>
              <a:ext cx="688888" cy="140809"/>
            </a:xfrm>
            <a:prstGeom prst="line">
              <a:avLst/>
            </a:prstGeom>
            <a:noFill/>
            <a:ln w="38100" cap="flat" cmpd="sng" algn="ctr">
              <a:solidFill>
                <a:sysClr val="window" lastClr="FFFFFF">
                  <a:lumMod val="85000"/>
                </a:sysClr>
              </a:solidFill>
              <a:prstDash val="sysDot"/>
              <a:miter lim="800000"/>
            </a:ln>
            <a:effectLst/>
          </p:spPr>
        </p:cxnSp>
        <p:cxnSp>
          <p:nvCxnSpPr>
            <p:cNvPr id="199" name="Straight Connector 198"/>
            <p:cNvCxnSpPr/>
            <p:nvPr/>
          </p:nvCxnSpPr>
          <p:spPr>
            <a:xfrm flipH="1" flipV="1">
              <a:off x="2445798" y="3605179"/>
              <a:ext cx="718867" cy="204129"/>
            </a:xfrm>
            <a:prstGeom prst="line">
              <a:avLst/>
            </a:prstGeom>
            <a:noFill/>
            <a:ln w="38100" cap="flat" cmpd="sng" algn="ctr">
              <a:solidFill>
                <a:sysClr val="window" lastClr="FFFFFF">
                  <a:lumMod val="85000"/>
                </a:sysClr>
              </a:solidFill>
              <a:prstDash val="sysDot"/>
              <a:miter lim="800000"/>
            </a:ln>
            <a:effectLst/>
          </p:spPr>
        </p:cxnSp>
        <p:sp>
          <p:nvSpPr>
            <p:cNvPr id="200" name="Rectangle: Rounded Corners 199"/>
            <p:cNvSpPr/>
            <p:nvPr/>
          </p:nvSpPr>
          <p:spPr>
            <a:xfrm>
              <a:off x="1959511" y="3620710"/>
              <a:ext cx="422666" cy="365441"/>
            </a:xfrm>
            <a:prstGeom prst="roundRect">
              <a:avLst>
                <a:gd name="adj" fmla="val 0"/>
              </a:avLst>
            </a:prstGeom>
            <a:gradFill flip="none" rotWithShape="1">
              <a:gsLst>
                <a:gs pos="0">
                  <a:srgbClr val="00A3E0">
                    <a:lumMod val="5000"/>
                    <a:lumOff val="95000"/>
                    <a:alpha val="0"/>
                  </a:srgbClr>
                </a:gs>
                <a:gs pos="39590">
                  <a:srgbClr val="3F5765">
                    <a:lumMod val="20000"/>
                    <a:lumOff val="80000"/>
                  </a:srgbClr>
                </a:gs>
                <a:gs pos="74000">
                  <a:srgbClr val="3F5765">
                    <a:lumMod val="40000"/>
                    <a:lumOff val="60000"/>
                  </a:srgbClr>
                </a:gs>
                <a:gs pos="100000">
                  <a:srgbClr val="3F5765">
                    <a:lumMod val="40000"/>
                    <a:lumOff val="60000"/>
                  </a:srgbClr>
                </a:gs>
              </a:gsLst>
              <a:lin ang="16200000" scaled="1"/>
              <a:tileRect/>
            </a:gradFill>
            <a:ln w="12700" cap="flat" cmpd="sng" algn="ctr">
              <a:no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01" name="Oval 200"/>
            <p:cNvSpPr/>
            <p:nvPr/>
          </p:nvSpPr>
          <p:spPr>
            <a:xfrm>
              <a:off x="1938487" y="3314913"/>
              <a:ext cx="457200" cy="457200"/>
            </a:xfrm>
            <a:prstGeom prst="ellipse">
              <a:avLst/>
            </a:prstGeom>
            <a:solidFill>
              <a:sysClr val="window" lastClr="FFFFFF"/>
            </a:solidFill>
            <a:ln w="12700" cap="flat" cmpd="sng" algn="ctr">
              <a:no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202" name="Group 201"/>
            <p:cNvGrpSpPr/>
            <p:nvPr/>
          </p:nvGrpSpPr>
          <p:grpSpPr>
            <a:xfrm>
              <a:off x="2015259" y="3347067"/>
              <a:ext cx="363289" cy="289819"/>
              <a:chOff x="-3697288" y="1346200"/>
              <a:chExt cx="3557588" cy="2276476"/>
            </a:xfrm>
            <a:solidFill>
              <a:srgbClr val="2B3A42">
                <a:lumMod val="75000"/>
                <a:alpha val="75000"/>
              </a:srgbClr>
            </a:solidFill>
          </p:grpSpPr>
          <p:sp>
            <p:nvSpPr>
              <p:cNvPr id="203" name="Freeform 155"/>
              <p:cNvSpPr>
                <a:spLocks noEditPoints="1"/>
              </p:cNvSpPr>
              <p:nvPr/>
            </p:nvSpPr>
            <p:spPr bwMode="auto">
              <a:xfrm>
                <a:off x="-3697288" y="1346200"/>
                <a:ext cx="2346325" cy="2270125"/>
              </a:xfrm>
              <a:custGeom>
                <a:avLst/>
                <a:gdLst>
                  <a:gd name="T0" fmla="*/ 0 w 624"/>
                  <a:gd name="T1" fmla="*/ 245 h 603"/>
                  <a:gd name="T2" fmla="*/ 0 w 624"/>
                  <a:gd name="T3" fmla="*/ 253 h 603"/>
                  <a:gd name="T4" fmla="*/ 1 w 624"/>
                  <a:gd name="T5" fmla="*/ 346 h 603"/>
                  <a:gd name="T6" fmla="*/ 1 w 624"/>
                  <a:gd name="T7" fmla="*/ 346 h 603"/>
                  <a:gd name="T8" fmla="*/ 1 w 624"/>
                  <a:gd name="T9" fmla="*/ 352 h 603"/>
                  <a:gd name="T10" fmla="*/ 1 w 624"/>
                  <a:gd name="T11" fmla="*/ 361 h 603"/>
                  <a:gd name="T12" fmla="*/ 1 w 624"/>
                  <a:gd name="T13" fmla="*/ 364 h 603"/>
                  <a:gd name="T14" fmla="*/ 1 w 624"/>
                  <a:gd name="T15" fmla="*/ 371 h 603"/>
                  <a:gd name="T16" fmla="*/ 2 w 624"/>
                  <a:gd name="T17" fmla="*/ 479 h 603"/>
                  <a:gd name="T18" fmla="*/ 102 w 624"/>
                  <a:gd name="T19" fmla="*/ 574 h 603"/>
                  <a:gd name="T20" fmla="*/ 256 w 624"/>
                  <a:gd name="T21" fmla="*/ 603 h 603"/>
                  <a:gd name="T22" fmla="*/ 237 w 624"/>
                  <a:gd name="T23" fmla="*/ 553 h 603"/>
                  <a:gd name="T24" fmla="*/ 118 w 624"/>
                  <a:gd name="T25" fmla="*/ 528 h 603"/>
                  <a:gd name="T26" fmla="*/ 50 w 624"/>
                  <a:gd name="T27" fmla="*/ 479 h 603"/>
                  <a:gd name="T28" fmla="*/ 50 w 624"/>
                  <a:gd name="T29" fmla="*/ 432 h 603"/>
                  <a:gd name="T30" fmla="*/ 101 w 624"/>
                  <a:gd name="T31" fmla="*/ 456 h 603"/>
                  <a:gd name="T32" fmla="*/ 236 w 624"/>
                  <a:gd name="T33" fmla="*/ 483 h 603"/>
                  <a:gd name="T34" fmla="*/ 236 w 624"/>
                  <a:gd name="T35" fmla="*/ 463 h 603"/>
                  <a:gd name="T36" fmla="*/ 239 w 624"/>
                  <a:gd name="T37" fmla="*/ 435 h 603"/>
                  <a:gd name="T38" fmla="*/ 117 w 624"/>
                  <a:gd name="T39" fmla="*/ 410 h 603"/>
                  <a:gd name="T40" fmla="*/ 49 w 624"/>
                  <a:gd name="T41" fmla="*/ 361 h 603"/>
                  <a:gd name="T42" fmla="*/ 49 w 624"/>
                  <a:gd name="T43" fmla="*/ 313 h 603"/>
                  <a:gd name="T44" fmla="*/ 100 w 624"/>
                  <a:gd name="T45" fmla="*/ 337 h 603"/>
                  <a:gd name="T46" fmla="*/ 285 w 624"/>
                  <a:gd name="T47" fmla="*/ 368 h 603"/>
                  <a:gd name="T48" fmla="*/ 333 w 624"/>
                  <a:gd name="T49" fmla="*/ 324 h 603"/>
                  <a:gd name="T50" fmla="*/ 337 w 624"/>
                  <a:gd name="T51" fmla="*/ 320 h 603"/>
                  <a:gd name="T52" fmla="*/ 312 w 624"/>
                  <a:gd name="T53" fmla="*/ 321 h 603"/>
                  <a:gd name="T54" fmla="*/ 116 w 624"/>
                  <a:gd name="T55" fmla="*/ 292 h 603"/>
                  <a:gd name="T56" fmla="*/ 48 w 624"/>
                  <a:gd name="T57" fmla="*/ 243 h 603"/>
                  <a:gd name="T58" fmla="*/ 48 w 624"/>
                  <a:gd name="T59" fmla="*/ 196 h 603"/>
                  <a:gd name="T60" fmla="*/ 100 w 624"/>
                  <a:gd name="T61" fmla="*/ 221 h 603"/>
                  <a:gd name="T62" fmla="*/ 312 w 624"/>
                  <a:gd name="T63" fmla="*/ 252 h 603"/>
                  <a:gd name="T64" fmla="*/ 524 w 624"/>
                  <a:gd name="T65" fmla="*/ 221 h 603"/>
                  <a:gd name="T66" fmla="*/ 576 w 624"/>
                  <a:gd name="T67" fmla="*/ 196 h 603"/>
                  <a:gd name="T68" fmla="*/ 576 w 624"/>
                  <a:gd name="T69" fmla="*/ 243 h 603"/>
                  <a:gd name="T70" fmla="*/ 575 w 624"/>
                  <a:gd name="T71" fmla="*/ 246 h 603"/>
                  <a:gd name="T72" fmla="*/ 624 w 624"/>
                  <a:gd name="T73" fmla="*/ 246 h 603"/>
                  <a:gd name="T74" fmla="*/ 624 w 624"/>
                  <a:gd name="T75" fmla="*/ 244 h 603"/>
                  <a:gd name="T76" fmla="*/ 624 w 624"/>
                  <a:gd name="T77" fmla="*/ 243 h 603"/>
                  <a:gd name="T78" fmla="*/ 624 w 624"/>
                  <a:gd name="T79" fmla="*/ 241 h 603"/>
                  <a:gd name="T80" fmla="*/ 624 w 624"/>
                  <a:gd name="T81" fmla="*/ 241 h 603"/>
                  <a:gd name="T82" fmla="*/ 624 w 624"/>
                  <a:gd name="T83" fmla="*/ 241 h 603"/>
                  <a:gd name="T84" fmla="*/ 624 w 624"/>
                  <a:gd name="T85" fmla="*/ 134 h 603"/>
                  <a:gd name="T86" fmla="*/ 624 w 624"/>
                  <a:gd name="T87" fmla="*/ 129 h 603"/>
                  <a:gd name="T88" fmla="*/ 624 w 624"/>
                  <a:gd name="T89" fmla="*/ 126 h 603"/>
                  <a:gd name="T90" fmla="*/ 524 w 624"/>
                  <a:gd name="T91" fmla="*/ 31 h 603"/>
                  <a:gd name="T92" fmla="*/ 312 w 624"/>
                  <a:gd name="T93" fmla="*/ 0 h 603"/>
                  <a:gd name="T94" fmla="*/ 100 w 624"/>
                  <a:gd name="T95" fmla="*/ 31 h 603"/>
                  <a:gd name="T96" fmla="*/ 0 w 624"/>
                  <a:gd name="T97" fmla="*/ 124 h 603"/>
                  <a:gd name="T98" fmla="*/ 0 w 624"/>
                  <a:gd name="T99" fmla="*/ 124 h 603"/>
                  <a:gd name="T100" fmla="*/ 0 w 624"/>
                  <a:gd name="T101" fmla="*/ 149 h 603"/>
                  <a:gd name="T102" fmla="*/ 0 w 624"/>
                  <a:gd name="T103" fmla="*/ 243 h 603"/>
                  <a:gd name="T104" fmla="*/ 0 w 624"/>
                  <a:gd name="T105" fmla="*/ 245 h 603"/>
                  <a:gd name="T106" fmla="*/ 116 w 624"/>
                  <a:gd name="T107" fmla="*/ 76 h 603"/>
                  <a:gd name="T108" fmla="*/ 312 w 624"/>
                  <a:gd name="T109" fmla="*/ 48 h 603"/>
                  <a:gd name="T110" fmla="*/ 508 w 624"/>
                  <a:gd name="T111" fmla="*/ 76 h 603"/>
                  <a:gd name="T112" fmla="*/ 576 w 624"/>
                  <a:gd name="T113" fmla="*/ 126 h 603"/>
                  <a:gd name="T114" fmla="*/ 508 w 624"/>
                  <a:gd name="T115" fmla="*/ 175 h 603"/>
                  <a:gd name="T116" fmla="*/ 312 w 624"/>
                  <a:gd name="T117" fmla="*/ 204 h 603"/>
                  <a:gd name="T118" fmla="*/ 116 w 624"/>
                  <a:gd name="T119" fmla="*/ 175 h 603"/>
                  <a:gd name="T120" fmla="*/ 48 w 624"/>
                  <a:gd name="T121" fmla="*/ 126 h 603"/>
                  <a:gd name="T122" fmla="*/ 116 w 624"/>
                  <a:gd name="T123" fmla="*/ 76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 h="603">
                    <a:moveTo>
                      <a:pt x="0" y="245"/>
                    </a:moveTo>
                    <a:cubicBezTo>
                      <a:pt x="0" y="253"/>
                      <a:pt x="0" y="253"/>
                      <a:pt x="0" y="253"/>
                    </a:cubicBezTo>
                    <a:cubicBezTo>
                      <a:pt x="0" y="254"/>
                      <a:pt x="1" y="315"/>
                      <a:pt x="1" y="346"/>
                    </a:cubicBezTo>
                    <a:cubicBezTo>
                      <a:pt x="1" y="346"/>
                      <a:pt x="1" y="346"/>
                      <a:pt x="1" y="346"/>
                    </a:cubicBezTo>
                    <a:cubicBezTo>
                      <a:pt x="1" y="352"/>
                      <a:pt x="1" y="352"/>
                      <a:pt x="1" y="352"/>
                    </a:cubicBezTo>
                    <a:cubicBezTo>
                      <a:pt x="1" y="356"/>
                      <a:pt x="1" y="359"/>
                      <a:pt x="1" y="361"/>
                    </a:cubicBezTo>
                    <a:cubicBezTo>
                      <a:pt x="1" y="362"/>
                      <a:pt x="1" y="363"/>
                      <a:pt x="1" y="364"/>
                    </a:cubicBezTo>
                    <a:cubicBezTo>
                      <a:pt x="1" y="371"/>
                      <a:pt x="1" y="371"/>
                      <a:pt x="1" y="371"/>
                    </a:cubicBezTo>
                    <a:cubicBezTo>
                      <a:pt x="1" y="372"/>
                      <a:pt x="2" y="465"/>
                      <a:pt x="2" y="479"/>
                    </a:cubicBezTo>
                    <a:cubicBezTo>
                      <a:pt x="2" y="506"/>
                      <a:pt x="20" y="544"/>
                      <a:pt x="102" y="574"/>
                    </a:cubicBezTo>
                    <a:cubicBezTo>
                      <a:pt x="145" y="589"/>
                      <a:pt x="198" y="599"/>
                      <a:pt x="256" y="603"/>
                    </a:cubicBezTo>
                    <a:cubicBezTo>
                      <a:pt x="246" y="589"/>
                      <a:pt x="239" y="572"/>
                      <a:pt x="237" y="553"/>
                    </a:cubicBezTo>
                    <a:cubicBezTo>
                      <a:pt x="192" y="549"/>
                      <a:pt x="151" y="540"/>
                      <a:pt x="118" y="528"/>
                    </a:cubicBezTo>
                    <a:cubicBezTo>
                      <a:pt x="71" y="512"/>
                      <a:pt x="50" y="492"/>
                      <a:pt x="50" y="479"/>
                    </a:cubicBezTo>
                    <a:cubicBezTo>
                      <a:pt x="50" y="473"/>
                      <a:pt x="50" y="453"/>
                      <a:pt x="50" y="432"/>
                    </a:cubicBezTo>
                    <a:cubicBezTo>
                      <a:pt x="63" y="440"/>
                      <a:pt x="80" y="448"/>
                      <a:pt x="101" y="456"/>
                    </a:cubicBezTo>
                    <a:cubicBezTo>
                      <a:pt x="139" y="469"/>
                      <a:pt x="185" y="479"/>
                      <a:pt x="236" y="483"/>
                    </a:cubicBezTo>
                    <a:cubicBezTo>
                      <a:pt x="236" y="463"/>
                      <a:pt x="236" y="463"/>
                      <a:pt x="236" y="463"/>
                    </a:cubicBezTo>
                    <a:cubicBezTo>
                      <a:pt x="236" y="454"/>
                      <a:pt x="237" y="445"/>
                      <a:pt x="239" y="435"/>
                    </a:cubicBezTo>
                    <a:cubicBezTo>
                      <a:pt x="193" y="431"/>
                      <a:pt x="151" y="422"/>
                      <a:pt x="117" y="410"/>
                    </a:cubicBezTo>
                    <a:cubicBezTo>
                      <a:pt x="70" y="394"/>
                      <a:pt x="49" y="373"/>
                      <a:pt x="49" y="361"/>
                    </a:cubicBezTo>
                    <a:cubicBezTo>
                      <a:pt x="49" y="355"/>
                      <a:pt x="49" y="335"/>
                      <a:pt x="49" y="313"/>
                    </a:cubicBezTo>
                    <a:cubicBezTo>
                      <a:pt x="62" y="322"/>
                      <a:pt x="79" y="330"/>
                      <a:pt x="100" y="337"/>
                    </a:cubicBezTo>
                    <a:cubicBezTo>
                      <a:pt x="150" y="355"/>
                      <a:pt x="215" y="366"/>
                      <a:pt x="285" y="368"/>
                    </a:cubicBezTo>
                    <a:cubicBezTo>
                      <a:pt x="297" y="356"/>
                      <a:pt x="314" y="341"/>
                      <a:pt x="333" y="324"/>
                    </a:cubicBezTo>
                    <a:cubicBezTo>
                      <a:pt x="335" y="322"/>
                      <a:pt x="336" y="321"/>
                      <a:pt x="337" y="320"/>
                    </a:cubicBezTo>
                    <a:cubicBezTo>
                      <a:pt x="329" y="320"/>
                      <a:pt x="320" y="321"/>
                      <a:pt x="312" y="321"/>
                    </a:cubicBezTo>
                    <a:cubicBezTo>
                      <a:pt x="238" y="321"/>
                      <a:pt x="168" y="311"/>
                      <a:pt x="116" y="292"/>
                    </a:cubicBezTo>
                    <a:cubicBezTo>
                      <a:pt x="69" y="275"/>
                      <a:pt x="48" y="255"/>
                      <a:pt x="48" y="243"/>
                    </a:cubicBezTo>
                    <a:cubicBezTo>
                      <a:pt x="48" y="237"/>
                      <a:pt x="48" y="217"/>
                      <a:pt x="48" y="196"/>
                    </a:cubicBezTo>
                    <a:cubicBezTo>
                      <a:pt x="61" y="205"/>
                      <a:pt x="79" y="213"/>
                      <a:pt x="100" y="221"/>
                    </a:cubicBezTo>
                    <a:cubicBezTo>
                      <a:pt x="157" y="241"/>
                      <a:pt x="232" y="252"/>
                      <a:pt x="312" y="252"/>
                    </a:cubicBezTo>
                    <a:cubicBezTo>
                      <a:pt x="392" y="252"/>
                      <a:pt x="467" y="241"/>
                      <a:pt x="524" y="221"/>
                    </a:cubicBezTo>
                    <a:cubicBezTo>
                      <a:pt x="545" y="213"/>
                      <a:pt x="562" y="205"/>
                      <a:pt x="576" y="196"/>
                    </a:cubicBezTo>
                    <a:cubicBezTo>
                      <a:pt x="576" y="217"/>
                      <a:pt x="576" y="237"/>
                      <a:pt x="576" y="243"/>
                    </a:cubicBezTo>
                    <a:cubicBezTo>
                      <a:pt x="576" y="244"/>
                      <a:pt x="576" y="245"/>
                      <a:pt x="575" y="246"/>
                    </a:cubicBezTo>
                    <a:cubicBezTo>
                      <a:pt x="624" y="246"/>
                      <a:pt x="624" y="246"/>
                      <a:pt x="624" y="246"/>
                    </a:cubicBezTo>
                    <a:cubicBezTo>
                      <a:pt x="624" y="244"/>
                      <a:pt x="624" y="244"/>
                      <a:pt x="624" y="244"/>
                    </a:cubicBezTo>
                    <a:cubicBezTo>
                      <a:pt x="624" y="243"/>
                      <a:pt x="624" y="243"/>
                      <a:pt x="624" y="243"/>
                    </a:cubicBezTo>
                    <a:cubicBezTo>
                      <a:pt x="624" y="242"/>
                      <a:pt x="624" y="242"/>
                      <a:pt x="624" y="241"/>
                    </a:cubicBezTo>
                    <a:cubicBezTo>
                      <a:pt x="624" y="241"/>
                      <a:pt x="624" y="241"/>
                      <a:pt x="624" y="241"/>
                    </a:cubicBezTo>
                    <a:cubicBezTo>
                      <a:pt x="624" y="241"/>
                      <a:pt x="624" y="241"/>
                      <a:pt x="624" y="241"/>
                    </a:cubicBezTo>
                    <a:cubicBezTo>
                      <a:pt x="624" y="223"/>
                      <a:pt x="624" y="138"/>
                      <a:pt x="624" y="134"/>
                    </a:cubicBezTo>
                    <a:cubicBezTo>
                      <a:pt x="624" y="129"/>
                      <a:pt x="624" y="129"/>
                      <a:pt x="624" y="129"/>
                    </a:cubicBezTo>
                    <a:cubicBezTo>
                      <a:pt x="624" y="128"/>
                      <a:pt x="624" y="127"/>
                      <a:pt x="624" y="126"/>
                    </a:cubicBezTo>
                    <a:cubicBezTo>
                      <a:pt x="624" y="99"/>
                      <a:pt x="607" y="60"/>
                      <a:pt x="524" y="31"/>
                    </a:cubicBezTo>
                    <a:cubicBezTo>
                      <a:pt x="467" y="11"/>
                      <a:pt x="392" y="0"/>
                      <a:pt x="312" y="0"/>
                    </a:cubicBezTo>
                    <a:cubicBezTo>
                      <a:pt x="232" y="0"/>
                      <a:pt x="157" y="11"/>
                      <a:pt x="100" y="31"/>
                    </a:cubicBezTo>
                    <a:cubicBezTo>
                      <a:pt x="19" y="60"/>
                      <a:pt x="0" y="97"/>
                      <a:pt x="0" y="124"/>
                    </a:cubicBezTo>
                    <a:cubicBezTo>
                      <a:pt x="0" y="124"/>
                      <a:pt x="0" y="124"/>
                      <a:pt x="0" y="124"/>
                    </a:cubicBezTo>
                    <a:cubicBezTo>
                      <a:pt x="0" y="149"/>
                      <a:pt x="0" y="149"/>
                      <a:pt x="0" y="149"/>
                    </a:cubicBezTo>
                    <a:cubicBezTo>
                      <a:pt x="0" y="153"/>
                      <a:pt x="0" y="229"/>
                      <a:pt x="0" y="243"/>
                    </a:cubicBezTo>
                    <a:cubicBezTo>
                      <a:pt x="0" y="243"/>
                      <a:pt x="0" y="244"/>
                      <a:pt x="0" y="245"/>
                    </a:cubicBezTo>
                    <a:close/>
                    <a:moveTo>
                      <a:pt x="116" y="76"/>
                    </a:moveTo>
                    <a:cubicBezTo>
                      <a:pt x="168" y="58"/>
                      <a:pt x="238" y="48"/>
                      <a:pt x="312" y="48"/>
                    </a:cubicBezTo>
                    <a:cubicBezTo>
                      <a:pt x="386" y="48"/>
                      <a:pt x="456" y="58"/>
                      <a:pt x="508" y="76"/>
                    </a:cubicBezTo>
                    <a:cubicBezTo>
                      <a:pt x="555" y="93"/>
                      <a:pt x="576" y="113"/>
                      <a:pt x="576" y="126"/>
                    </a:cubicBezTo>
                    <a:cubicBezTo>
                      <a:pt x="576" y="138"/>
                      <a:pt x="555" y="159"/>
                      <a:pt x="508" y="175"/>
                    </a:cubicBezTo>
                    <a:cubicBezTo>
                      <a:pt x="456" y="194"/>
                      <a:pt x="386" y="204"/>
                      <a:pt x="312" y="204"/>
                    </a:cubicBezTo>
                    <a:cubicBezTo>
                      <a:pt x="238" y="204"/>
                      <a:pt x="168" y="194"/>
                      <a:pt x="116" y="175"/>
                    </a:cubicBezTo>
                    <a:cubicBezTo>
                      <a:pt x="69" y="159"/>
                      <a:pt x="48" y="138"/>
                      <a:pt x="48" y="126"/>
                    </a:cubicBezTo>
                    <a:cubicBezTo>
                      <a:pt x="48" y="113"/>
                      <a:pt x="69" y="93"/>
                      <a:pt x="11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4" name="Freeform 156"/>
              <p:cNvSpPr>
                <a:spLocks noEditPoints="1"/>
              </p:cNvSpPr>
              <p:nvPr/>
            </p:nvSpPr>
            <p:spPr bwMode="auto">
              <a:xfrm>
                <a:off x="-2640013" y="2452688"/>
                <a:ext cx="2500313" cy="1169988"/>
              </a:xfrm>
              <a:custGeom>
                <a:avLst/>
                <a:gdLst>
                  <a:gd name="T0" fmla="*/ 634 w 665"/>
                  <a:gd name="T1" fmla="*/ 115 h 311"/>
                  <a:gd name="T2" fmla="*/ 581 w 665"/>
                  <a:gd name="T3" fmla="*/ 67 h 311"/>
                  <a:gd name="T4" fmla="*/ 483 w 665"/>
                  <a:gd name="T5" fmla="*/ 0 h 311"/>
                  <a:gd name="T6" fmla="*/ 182 w 665"/>
                  <a:gd name="T7" fmla="*/ 0 h 311"/>
                  <a:gd name="T8" fmla="*/ 84 w 665"/>
                  <a:gd name="T9" fmla="*/ 66 h 311"/>
                  <a:gd name="T10" fmla="*/ 27 w 665"/>
                  <a:gd name="T11" fmla="*/ 118 h 311"/>
                  <a:gd name="T12" fmla="*/ 0 w 665"/>
                  <a:gd name="T13" fmla="*/ 174 h 311"/>
                  <a:gd name="T14" fmla="*/ 0 w 665"/>
                  <a:gd name="T15" fmla="*/ 239 h 311"/>
                  <a:gd name="T16" fmla="*/ 17 w 665"/>
                  <a:gd name="T17" fmla="*/ 286 h 311"/>
                  <a:gd name="T18" fmla="*/ 70 w 665"/>
                  <a:gd name="T19" fmla="*/ 311 h 311"/>
                  <a:gd name="T20" fmla="*/ 72 w 665"/>
                  <a:gd name="T21" fmla="*/ 311 h 311"/>
                  <a:gd name="T22" fmla="*/ 593 w 665"/>
                  <a:gd name="T23" fmla="*/ 311 h 311"/>
                  <a:gd name="T24" fmla="*/ 595 w 665"/>
                  <a:gd name="T25" fmla="*/ 311 h 311"/>
                  <a:gd name="T26" fmla="*/ 648 w 665"/>
                  <a:gd name="T27" fmla="*/ 286 h 311"/>
                  <a:gd name="T28" fmla="*/ 665 w 665"/>
                  <a:gd name="T29" fmla="*/ 239 h 311"/>
                  <a:gd name="T30" fmla="*/ 665 w 665"/>
                  <a:gd name="T31" fmla="*/ 174 h 311"/>
                  <a:gd name="T32" fmla="*/ 634 w 665"/>
                  <a:gd name="T33" fmla="*/ 115 h 311"/>
                  <a:gd name="T34" fmla="*/ 184 w 665"/>
                  <a:gd name="T35" fmla="*/ 48 h 311"/>
                  <a:gd name="T36" fmla="*/ 480 w 665"/>
                  <a:gd name="T37" fmla="*/ 48 h 311"/>
                  <a:gd name="T38" fmla="*/ 549 w 665"/>
                  <a:gd name="T39" fmla="*/ 102 h 311"/>
                  <a:gd name="T40" fmla="*/ 115 w 665"/>
                  <a:gd name="T41" fmla="*/ 102 h 311"/>
                  <a:gd name="T42" fmla="*/ 184 w 665"/>
                  <a:gd name="T43" fmla="*/ 48 h 311"/>
                  <a:gd name="T44" fmla="*/ 617 w 665"/>
                  <a:gd name="T45" fmla="*/ 239 h 311"/>
                  <a:gd name="T46" fmla="*/ 593 w 665"/>
                  <a:gd name="T47" fmla="*/ 263 h 311"/>
                  <a:gd name="T48" fmla="*/ 72 w 665"/>
                  <a:gd name="T49" fmla="*/ 263 h 311"/>
                  <a:gd name="T50" fmla="*/ 48 w 665"/>
                  <a:gd name="T51" fmla="*/ 239 h 311"/>
                  <a:gd name="T52" fmla="*/ 48 w 665"/>
                  <a:gd name="T53" fmla="*/ 174 h 311"/>
                  <a:gd name="T54" fmla="*/ 72 w 665"/>
                  <a:gd name="T55" fmla="*/ 150 h 311"/>
                  <a:gd name="T56" fmla="*/ 593 w 665"/>
                  <a:gd name="T57" fmla="*/ 150 h 311"/>
                  <a:gd name="T58" fmla="*/ 617 w 665"/>
                  <a:gd name="T59" fmla="*/ 174 h 311"/>
                  <a:gd name="T60" fmla="*/ 617 w 665"/>
                  <a:gd name="T61" fmla="*/ 239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5" h="311">
                    <a:moveTo>
                      <a:pt x="634" y="115"/>
                    </a:moveTo>
                    <a:cubicBezTo>
                      <a:pt x="612" y="94"/>
                      <a:pt x="581" y="67"/>
                      <a:pt x="581" y="67"/>
                    </a:cubicBezTo>
                    <a:cubicBezTo>
                      <a:pt x="506" y="0"/>
                      <a:pt x="493" y="0"/>
                      <a:pt x="483" y="0"/>
                    </a:cubicBezTo>
                    <a:cubicBezTo>
                      <a:pt x="182" y="0"/>
                      <a:pt x="182" y="0"/>
                      <a:pt x="182" y="0"/>
                    </a:cubicBezTo>
                    <a:cubicBezTo>
                      <a:pt x="170" y="0"/>
                      <a:pt x="152" y="5"/>
                      <a:pt x="84" y="66"/>
                    </a:cubicBezTo>
                    <a:cubicBezTo>
                      <a:pt x="84" y="66"/>
                      <a:pt x="48" y="98"/>
                      <a:pt x="27" y="118"/>
                    </a:cubicBezTo>
                    <a:cubicBezTo>
                      <a:pt x="11" y="131"/>
                      <a:pt x="0" y="152"/>
                      <a:pt x="0" y="174"/>
                    </a:cubicBezTo>
                    <a:cubicBezTo>
                      <a:pt x="0" y="239"/>
                      <a:pt x="0" y="239"/>
                      <a:pt x="0" y="239"/>
                    </a:cubicBezTo>
                    <a:cubicBezTo>
                      <a:pt x="0" y="257"/>
                      <a:pt x="7" y="273"/>
                      <a:pt x="17" y="286"/>
                    </a:cubicBezTo>
                    <a:cubicBezTo>
                      <a:pt x="30" y="301"/>
                      <a:pt x="49" y="311"/>
                      <a:pt x="70" y="311"/>
                    </a:cubicBezTo>
                    <a:cubicBezTo>
                      <a:pt x="72" y="311"/>
                      <a:pt x="72" y="311"/>
                      <a:pt x="72" y="311"/>
                    </a:cubicBezTo>
                    <a:cubicBezTo>
                      <a:pt x="593" y="311"/>
                      <a:pt x="593" y="311"/>
                      <a:pt x="593" y="311"/>
                    </a:cubicBezTo>
                    <a:cubicBezTo>
                      <a:pt x="595" y="311"/>
                      <a:pt x="595" y="311"/>
                      <a:pt x="595" y="311"/>
                    </a:cubicBezTo>
                    <a:cubicBezTo>
                      <a:pt x="617" y="311"/>
                      <a:pt x="635" y="301"/>
                      <a:pt x="648" y="286"/>
                    </a:cubicBezTo>
                    <a:cubicBezTo>
                      <a:pt x="658" y="273"/>
                      <a:pt x="665" y="257"/>
                      <a:pt x="665" y="239"/>
                    </a:cubicBezTo>
                    <a:cubicBezTo>
                      <a:pt x="665" y="174"/>
                      <a:pt x="665" y="174"/>
                      <a:pt x="665" y="174"/>
                    </a:cubicBezTo>
                    <a:cubicBezTo>
                      <a:pt x="665" y="150"/>
                      <a:pt x="653" y="128"/>
                      <a:pt x="634" y="115"/>
                    </a:cubicBezTo>
                    <a:close/>
                    <a:moveTo>
                      <a:pt x="184" y="48"/>
                    </a:moveTo>
                    <a:cubicBezTo>
                      <a:pt x="480" y="48"/>
                      <a:pt x="480" y="48"/>
                      <a:pt x="480" y="48"/>
                    </a:cubicBezTo>
                    <a:cubicBezTo>
                      <a:pt x="492" y="54"/>
                      <a:pt x="521" y="78"/>
                      <a:pt x="549" y="102"/>
                    </a:cubicBezTo>
                    <a:cubicBezTo>
                      <a:pt x="115" y="102"/>
                      <a:pt x="115" y="102"/>
                      <a:pt x="115" y="102"/>
                    </a:cubicBezTo>
                    <a:cubicBezTo>
                      <a:pt x="143" y="77"/>
                      <a:pt x="173" y="53"/>
                      <a:pt x="184" y="48"/>
                    </a:cubicBezTo>
                    <a:close/>
                    <a:moveTo>
                      <a:pt x="617" y="239"/>
                    </a:moveTo>
                    <a:cubicBezTo>
                      <a:pt x="617" y="252"/>
                      <a:pt x="606" y="263"/>
                      <a:pt x="593" y="263"/>
                    </a:cubicBezTo>
                    <a:cubicBezTo>
                      <a:pt x="72" y="263"/>
                      <a:pt x="72" y="263"/>
                      <a:pt x="72" y="263"/>
                    </a:cubicBezTo>
                    <a:cubicBezTo>
                      <a:pt x="59" y="263"/>
                      <a:pt x="48" y="252"/>
                      <a:pt x="48" y="239"/>
                    </a:cubicBezTo>
                    <a:cubicBezTo>
                      <a:pt x="48" y="174"/>
                      <a:pt x="48" y="174"/>
                      <a:pt x="48" y="174"/>
                    </a:cubicBezTo>
                    <a:cubicBezTo>
                      <a:pt x="48" y="161"/>
                      <a:pt x="59" y="150"/>
                      <a:pt x="72" y="150"/>
                    </a:cubicBezTo>
                    <a:cubicBezTo>
                      <a:pt x="593" y="150"/>
                      <a:pt x="593" y="150"/>
                      <a:pt x="593" y="150"/>
                    </a:cubicBezTo>
                    <a:cubicBezTo>
                      <a:pt x="606" y="150"/>
                      <a:pt x="617" y="161"/>
                      <a:pt x="617" y="174"/>
                    </a:cubicBezTo>
                    <a:lnTo>
                      <a:pt x="617" y="2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5" name="Rectangle 157"/>
              <p:cNvSpPr>
                <a:spLocks noChangeArrowheads="1"/>
              </p:cNvSpPr>
              <p:nvPr/>
            </p:nvSpPr>
            <p:spPr bwMode="auto">
              <a:xfrm>
                <a:off x="-2265363" y="3141663"/>
                <a:ext cx="312738"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6" name="Rectangle 158"/>
              <p:cNvSpPr>
                <a:spLocks noChangeArrowheads="1"/>
              </p:cNvSpPr>
              <p:nvPr/>
            </p:nvSpPr>
            <p:spPr bwMode="auto">
              <a:xfrm>
                <a:off x="-1760538" y="3141663"/>
                <a:ext cx="134938"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grpSp>
      <p:sp>
        <p:nvSpPr>
          <p:cNvPr id="274" name="Rectangle 273"/>
          <p:cNvSpPr/>
          <p:nvPr/>
        </p:nvSpPr>
        <p:spPr>
          <a:xfrm>
            <a:off x="7016629" y="3952089"/>
            <a:ext cx="4937760" cy="683290"/>
          </a:xfrm>
          <a:prstGeom prst="rect">
            <a:avLst/>
          </a:prstGeom>
          <a:ln w="28575">
            <a:noFill/>
          </a:ln>
        </p:spPr>
        <p:txBody>
          <a:bodyPr lIns="457200" tIns="91440">
            <a:noAutofit/>
          </a:bodyPr>
          <a:lstStyle/>
          <a:p>
            <a:pPr marL="0" marR="0" lvl="0" indent="0" algn="l" defTabSz="914400" rtl="0" eaLnBrk="1" fontAlgn="auto" latinLnBrk="0" hangingPunct="1">
              <a:lnSpc>
                <a:spcPct val="100000"/>
              </a:lnSpc>
              <a:spcBef>
                <a:spcPts val="400"/>
              </a:spcBef>
              <a:spcAft>
                <a:spcPts val="0"/>
              </a:spcAft>
              <a:buClrTx/>
              <a:buSzTx/>
              <a:buFontTx/>
              <a:buNone/>
              <a:defRPr/>
            </a:pPr>
            <a:r>
              <a:rPr kumimoji="0" lang="en-US" sz="1600" b="0" i="0" u="none" strike="noStrike" kern="0" cap="none" spc="0" normalizeH="0" baseline="0" noProof="0">
                <a:ln>
                  <a:noFill/>
                </a:ln>
                <a:solidFill>
                  <a:srgbClr val="2B3A42"/>
                </a:solidFill>
                <a:effectLst/>
                <a:uLnTx/>
                <a:uFillTx/>
                <a:latin typeface="Arial" panose="020B0604020202020204"/>
                <a:ea typeface="+mn-ea"/>
                <a:cs typeface="+mn-cs"/>
              </a:rPr>
              <a:t>Identify patients who are at risk of experiencing an adverse event</a:t>
            </a:r>
            <a:endParaRPr kumimoji="0" lang="en-US" sz="16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75" name="Rectangle 274"/>
          <p:cNvSpPr/>
          <p:nvPr/>
        </p:nvSpPr>
        <p:spPr>
          <a:xfrm>
            <a:off x="4552667" y="3977382"/>
            <a:ext cx="2787262" cy="632705"/>
          </a:xfrm>
          <a:prstGeom prst="rect">
            <a:avLst/>
          </a:prstGeom>
          <a:ln w="28575">
            <a:noFill/>
          </a:ln>
        </p:spPr>
        <p:txBody>
          <a:bodyPr lIns="457200" tIns="91440" anchor="ctr">
            <a:noAutofit/>
          </a:bodyPr>
          <a:lstStyle/>
          <a:p>
            <a:pPr marL="0" marR="0" lvl="0" indent="0" algn="ctr" defTabSz="914400" rtl="0" eaLnBrk="1" fontAlgn="auto" latinLnBrk="0" hangingPunct="1">
              <a:lnSpc>
                <a:spcPct val="100000"/>
              </a:lnSpc>
              <a:spcBef>
                <a:spcPts val="400"/>
              </a:spcBef>
              <a:spcAft>
                <a:spcPts val="0"/>
              </a:spcAft>
              <a:buClrTx/>
              <a:buSzTx/>
              <a:buFontTx/>
              <a:buNone/>
              <a:defRPr/>
            </a:pPr>
            <a:r>
              <a:rPr kumimoji="0" lang="en-US" sz="1600" b="1" i="0" u="none" strike="noStrike" kern="1200" cap="none" spc="0" normalizeH="0" baseline="0" noProof="1">
                <a:ln>
                  <a:noFill/>
                </a:ln>
                <a:solidFill>
                  <a:srgbClr val="00C7B1">
                    <a:lumMod val="75000"/>
                  </a:srgbClr>
                </a:solidFill>
                <a:effectLst/>
                <a:uLnTx/>
                <a:uFillTx/>
                <a:latin typeface="Arial" panose="020B0604020202020204"/>
                <a:ea typeface="+mn-ea"/>
                <a:cs typeface="Arial" panose="020B0604020202020204" pitchFamily="34" charset="0"/>
              </a:rPr>
              <a:t>Adverse Event Management</a:t>
            </a:r>
            <a:endParaRPr kumimoji="0" lang="en-US" sz="1600" b="1" i="0" u="none" strike="noStrike" kern="1200" cap="none" spc="0" normalizeH="0" baseline="0" noProof="1">
              <a:ln>
                <a:noFill/>
              </a:ln>
              <a:solidFill>
                <a:srgbClr val="00C7B1">
                  <a:lumMod val="75000"/>
                </a:srgbClr>
              </a:solidFill>
              <a:effectLst/>
              <a:uLnTx/>
              <a:uFillTx/>
              <a:latin typeface="Arial" panose="020B0604020202020204"/>
              <a:ea typeface="+mn-ea"/>
              <a:cs typeface="Arial" panose="020B0604020202020204" pitchFamily="34" charset="0"/>
            </a:endParaRPr>
          </a:p>
        </p:txBody>
      </p:sp>
      <p:sp>
        <p:nvSpPr>
          <p:cNvPr id="276" name="Oval 275"/>
          <p:cNvSpPr/>
          <p:nvPr/>
        </p:nvSpPr>
        <p:spPr>
          <a:xfrm>
            <a:off x="4466857" y="3964887"/>
            <a:ext cx="640080" cy="640080"/>
          </a:xfrm>
          <a:prstGeom prst="ellipse">
            <a:avLst/>
          </a:prstGeom>
          <a:solidFill>
            <a:sysClr val="window" lastClr="FFFFFF"/>
          </a:solidFill>
          <a:ln w="38100" cap="flat" cmpd="sng" algn="ctr">
            <a:solidFill>
              <a:srgbClr val="00C7B1">
                <a:lumMod val="75000"/>
                <a:alpha val="62000"/>
              </a:srgbClr>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277" name="Straight Connector 276"/>
          <p:cNvCxnSpPr/>
          <p:nvPr/>
        </p:nvCxnSpPr>
        <p:spPr>
          <a:xfrm>
            <a:off x="7307095" y="4072644"/>
            <a:ext cx="0" cy="442180"/>
          </a:xfrm>
          <a:prstGeom prst="line">
            <a:avLst/>
          </a:prstGeom>
          <a:noFill/>
          <a:ln w="38100" cap="flat" cmpd="sng" algn="ctr">
            <a:solidFill>
              <a:srgbClr val="00C7B1">
                <a:lumMod val="75000"/>
              </a:srgbClr>
            </a:solidFill>
            <a:prstDash val="solid"/>
            <a:miter lim="800000"/>
          </a:ln>
          <a:effectLst>
            <a:outerShdw blurRad="50800" dist="38100" algn="l" rotWithShape="0">
              <a:prstClr val="black">
                <a:alpha val="40000"/>
              </a:prstClr>
            </a:outerShdw>
          </a:effectLst>
        </p:spPr>
      </p:cxnSp>
      <p:sp>
        <p:nvSpPr>
          <p:cNvPr id="278" name="Rectangle 277"/>
          <p:cNvSpPr/>
          <p:nvPr/>
        </p:nvSpPr>
        <p:spPr>
          <a:xfrm>
            <a:off x="6747394" y="4882739"/>
            <a:ext cx="4937760" cy="683290"/>
          </a:xfrm>
          <a:prstGeom prst="rect">
            <a:avLst/>
          </a:prstGeom>
          <a:ln w="28575">
            <a:noFill/>
          </a:ln>
        </p:spPr>
        <p:txBody>
          <a:bodyPr lIns="457200" tIns="91440">
            <a:noAutofit/>
          </a:bodyPr>
          <a:lstStyle/>
          <a:p>
            <a:pPr marL="0" marR="0" lvl="0" indent="0" algn="l" defTabSz="914400" rtl="0" eaLnBrk="1" fontAlgn="auto" latinLnBrk="0" hangingPunct="1">
              <a:lnSpc>
                <a:spcPct val="100000"/>
              </a:lnSpc>
              <a:spcBef>
                <a:spcPts val="400"/>
              </a:spcBef>
              <a:spcAft>
                <a:spcPts val="0"/>
              </a:spcAft>
              <a:buClrTx/>
              <a:buSzTx/>
              <a:buFontTx/>
              <a:buNone/>
              <a:defRPr/>
            </a:pPr>
            <a:r>
              <a:rPr kumimoji="0" lang="en-US" sz="1600" b="0" i="0" u="none" strike="noStrike" kern="0" cap="none" spc="0" normalizeH="0" baseline="0" noProof="0">
                <a:ln>
                  <a:noFill/>
                </a:ln>
                <a:solidFill>
                  <a:srgbClr val="2B3A42"/>
                </a:solidFill>
                <a:effectLst/>
                <a:uLnTx/>
                <a:uFillTx/>
                <a:latin typeface="Arial" panose="020B0604020202020204"/>
                <a:ea typeface="+mn-ea"/>
                <a:cs typeface="+mn-cs"/>
              </a:rPr>
              <a:t>Improve quality of care for patients and minimize the risk of re-admission</a:t>
            </a:r>
            <a:endParaRPr kumimoji="0" lang="en-US" sz="16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79" name="Rectangle 278"/>
          <p:cNvSpPr/>
          <p:nvPr/>
        </p:nvSpPr>
        <p:spPr>
          <a:xfrm>
            <a:off x="4220693" y="5004790"/>
            <a:ext cx="2668925" cy="439189"/>
          </a:xfrm>
          <a:prstGeom prst="rect">
            <a:avLst/>
          </a:prstGeom>
          <a:ln w="28575">
            <a:noFill/>
          </a:ln>
        </p:spPr>
        <p:txBody>
          <a:bodyPr lIns="457200" tIns="91440" anchor="ctr">
            <a:noAutofit/>
          </a:bodyPr>
          <a:lstStyle/>
          <a:p>
            <a:pPr marL="0" marR="0" lvl="0" indent="0" algn="ctr" defTabSz="914400" rtl="0" eaLnBrk="1" fontAlgn="auto" latinLnBrk="0" hangingPunct="1">
              <a:lnSpc>
                <a:spcPct val="100000"/>
              </a:lnSpc>
              <a:spcBef>
                <a:spcPts val="400"/>
              </a:spcBef>
              <a:spcAft>
                <a:spcPts val="0"/>
              </a:spcAft>
              <a:buClrTx/>
              <a:buSzTx/>
              <a:buFontTx/>
              <a:buNone/>
              <a:defRPr/>
            </a:pPr>
            <a:r>
              <a:rPr kumimoji="0" lang="en-US" sz="1600" b="1" i="0" u="none" strike="noStrike" kern="1200" cap="none" spc="0" normalizeH="0" baseline="0" noProof="1">
                <a:ln>
                  <a:noFill/>
                </a:ln>
                <a:solidFill>
                  <a:srgbClr val="94397F"/>
                </a:solidFill>
                <a:effectLst/>
                <a:uLnTx/>
                <a:uFillTx/>
                <a:latin typeface="Arial" panose="020B0604020202020204"/>
                <a:ea typeface="+mn-ea"/>
                <a:cs typeface="Arial" panose="020B0604020202020204" pitchFamily="34" charset="0"/>
              </a:rPr>
              <a:t>Hospital Readmissions</a:t>
            </a:r>
            <a:endParaRPr kumimoji="0" lang="en-US" sz="1600" b="1" i="0" u="none" strike="noStrike" kern="1200" cap="none" spc="0" normalizeH="0" baseline="0" noProof="1">
              <a:ln>
                <a:noFill/>
              </a:ln>
              <a:solidFill>
                <a:srgbClr val="94397F"/>
              </a:solidFill>
              <a:effectLst/>
              <a:uLnTx/>
              <a:uFillTx/>
              <a:latin typeface="Arial" panose="020B0604020202020204"/>
              <a:ea typeface="+mn-ea"/>
              <a:cs typeface="Arial" panose="020B0604020202020204" pitchFamily="34" charset="0"/>
            </a:endParaRPr>
          </a:p>
        </p:txBody>
      </p:sp>
      <p:sp>
        <p:nvSpPr>
          <p:cNvPr id="280" name="Oval 279"/>
          <p:cNvSpPr/>
          <p:nvPr/>
        </p:nvSpPr>
        <p:spPr>
          <a:xfrm>
            <a:off x="4077838" y="4871572"/>
            <a:ext cx="640080" cy="640080"/>
          </a:xfrm>
          <a:prstGeom prst="ellipse">
            <a:avLst/>
          </a:prstGeom>
          <a:solidFill>
            <a:sysClr val="window" lastClr="FFFFFF"/>
          </a:solidFill>
          <a:ln w="38100" cap="flat" cmpd="sng" algn="ctr">
            <a:solidFill>
              <a:srgbClr val="94397F">
                <a:alpha val="62000"/>
              </a:srgbClr>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281" name="Straight Connector 280"/>
          <p:cNvCxnSpPr/>
          <p:nvPr/>
        </p:nvCxnSpPr>
        <p:spPr>
          <a:xfrm>
            <a:off x="6929556" y="5003294"/>
            <a:ext cx="0" cy="442180"/>
          </a:xfrm>
          <a:prstGeom prst="line">
            <a:avLst/>
          </a:prstGeom>
          <a:noFill/>
          <a:ln w="38100" cap="flat" cmpd="sng" algn="ctr">
            <a:solidFill>
              <a:srgbClr val="94397F"/>
            </a:solidFill>
            <a:prstDash val="solid"/>
            <a:miter lim="800000"/>
          </a:ln>
          <a:effectLst>
            <a:outerShdw blurRad="50800" dist="38100" algn="l" rotWithShape="0">
              <a:prstClr val="black">
                <a:alpha val="40000"/>
              </a:prstClr>
            </a:outerShdw>
          </a:effectLst>
        </p:spPr>
      </p:cxnSp>
      <p:pic>
        <p:nvPicPr>
          <p:cNvPr id="282" name="Graphic 281"/>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482165" y="4024988"/>
            <a:ext cx="545512" cy="545512"/>
          </a:xfrm>
          <a:prstGeom prst="rect">
            <a:avLst/>
          </a:prstGeom>
        </p:spPr>
      </p:pic>
      <p:pic>
        <p:nvPicPr>
          <p:cNvPr id="283" name="Graphic 28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6998" y="4902797"/>
            <a:ext cx="577566" cy="577566"/>
          </a:xfrm>
          <a:prstGeom prst="rect">
            <a:avLst/>
          </a:prstGeom>
        </p:spPr>
      </p:pic>
      <p:sp>
        <p:nvSpPr>
          <p:cNvPr id="4" name="Footer Placeholder 1"/>
          <p:cNvSpPr txBox="1"/>
          <p:nvPr/>
        </p:nvSpPr>
        <p:spPr>
          <a:xfrm>
            <a:off x="228824" y="6448989"/>
            <a:ext cx="9116145" cy="33808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800" b="0" i="0" u="none" strike="noStrike" kern="1200" cap="none" spc="0" normalizeH="0" baseline="0" noProof="0" dirty="0">
              <a:ln>
                <a:noFill/>
              </a:ln>
              <a:solidFill>
                <a:srgbClr val="2B3A42"/>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rgbClr val="2B3A42"/>
                </a:solidFill>
                <a:effectLst/>
                <a:uLnTx/>
                <a:uFillTx/>
                <a:latin typeface="Arial Narrow" panose="020B0606020202030204" pitchFamily="34" charset="0"/>
                <a:ea typeface="+mn-ea"/>
                <a:cs typeface="+mn-cs"/>
              </a:rPr>
              <a:t>© IQVIA 2023. All rights reserved. This presentation is confidential and must not be used for purposes other than those for which is disclosed, cannot be reproduced and/or revealed to third parties without the prior written consent of IQVIA.</a:t>
            </a:r>
            <a:endParaRPr kumimoji="0" lang="en-US" sz="800" b="0" i="0" u="none" strike="noStrike" kern="1200" cap="none" spc="0" normalizeH="0" baseline="0" noProof="0" dirty="0">
              <a:ln>
                <a:noFill/>
              </a:ln>
              <a:solidFill>
                <a:srgbClr val="2B3A42"/>
              </a:solidFill>
              <a:effectLst/>
              <a:uLnTx/>
              <a:uFillTx/>
              <a:latin typeface="Arial Narrow" panose="020B0606020202030204"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98724" y="3161037"/>
            <a:ext cx="7921554" cy="1707390"/>
          </a:xfrm>
        </p:spPr>
        <p:txBody>
          <a:bodyPr/>
          <a:lstStyle/>
          <a:p>
            <a:r>
              <a:rPr lang="en-GB" dirty="0"/>
              <a:t>Clinical &amp; Financial Impact of an AI powered EMR </a:t>
            </a:r>
            <a:r>
              <a:rPr lang="it-IT" dirty="0" err="1"/>
              <a:t>Clinical</a:t>
            </a:r>
            <a:r>
              <a:rPr lang="it-IT" dirty="0"/>
              <a:t> </a:t>
            </a:r>
            <a:r>
              <a:rPr lang="it-IT" dirty="0" err="1"/>
              <a:t>Decision</a:t>
            </a:r>
            <a:r>
              <a:rPr lang="it-IT" dirty="0"/>
              <a:t> </a:t>
            </a:r>
            <a:r>
              <a:rPr lang="it-IT" dirty="0" err="1"/>
              <a:t>Support</a:t>
            </a:r>
            <a:r>
              <a:rPr lang="it-IT" dirty="0"/>
              <a:t> </a:t>
            </a:r>
            <a:r>
              <a:rPr lang="it-IT" dirty="0" err="1"/>
              <a:t>Tool</a:t>
            </a:r>
            <a:br>
              <a:rPr lang="it-IT" dirty="0"/>
            </a:br>
            <a:endParaRPr 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091453"/>
            <a:ext cx="12192000" cy="3190215"/>
          </a:xfrm>
          <a:prstGeom prst="rect">
            <a:avLst/>
          </a:prstGeom>
          <a:solidFill>
            <a:schemeClr val="bg1">
              <a:lumMod val="95000"/>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p:txBody>
          <a:bodyPr/>
          <a:lstStyle/>
          <a:p>
            <a:r>
              <a:rPr lang="en-GB">
                <a:solidFill>
                  <a:schemeClr val="accent1"/>
                </a:solidFill>
              </a:rPr>
              <a:t>Example of Use Case: </a:t>
            </a:r>
            <a:br>
              <a:rPr lang="en-GB">
                <a:solidFill>
                  <a:schemeClr val="accent1"/>
                </a:solidFill>
              </a:rPr>
            </a:br>
            <a:r>
              <a:rPr lang="en-US"/>
              <a:t>Atrial Fibrillation (</a:t>
            </a:r>
            <a:r>
              <a:rPr lang="en-US" err="1"/>
              <a:t>AFib</a:t>
            </a:r>
            <a:r>
              <a:rPr lang="en-US"/>
              <a:t>) – Risk for Stroke</a:t>
            </a:r>
            <a:endParaRPr lang="en-US"/>
          </a:p>
        </p:txBody>
      </p:sp>
      <p:sp>
        <p:nvSpPr>
          <p:cNvPr id="143" name="TextBox 142"/>
          <p:cNvSpPr txBox="1"/>
          <p:nvPr/>
        </p:nvSpPr>
        <p:spPr>
          <a:xfrm>
            <a:off x="358954" y="5050736"/>
            <a:ext cx="3909509" cy="954107"/>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defRPr/>
            </a:pPr>
            <a:r>
              <a:rPr kumimoji="0" lang="en-US" sz="1400" b="0" i="0" u="none" strike="noStrike" kern="1200" cap="none" spc="0" normalizeH="0" baseline="0" noProof="0">
                <a:ln>
                  <a:noFill/>
                </a:ln>
                <a:solidFill>
                  <a:srgbClr val="2B3A42"/>
                </a:solidFill>
                <a:effectLst/>
                <a:uLnTx/>
                <a:uFillTx/>
                <a:latin typeface="Arial" panose="020B0604020202020204"/>
                <a:ea typeface="+mn-ea"/>
                <a:cs typeface="+mn-cs"/>
              </a:rPr>
              <a:t>Identify patients with AF, at risk for stroke and inform treatment decisions with identified opportunities to address anticoagulation therapy</a:t>
            </a:r>
            <a:endParaRPr kumimoji="0" lang="en-US" sz="14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nvGrpSpPr>
          <p:cNvPr id="18" name="Group 17"/>
          <p:cNvGrpSpPr/>
          <p:nvPr/>
        </p:nvGrpSpPr>
        <p:grpSpPr>
          <a:xfrm>
            <a:off x="1945785" y="3782995"/>
            <a:ext cx="914400" cy="914400"/>
            <a:chOff x="2269098" y="3782995"/>
            <a:chExt cx="914400" cy="914400"/>
          </a:xfrm>
        </p:grpSpPr>
        <p:sp>
          <p:nvSpPr>
            <p:cNvPr id="17" name="Oval 16"/>
            <p:cNvSpPr/>
            <p:nvPr/>
          </p:nvSpPr>
          <p:spPr>
            <a:xfrm>
              <a:off x="2269098" y="3782995"/>
              <a:ext cx="914400" cy="9144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pic>
          <p:nvPicPr>
            <p:cNvPr id="217" name="Graphic 216"/>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6099" y="3894501"/>
              <a:ext cx="714611" cy="714611"/>
            </a:xfrm>
            <a:prstGeom prst="rect">
              <a:avLst/>
            </a:prstGeom>
          </p:spPr>
        </p:pic>
      </p:grpSp>
      <p:sp>
        <p:nvSpPr>
          <p:cNvPr id="218" name="TextBox 217"/>
          <p:cNvSpPr txBox="1"/>
          <p:nvPr/>
        </p:nvSpPr>
        <p:spPr>
          <a:xfrm>
            <a:off x="1812546" y="4660876"/>
            <a:ext cx="1126947"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rgbClr val="2B3A42"/>
                </a:solidFill>
                <a:effectLst/>
                <a:uLnTx/>
                <a:uFillTx/>
                <a:latin typeface="Arial" panose="020B0604020202020204"/>
                <a:ea typeface="+mn-ea"/>
                <a:cs typeface="+mn-cs"/>
              </a:rPr>
              <a:t>SOLUTION</a:t>
            </a:r>
            <a:endParaRPr kumimoji="0" lang="en-US" sz="1400" b="1"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19" name="TextBox 218"/>
          <p:cNvSpPr txBox="1"/>
          <p:nvPr/>
        </p:nvSpPr>
        <p:spPr>
          <a:xfrm>
            <a:off x="4497819" y="5379541"/>
            <a:ext cx="175615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rgbClr val="2B3A42"/>
                </a:solidFill>
                <a:effectLst/>
                <a:uLnTx/>
                <a:uFillTx/>
                <a:latin typeface="Arial" panose="020B0604020202020204"/>
                <a:ea typeface="+mn-ea"/>
                <a:cs typeface="+mn-cs"/>
              </a:rPr>
              <a:t>Proven ROI</a:t>
            </a:r>
            <a:endParaRPr kumimoji="0" lang="en-US" sz="1400" b="1"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22" name="TextBox 221"/>
          <p:cNvSpPr txBox="1"/>
          <p:nvPr/>
        </p:nvSpPr>
        <p:spPr>
          <a:xfrm>
            <a:off x="7405046" y="4586180"/>
            <a:ext cx="2047356"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rgbClr val="2B3A42"/>
                </a:solidFill>
                <a:effectLst/>
                <a:uLnTx/>
                <a:uFillTx/>
                <a:latin typeface="Arial" panose="020B0604020202020204"/>
                <a:ea typeface="+mn-ea"/>
                <a:cs typeface="+mn-cs"/>
              </a:rPr>
              <a:t>VALUE</a:t>
            </a:r>
            <a:endParaRPr kumimoji="0" lang="en-US" sz="1400" b="1" i="0" u="none" strike="noStrike" kern="1200" cap="none" spc="0" normalizeH="0" baseline="0" noProof="0">
              <a:ln>
                <a:noFill/>
              </a:ln>
              <a:solidFill>
                <a:srgbClr val="2B3A42"/>
              </a:solidFill>
              <a:effectLst/>
              <a:uLnTx/>
              <a:uFillTx/>
              <a:latin typeface="Arial" panose="020B0604020202020204"/>
              <a:ea typeface="+mn-ea"/>
              <a:cs typeface="+mn-cs"/>
            </a:endParaRPr>
          </a:p>
        </p:txBody>
      </p:sp>
      <p:grpSp>
        <p:nvGrpSpPr>
          <p:cNvPr id="20" name="Group 19"/>
          <p:cNvGrpSpPr/>
          <p:nvPr/>
        </p:nvGrpSpPr>
        <p:grpSpPr>
          <a:xfrm>
            <a:off x="7968177" y="3719495"/>
            <a:ext cx="914400" cy="914400"/>
            <a:chOff x="6109743" y="3782995"/>
            <a:chExt cx="914400" cy="914400"/>
          </a:xfrm>
        </p:grpSpPr>
        <p:sp>
          <p:nvSpPr>
            <p:cNvPr id="220" name="Oval 219"/>
            <p:cNvSpPr/>
            <p:nvPr/>
          </p:nvSpPr>
          <p:spPr>
            <a:xfrm>
              <a:off x="6109743" y="3782995"/>
              <a:ext cx="914400" cy="914400"/>
            </a:xfrm>
            <a:prstGeom prst="ellipse">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pic>
          <p:nvPicPr>
            <p:cNvPr id="223" name="Graphic 222"/>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6339" y="3939880"/>
              <a:ext cx="594998" cy="594998"/>
            </a:xfrm>
            <a:prstGeom prst="rect">
              <a:avLst/>
            </a:prstGeom>
          </p:spPr>
        </p:pic>
      </p:grpSp>
      <p:pic>
        <p:nvPicPr>
          <p:cNvPr id="225" name="Graphic 224"/>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67911" y="4757135"/>
            <a:ext cx="640080" cy="622406"/>
          </a:xfrm>
          <a:prstGeom prst="rect">
            <a:avLst/>
          </a:prstGeom>
        </p:spPr>
      </p:pic>
      <p:pic>
        <p:nvPicPr>
          <p:cNvPr id="226" name="Graphic 225"/>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294219" y="4740529"/>
            <a:ext cx="640080" cy="622406"/>
          </a:xfrm>
          <a:prstGeom prst="rect">
            <a:avLst/>
          </a:prstGeom>
        </p:spPr>
      </p:pic>
      <p:sp>
        <p:nvSpPr>
          <p:cNvPr id="231" name="TextBox 230"/>
          <p:cNvSpPr txBox="1"/>
          <p:nvPr/>
        </p:nvSpPr>
        <p:spPr>
          <a:xfrm>
            <a:off x="6558620" y="5343029"/>
            <a:ext cx="190225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dirty="0">
                <a:ln>
                  <a:noFill/>
                </a:ln>
                <a:solidFill>
                  <a:srgbClr val="2B3A42"/>
                </a:solidFill>
                <a:effectLst/>
                <a:uLnTx/>
                <a:uFillTx/>
                <a:latin typeface="Arial" panose="020B0604020202020204"/>
                <a:ea typeface="+mn-ea"/>
                <a:cs typeface="+mn-cs"/>
              </a:rPr>
              <a:t>Improve clinical workflow efficiency</a:t>
            </a:r>
            <a:endParaRPr kumimoji="0" lang="en-US" sz="1400" b="1"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232" name="TextBox 231"/>
          <p:cNvSpPr txBox="1"/>
          <p:nvPr/>
        </p:nvSpPr>
        <p:spPr>
          <a:xfrm>
            <a:off x="8732534" y="5314674"/>
            <a:ext cx="175615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rgbClr val="2B3A42"/>
                </a:solidFill>
                <a:effectLst/>
                <a:uLnTx/>
                <a:uFillTx/>
                <a:latin typeface="Arial" panose="020B0604020202020204"/>
                <a:ea typeface="+mn-ea"/>
                <a:cs typeface="+mn-cs"/>
              </a:rPr>
              <a:t>Support Care Team Working at</a:t>
            </a:r>
            <a:endParaRPr kumimoji="0" lang="en-US" sz="1400" b="1" i="0" u="none" strike="noStrike" kern="1200" cap="none" spc="0" normalizeH="0" baseline="0" noProof="0">
              <a:ln>
                <a:noFill/>
              </a:ln>
              <a:solidFill>
                <a:srgbClr val="2B3A42"/>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rgbClr val="2B3A42"/>
                </a:solidFill>
                <a:effectLst/>
                <a:uLnTx/>
                <a:uFillTx/>
                <a:latin typeface="Arial" panose="020B0604020202020204"/>
                <a:ea typeface="+mn-ea"/>
                <a:cs typeface="+mn-cs"/>
              </a:rPr>
              <a:t>“Top of License” </a:t>
            </a:r>
            <a:endParaRPr kumimoji="0" lang="en-US" sz="1400" b="1"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3" name="TextBox 232"/>
          <p:cNvSpPr txBox="1"/>
          <p:nvPr/>
        </p:nvSpPr>
        <p:spPr>
          <a:xfrm>
            <a:off x="10630553" y="5315347"/>
            <a:ext cx="144239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400" b="1" i="0" u="none" strike="noStrike" kern="1200" cap="none" spc="0" normalizeH="0" baseline="0" noProof="0">
                <a:ln>
                  <a:noFill/>
                </a:ln>
                <a:solidFill>
                  <a:srgbClr val="2B3A42"/>
                </a:solidFill>
                <a:effectLst/>
                <a:uLnTx/>
                <a:uFillTx/>
                <a:latin typeface="Arial" panose="020B0604020202020204"/>
                <a:ea typeface="+mn-ea"/>
                <a:cs typeface="+mn-cs"/>
              </a:rPr>
              <a:t>Actionable care gap</a:t>
            </a:r>
            <a:endParaRPr kumimoji="0" lang="en-US" sz="1400" b="1"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4" name="TextBox 233"/>
          <p:cNvSpPr txBox="1"/>
          <p:nvPr/>
        </p:nvSpPr>
        <p:spPr>
          <a:xfrm>
            <a:off x="6295435" y="5771188"/>
            <a:ext cx="2210118" cy="110799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100" b="0" i="1" u="none" strike="noStrike" kern="1200" cap="none" spc="0" normalizeH="0" baseline="0" noProof="0">
                <a:ln>
                  <a:noFill/>
                </a:ln>
                <a:solidFill>
                  <a:srgbClr val="2B3A42"/>
                </a:solidFill>
                <a:effectLst/>
                <a:uLnTx/>
                <a:uFillTx/>
                <a:latin typeface="Arial" panose="020B0604020202020204"/>
                <a:ea typeface="+mn-ea"/>
                <a:cs typeface="+mn-cs"/>
              </a:rPr>
              <a:t>Synchronous/asynchronous opportunity to manage care</a:t>
            </a:r>
            <a:endParaRPr kumimoji="0" lang="en-US" sz="1100" b="0" i="1" u="none" strike="noStrike" kern="1200" cap="none" spc="0" normalizeH="0" baseline="0" noProof="0">
              <a:ln>
                <a:noFill/>
              </a:ln>
              <a:solidFill>
                <a:srgbClr val="2B3A4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100" b="0" i="1" u="none" strike="noStrike" kern="1200" cap="none" spc="0" normalizeH="0" baseline="0" noProof="0">
                <a:ln>
                  <a:noFill/>
                </a:ln>
                <a:solidFill>
                  <a:srgbClr val="2B3A42"/>
                </a:solidFill>
                <a:effectLst/>
                <a:uLnTx/>
                <a:uFillTx/>
                <a:latin typeface="Arial" panose="020B0604020202020204"/>
                <a:ea typeface="+mn-ea"/>
                <a:cs typeface="+mn-cs"/>
              </a:rPr>
              <a:t>Engage embedded pharmacists and other clinical team members for care coordination</a:t>
            </a:r>
            <a:endParaRPr kumimoji="0" lang="en-US" sz="1100" b="0" i="1" u="none" strike="noStrike" kern="1200" cap="none" spc="0" normalizeH="0" baseline="0" noProof="0">
              <a:ln>
                <a:noFill/>
              </a:ln>
              <a:solidFill>
                <a:srgbClr val="2B3A42"/>
              </a:solidFill>
              <a:effectLst/>
              <a:uLnTx/>
              <a:uFillTx/>
              <a:latin typeface="Arial" panose="020B0604020202020204"/>
              <a:ea typeface="+mn-ea"/>
              <a:cs typeface="+mn-cs"/>
            </a:endParaRPr>
          </a:p>
        </p:txBody>
      </p:sp>
      <p:cxnSp>
        <p:nvCxnSpPr>
          <p:cNvPr id="27" name="Straight Connector 26"/>
          <p:cNvCxnSpPr/>
          <p:nvPr/>
        </p:nvCxnSpPr>
        <p:spPr>
          <a:xfrm>
            <a:off x="4209031" y="4499854"/>
            <a:ext cx="0" cy="2125408"/>
          </a:xfrm>
          <a:prstGeom prst="line">
            <a:avLst/>
          </a:prstGeom>
          <a:ln w="12700">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4350896" y="5644479"/>
            <a:ext cx="2042568" cy="769441"/>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defRPr/>
            </a:pPr>
            <a:r>
              <a:rPr kumimoji="0" lang="en-US" sz="1100" b="0" i="1" u="none" strike="noStrike" kern="1200" cap="none" spc="0" normalizeH="0" baseline="0" noProof="0">
                <a:ln>
                  <a:noFill/>
                </a:ln>
                <a:solidFill>
                  <a:srgbClr val="2B3A42"/>
                </a:solidFill>
                <a:effectLst/>
                <a:uLnTx/>
                <a:uFillTx/>
                <a:latin typeface="Arial" panose="020B0604020202020204"/>
                <a:ea typeface="+mn-ea"/>
                <a:cs typeface="+mn-cs"/>
              </a:rPr>
              <a:t>Proven IQVIA implementation with realized reduction in stroke with estimated annual savings of $2-7M</a:t>
            </a:r>
            <a:endParaRPr kumimoji="0" lang="en-US" sz="1100" b="0" i="1" u="none" strike="noStrike" kern="1200" cap="none" spc="0" normalizeH="0" baseline="0" noProof="0">
              <a:ln>
                <a:noFill/>
              </a:ln>
              <a:solidFill>
                <a:srgbClr val="2B3A42"/>
              </a:solidFill>
              <a:effectLst/>
              <a:uLnTx/>
              <a:uFillTx/>
              <a:latin typeface="Arial" panose="020B0604020202020204"/>
              <a:ea typeface="+mn-ea"/>
              <a:cs typeface="+mn-cs"/>
            </a:endParaRPr>
          </a:p>
        </p:txBody>
      </p:sp>
      <p:pic>
        <p:nvPicPr>
          <p:cNvPr id="105" name="Graphic 104"/>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10829" y="4721857"/>
            <a:ext cx="734747" cy="734747"/>
          </a:xfrm>
          <a:prstGeom prst="rect">
            <a:avLst/>
          </a:prstGeom>
        </p:spPr>
      </p:pic>
      <p:grpSp>
        <p:nvGrpSpPr>
          <p:cNvPr id="4" name="Graphic 110"/>
          <p:cNvGrpSpPr/>
          <p:nvPr/>
        </p:nvGrpSpPr>
        <p:grpSpPr>
          <a:xfrm>
            <a:off x="11028794" y="4722855"/>
            <a:ext cx="640080" cy="640080"/>
            <a:chOff x="11133897" y="4722855"/>
            <a:chExt cx="640080" cy="640080"/>
          </a:xfrm>
        </p:grpSpPr>
        <p:sp>
          <p:nvSpPr>
            <p:cNvPr id="8" name="Freeform: Shape 7"/>
            <p:cNvSpPr/>
            <p:nvPr/>
          </p:nvSpPr>
          <p:spPr>
            <a:xfrm>
              <a:off x="11319126" y="4908084"/>
              <a:ext cx="269620" cy="269620"/>
            </a:xfrm>
            <a:custGeom>
              <a:avLst/>
              <a:gdLst>
                <a:gd name="connsiteX0" fmla="*/ 269620 w 269620"/>
                <a:gd name="connsiteY0" fmla="*/ 134810 h 269620"/>
                <a:gd name="connsiteX1" fmla="*/ 134810 w 269620"/>
                <a:gd name="connsiteY1" fmla="*/ 269620 h 269620"/>
                <a:gd name="connsiteX2" fmla="*/ 0 w 269620"/>
                <a:gd name="connsiteY2" fmla="*/ 134810 h 269620"/>
                <a:gd name="connsiteX3" fmla="*/ 134810 w 269620"/>
                <a:gd name="connsiteY3" fmla="*/ 0 h 269620"/>
                <a:gd name="connsiteX4" fmla="*/ 269620 w 269620"/>
                <a:gd name="connsiteY4" fmla="*/ 134810 h 26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620" h="269620">
                  <a:moveTo>
                    <a:pt x="269620" y="134810"/>
                  </a:moveTo>
                  <a:cubicBezTo>
                    <a:pt x="269620" y="209264"/>
                    <a:pt x="209264" y="269620"/>
                    <a:pt x="134810" y="269620"/>
                  </a:cubicBezTo>
                  <a:cubicBezTo>
                    <a:pt x="60357" y="269620"/>
                    <a:pt x="0" y="209264"/>
                    <a:pt x="0" y="134810"/>
                  </a:cubicBezTo>
                  <a:cubicBezTo>
                    <a:pt x="0" y="60357"/>
                    <a:pt x="60357" y="0"/>
                    <a:pt x="134810" y="0"/>
                  </a:cubicBezTo>
                  <a:cubicBezTo>
                    <a:pt x="209264" y="0"/>
                    <a:pt x="269620" y="60357"/>
                    <a:pt x="269620" y="134810"/>
                  </a:cubicBezTo>
                  <a:close/>
                </a:path>
              </a:pathLst>
            </a:custGeom>
            <a:noFill/>
            <a:ln w="19943" cap="flat">
              <a:solidFill>
                <a:srgbClr val="FFFFFF"/>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4" name="Freeform: Shape 13"/>
            <p:cNvSpPr/>
            <p:nvPr/>
          </p:nvSpPr>
          <p:spPr>
            <a:xfrm>
              <a:off x="11309108" y="4898071"/>
              <a:ext cx="289636" cy="289635"/>
            </a:xfrm>
            <a:custGeom>
              <a:avLst/>
              <a:gdLst>
                <a:gd name="connsiteX0" fmla="*/ 145014 w 289636"/>
                <a:gd name="connsiteY0" fmla="*/ 289635 h 289635"/>
                <a:gd name="connsiteX1" fmla="*/ 0 w 289636"/>
                <a:gd name="connsiteY1" fmla="*/ 145015 h 289635"/>
                <a:gd name="connsiteX2" fmla="*/ 144622 w 289636"/>
                <a:gd name="connsiteY2" fmla="*/ 0 h 289635"/>
                <a:gd name="connsiteX3" fmla="*/ 289637 w 289636"/>
                <a:gd name="connsiteY3" fmla="*/ 144623 h 289635"/>
                <a:gd name="connsiteX4" fmla="*/ 200245 w 289636"/>
                <a:gd name="connsiteY4" fmla="*/ 278610 h 289635"/>
                <a:gd name="connsiteX5" fmla="*/ 145014 w 289636"/>
                <a:gd name="connsiteY5" fmla="*/ 289635 h 289635"/>
                <a:gd name="connsiteX6" fmla="*/ 144662 w 289636"/>
                <a:gd name="connsiteY6" fmla="*/ 20012 h 289635"/>
                <a:gd name="connsiteX7" fmla="*/ 20017 w 289636"/>
                <a:gd name="connsiteY7" fmla="*/ 144985 h 289635"/>
                <a:gd name="connsiteX8" fmla="*/ 144990 w 289636"/>
                <a:gd name="connsiteY8" fmla="*/ 269631 h 289635"/>
                <a:gd name="connsiteX9" fmla="*/ 269636 w 289636"/>
                <a:gd name="connsiteY9" fmla="*/ 144657 h 289635"/>
                <a:gd name="connsiteX10" fmla="*/ 260137 w 289636"/>
                <a:gd name="connsiteY10" fmla="*/ 97063 h 289635"/>
                <a:gd name="connsiteX11" fmla="*/ 144662 w 289636"/>
                <a:gd name="connsiteY11" fmla="*/ 20012 h 28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9636" h="289635">
                  <a:moveTo>
                    <a:pt x="145014" y="289635"/>
                  </a:moveTo>
                  <a:cubicBezTo>
                    <a:pt x="65032" y="289745"/>
                    <a:pt x="108" y="224995"/>
                    <a:pt x="0" y="145015"/>
                  </a:cubicBezTo>
                  <a:cubicBezTo>
                    <a:pt x="-108" y="65033"/>
                    <a:pt x="64642" y="108"/>
                    <a:pt x="144622" y="0"/>
                  </a:cubicBezTo>
                  <a:cubicBezTo>
                    <a:pt x="224602" y="-108"/>
                    <a:pt x="289529" y="64641"/>
                    <a:pt x="289637" y="144623"/>
                  </a:cubicBezTo>
                  <a:cubicBezTo>
                    <a:pt x="289715" y="203264"/>
                    <a:pt x="254422" y="256165"/>
                    <a:pt x="200245" y="278610"/>
                  </a:cubicBezTo>
                  <a:cubicBezTo>
                    <a:pt x="182733" y="285859"/>
                    <a:pt x="163969" y="289605"/>
                    <a:pt x="145014" y="289635"/>
                  </a:cubicBezTo>
                  <a:close/>
                  <a:moveTo>
                    <a:pt x="144662" y="20012"/>
                  </a:moveTo>
                  <a:cubicBezTo>
                    <a:pt x="75732" y="20103"/>
                    <a:pt x="19927" y="76056"/>
                    <a:pt x="20017" y="144985"/>
                  </a:cubicBezTo>
                  <a:cubicBezTo>
                    <a:pt x="20108" y="213916"/>
                    <a:pt x="76060" y="269721"/>
                    <a:pt x="144990" y="269631"/>
                  </a:cubicBezTo>
                  <a:cubicBezTo>
                    <a:pt x="213921" y="269541"/>
                    <a:pt x="269726" y="213588"/>
                    <a:pt x="269636" y="144657"/>
                  </a:cubicBezTo>
                  <a:cubicBezTo>
                    <a:pt x="269614" y="128325"/>
                    <a:pt x="266388" y="112153"/>
                    <a:pt x="260137" y="97063"/>
                  </a:cubicBezTo>
                  <a:cubicBezTo>
                    <a:pt x="240932" y="50255"/>
                    <a:pt x="195255" y="19777"/>
                    <a:pt x="144662" y="20012"/>
                  </a:cubicBezTo>
                  <a:close/>
                </a:path>
              </a:pathLst>
            </a:custGeom>
            <a:solidFill>
              <a:srgbClr val="FE8A12"/>
            </a:solid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5" name="Freeform: Shape 14"/>
            <p:cNvSpPr/>
            <p:nvPr/>
          </p:nvSpPr>
          <p:spPr>
            <a:xfrm>
              <a:off x="11379907" y="4980228"/>
              <a:ext cx="162528" cy="120515"/>
            </a:xfrm>
            <a:custGeom>
              <a:avLst/>
              <a:gdLst>
                <a:gd name="connsiteX0" fmla="*/ 52015 w 162528"/>
                <a:gd name="connsiteY0" fmla="*/ 120515 h 120515"/>
                <a:gd name="connsiteX1" fmla="*/ 44944 w 162528"/>
                <a:gd name="connsiteY1" fmla="*/ 117585 h 120515"/>
                <a:gd name="connsiteX2" fmla="*/ 2859 w 162528"/>
                <a:gd name="connsiteY2" fmla="*/ 75500 h 120515"/>
                <a:gd name="connsiteX3" fmla="*/ 3001 w 162528"/>
                <a:gd name="connsiteY3" fmla="*/ 61358 h 120515"/>
                <a:gd name="connsiteX4" fmla="*/ 17000 w 162528"/>
                <a:gd name="connsiteY4" fmla="*/ 61358 h 120515"/>
                <a:gd name="connsiteX5" fmla="*/ 52015 w 162528"/>
                <a:gd name="connsiteY5" fmla="*/ 96372 h 120515"/>
                <a:gd name="connsiteX6" fmla="*/ 145386 w 162528"/>
                <a:gd name="connsiteY6" fmla="*/ 3001 h 120515"/>
                <a:gd name="connsiteX7" fmla="*/ 159528 w 162528"/>
                <a:gd name="connsiteY7" fmla="*/ 2859 h 120515"/>
                <a:gd name="connsiteX8" fmla="*/ 159670 w 162528"/>
                <a:gd name="connsiteY8" fmla="*/ 17000 h 120515"/>
                <a:gd name="connsiteX9" fmla="*/ 159528 w 162528"/>
                <a:gd name="connsiteY9" fmla="*/ 17142 h 120515"/>
                <a:gd name="connsiteX10" fmla="*/ 59086 w 162528"/>
                <a:gd name="connsiteY10" fmla="*/ 117585 h 120515"/>
                <a:gd name="connsiteX11" fmla="*/ 52015 w 162528"/>
                <a:gd name="connsiteY11" fmla="*/ 120515 h 120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528" h="120515">
                  <a:moveTo>
                    <a:pt x="52015" y="120515"/>
                  </a:moveTo>
                  <a:cubicBezTo>
                    <a:pt x="49362" y="120517"/>
                    <a:pt x="46818" y="119463"/>
                    <a:pt x="44944" y="117585"/>
                  </a:cubicBezTo>
                  <a:lnTo>
                    <a:pt x="2859" y="75500"/>
                  </a:lnTo>
                  <a:cubicBezTo>
                    <a:pt x="-1008" y="71555"/>
                    <a:pt x="-944" y="65224"/>
                    <a:pt x="3001" y="61358"/>
                  </a:cubicBezTo>
                  <a:cubicBezTo>
                    <a:pt x="6889" y="57547"/>
                    <a:pt x="13112" y="57547"/>
                    <a:pt x="17000" y="61358"/>
                  </a:cubicBezTo>
                  <a:lnTo>
                    <a:pt x="52015" y="96372"/>
                  </a:lnTo>
                  <a:lnTo>
                    <a:pt x="145386" y="3001"/>
                  </a:lnTo>
                  <a:cubicBezTo>
                    <a:pt x="149251" y="-944"/>
                    <a:pt x="155584" y="-1008"/>
                    <a:pt x="159528" y="2859"/>
                  </a:cubicBezTo>
                  <a:cubicBezTo>
                    <a:pt x="163473" y="6723"/>
                    <a:pt x="163537" y="13056"/>
                    <a:pt x="159670" y="17000"/>
                  </a:cubicBezTo>
                  <a:cubicBezTo>
                    <a:pt x="159624" y="17048"/>
                    <a:pt x="159576" y="17094"/>
                    <a:pt x="159528" y="17142"/>
                  </a:cubicBezTo>
                  <a:lnTo>
                    <a:pt x="59086" y="117585"/>
                  </a:lnTo>
                  <a:cubicBezTo>
                    <a:pt x="57213" y="119463"/>
                    <a:pt x="54667" y="120517"/>
                    <a:pt x="52015" y="120515"/>
                  </a:cubicBezTo>
                  <a:close/>
                </a:path>
              </a:pathLst>
            </a:custGeom>
            <a:solidFill>
              <a:srgbClr val="FE8A12"/>
            </a:solid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9" name="Freeform: Shape 18"/>
            <p:cNvSpPr/>
            <p:nvPr/>
          </p:nvSpPr>
          <p:spPr>
            <a:xfrm>
              <a:off x="11181752" y="4770710"/>
              <a:ext cx="544368" cy="544386"/>
            </a:xfrm>
            <a:custGeom>
              <a:avLst/>
              <a:gdLst>
                <a:gd name="connsiteX0" fmla="*/ 213661 w 544368"/>
                <a:gd name="connsiteY0" fmla="*/ 544386 h 544386"/>
                <a:gd name="connsiteX1" fmla="*/ 203534 w 544368"/>
                <a:gd name="connsiteY1" fmla="*/ 542354 h 544386"/>
                <a:gd name="connsiteX2" fmla="*/ 129687 w 544368"/>
                <a:gd name="connsiteY2" fmla="*/ 511764 h 544386"/>
                <a:gd name="connsiteX3" fmla="*/ 115310 w 544368"/>
                <a:gd name="connsiteY3" fmla="*/ 477054 h 544386"/>
                <a:gd name="connsiteX4" fmla="*/ 130712 w 544368"/>
                <a:gd name="connsiteY4" fmla="*/ 439861 h 544386"/>
                <a:gd name="connsiteX5" fmla="*/ 104527 w 544368"/>
                <a:gd name="connsiteY5" fmla="*/ 413648 h 544386"/>
                <a:gd name="connsiteX6" fmla="*/ 67315 w 544368"/>
                <a:gd name="connsiteY6" fmla="*/ 429060 h 544386"/>
                <a:gd name="connsiteX7" fmla="*/ 32604 w 544368"/>
                <a:gd name="connsiteY7" fmla="*/ 414682 h 544386"/>
                <a:gd name="connsiteX8" fmla="*/ 2014 w 544368"/>
                <a:gd name="connsiteY8" fmla="*/ 340835 h 544386"/>
                <a:gd name="connsiteX9" fmla="*/ 16391 w 544368"/>
                <a:gd name="connsiteY9" fmla="*/ 306125 h 544386"/>
                <a:gd name="connsiteX10" fmla="*/ 53612 w 544368"/>
                <a:gd name="connsiteY10" fmla="*/ 290713 h 544386"/>
                <a:gd name="connsiteX11" fmla="*/ 53592 w 544368"/>
                <a:gd name="connsiteY11" fmla="*/ 253656 h 544386"/>
                <a:gd name="connsiteX12" fmla="*/ 16390 w 544368"/>
                <a:gd name="connsiteY12" fmla="*/ 238244 h 544386"/>
                <a:gd name="connsiteX13" fmla="*/ 2013 w 544368"/>
                <a:gd name="connsiteY13" fmla="*/ 203534 h 544386"/>
                <a:gd name="connsiteX14" fmla="*/ 32604 w 544368"/>
                <a:gd name="connsiteY14" fmla="*/ 129687 h 544386"/>
                <a:gd name="connsiteX15" fmla="*/ 67293 w 544368"/>
                <a:gd name="connsiteY15" fmla="*/ 115301 h 544386"/>
                <a:gd name="connsiteX16" fmla="*/ 67315 w 544368"/>
                <a:gd name="connsiteY16" fmla="*/ 115310 h 544386"/>
                <a:gd name="connsiteX17" fmla="*/ 104507 w 544368"/>
                <a:gd name="connsiteY17" fmla="*/ 130712 h 544386"/>
                <a:gd name="connsiteX18" fmla="*/ 130721 w 544368"/>
                <a:gd name="connsiteY18" fmla="*/ 104527 h 544386"/>
                <a:gd name="connsiteX19" fmla="*/ 115309 w 544368"/>
                <a:gd name="connsiteY19" fmla="*/ 67315 h 544386"/>
                <a:gd name="connsiteX20" fmla="*/ 129687 w 544368"/>
                <a:gd name="connsiteY20" fmla="*/ 32604 h 544386"/>
                <a:gd name="connsiteX21" fmla="*/ 203534 w 544368"/>
                <a:gd name="connsiteY21" fmla="*/ 2014 h 544386"/>
                <a:gd name="connsiteX22" fmla="*/ 238244 w 544368"/>
                <a:gd name="connsiteY22" fmla="*/ 16391 h 544386"/>
                <a:gd name="connsiteX23" fmla="*/ 253656 w 544368"/>
                <a:gd name="connsiteY23" fmla="*/ 53612 h 544386"/>
                <a:gd name="connsiteX24" fmla="*/ 290713 w 544368"/>
                <a:gd name="connsiteY24" fmla="*/ 53592 h 544386"/>
                <a:gd name="connsiteX25" fmla="*/ 306125 w 544368"/>
                <a:gd name="connsiteY25" fmla="*/ 16390 h 544386"/>
                <a:gd name="connsiteX26" fmla="*/ 340835 w 544368"/>
                <a:gd name="connsiteY26" fmla="*/ 2013 h 544386"/>
                <a:gd name="connsiteX27" fmla="*/ 414682 w 544368"/>
                <a:gd name="connsiteY27" fmla="*/ 32604 h 544386"/>
                <a:gd name="connsiteX28" fmla="*/ 429060 w 544368"/>
                <a:gd name="connsiteY28" fmla="*/ 67315 h 544386"/>
                <a:gd name="connsiteX29" fmla="*/ 413658 w 544368"/>
                <a:gd name="connsiteY29" fmla="*/ 104507 h 544386"/>
                <a:gd name="connsiteX30" fmla="*/ 439841 w 544368"/>
                <a:gd name="connsiteY30" fmla="*/ 130721 h 544386"/>
                <a:gd name="connsiteX31" fmla="*/ 477054 w 544368"/>
                <a:gd name="connsiteY31" fmla="*/ 115309 h 544386"/>
                <a:gd name="connsiteX32" fmla="*/ 511762 w 544368"/>
                <a:gd name="connsiteY32" fmla="*/ 129677 h 544386"/>
                <a:gd name="connsiteX33" fmla="*/ 511764 w 544368"/>
                <a:gd name="connsiteY33" fmla="*/ 129686 h 544386"/>
                <a:gd name="connsiteX34" fmla="*/ 542354 w 544368"/>
                <a:gd name="connsiteY34" fmla="*/ 203534 h 544386"/>
                <a:gd name="connsiteX35" fmla="*/ 527978 w 544368"/>
                <a:gd name="connsiteY35" fmla="*/ 238244 h 544386"/>
                <a:gd name="connsiteX36" fmla="*/ 490756 w 544368"/>
                <a:gd name="connsiteY36" fmla="*/ 253656 h 544386"/>
                <a:gd name="connsiteX37" fmla="*/ 490776 w 544368"/>
                <a:gd name="connsiteY37" fmla="*/ 290713 h 544386"/>
                <a:gd name="connsiteX38" fmla="*/ 527978 w 544368"/>
                <a:gd name="connsiteY38" fmla="*/ 306125 h 544386"/>
                <a:gd name="connsiteX39" fmla="*/ 542356 w 544368"/>
                <a:gd name="connsiteY39" fmla="*/ 340835 h 544386"/>
                <a:gd name="connsiteX40" fmla="*/ 511764 w 544368"/>
                <a:gd name="connsiteY40" fmla="*/ 414682 h 544386"/>
                <a:gd name="connsiteX41" fmla="*/ 477058 w 544368"/>
                <a:gd name="connsiteY41" fmla="*/ 429060 h 544386"/>
                <a:gd name="connsiteX42" fmla="*/ 477054 w 544368"/>
                <a:gd name="connsiteY42" fmla="*/ 429060 h 544386"/>
                <a:gd name="connsiteX43" fmla="*/ 439861 w 544368"/>
                <a:gd name="connsiteY43" fmla="*/ 413658 h 544386"/>
                <a:gd name="connsiteX44" fmla="*/ 413648 w 544368"/>
                <a:gd name="connsiteY44" fmla="*/ 439841 h 544386"/>
                <a:gd name="connsiteX45" fmla="*/ 429060 w 544368"/>
                <a:gd name="connsiteY45" fmla="*/ 477054 h 544386"/>
                <a:gd name="connsiteX46" fmla="*/ 414682 w 544368"/>
                <a:gd name="connsiteY46" fmla="*/ 511764 h 544386"/>
                <a:gd name="connsiteX47" fmla="*/ 340835 w 544368"/>
                <a:gd name="connsiteY47" fmla="*/ 542354 h 544386"/>
                <a:gd name="connsiteX48" fmla="*/ 306125 w 544368"/>
                <a:gd name="connsiteY48" fmla="*/ 527978 h 544386"/>
                <a:gd name="connsiteX49" fmla="*/ 290713 w 544368"/>
                <a:gd name="connsiteY49" fmla="*/ 490756 h 544386"/>
                <a:gd name="connsiteX50" fmla="*/ 253656 w 544368"/>
                <a:gd name="connsiteY50" fmla="*/ 490776 h 544386"/>
                <a:gd name="connsiteX51" fmla="*/ 238244 w 544368"/>
                <a:gd name="connsiteY51" fmla="*/ 527978 h 544386"/>
                <a:gd name="connsiteX52" fmla="*/ 213661 w 544368"/>
                <a:gd name="connsiteY52" fmla="*/ 544386 h 544386"/>
                <a:gd name="connsiteX53" fmla="*/ 110769 w 544368"/>
                <a:gd name="connsiteY53" fmla="*/ 389415 h 544386"/>
                <a:gd name="connsiteX54" fmla="*/ 115457 w 544368"/>
                <a:gd name="connsiteY54" fmla="*/ 395384 h 544386"/>
                <a:gd name="connsiteX55" fmla="*/ 148976 w 544368"/>
                <a:gd name="connsiteY55" fmla="*/ 428932 h 544386"/>
                <a:gd name="connsiteX56" fmla="*/ 154944 w 544368"/>
                <a:gd name="connsiteY56" fmla="*/ 433621 h 544386"/>
                <a:gd name="connsiteX57" fmla="*/ 133788 w 544368"/>
                <a:gd name="connsiteY57" fmla="*/ 484711 h 544386"/>
                <a:gd name="connsiteX58" fmla="*/ 137343 w 544368"/>
                <a:gd name="connsiteY58" fmla="*/ 493286 h 544386"/>
                <a:gd name="connsiteX59" fmla="*/ 211191 w 544368"/>
                <a:gd name="connsiteY59" fmla="*/ 523876 h 544386"/>
                <a:gd name="connsiteX60" fmla="*/ 219766 w 544368"/>
                <a:gd name="connsiteY60" fmla="*/ 520321 h 544386"/>
                <a:gd name="connsiteX61" fmla="*/ 240931 w 544368"/>
                <a:gd name="connsiteY61" fmla="*/ 469241 h 544386"/>
                <a:gd name="connsiteX62" fmla="*/ 248461 w 544368"/>
                <a:gd name="connsiteY62" fmla="*/ 470139 h 544386"/>
                <a:gd name="connsiteX63" fmla="*/ 295907 w 544368"/>
                <a:gd name="connsiteY63" fmla="*/ 470119 h 544386"/>
                <a:gd name="connsiteX64" fmla="*/ 303438 w 544368"/>
                <a:gd name="connsiteY64" fmla="*/ 469211 h 544386"/>
                <a:gd name="connsiteX65" fmla="*/ 324603 w 544368"/>
                <a:gd name="connsiteY65" fmla="*/ 520319 h 544386"/>
                <a:gd name="connsiteX66" fmla="*/ 333126 w 544368"/>
                <a:gd name="connsiteY66" fmla="*/ 523898 h 544386"/>
                <a:gd name="connsiteX67" fmla="*/ 333178 w 544368"/>
                <a:gd name="connsiteY67" fmla="*/ 523876 h 544386"/>
                <a:gd name="connsiteX68" fmla="*/ 407025 w 544368"/>
                <a:gd name="connsiteY68" fmla="*/ 493286 h 544386"/>
                <a:gd name="connsiteX69" fmla="*/ 410582 w 544368"/>
                <a:gd name="connsiteY69" fmla="*/ 484711 h 544386"/>
                <a:gd name="connsiteX70" fmla="*/ 389417 w 544368"/>
                <a:gd name="connsiteY70" fmla="*/ 433601 h 544386"/>
                <a:gd name="connsiteX71" fmla="*/ 395384 w 544368"/>
                <a:gd name="connsiteY71" fmla="*/ 428912 h 544386"/>
                <a:gd name="connsiteX72" fmla="*/ 428934 w 544368"/>
                <a:gd name="connsiteY72" fmla="*/ 395394 h 544386"/>
                <a:gd name="connsiteX73" fmla="*/ 433623 w 544368"/>
                <a:gd name="connsiteY73" fmla="*/ 389425 h 544386"/>
                <a:gd name="connsiteX74" fmla="*/ 484711 w 544368"/>
                <a:gd name="connsiteY74" fmla="*/ 410582 h 544386"/>
                <a:gd name="connsiteX75" fmla="*/ 493286 w 544368"/>
                <a:gd name="connsiteY75" fmla="*/ 407027 h 544386"/>
                <a:gd name="connsiteX76" fmla="*/ 523876 w 544368"/>
                <a:gd name="connsiteY76" fmla="*/ 333180 h 544386"/>
                <a:gd name="connsiteX77" fmla="*/ 520321 w 544368"/>
                <a:gd name="connsiteY77" fmla="*/ 324605 h 544386"/>
                <a:gd name="connsiteX78" fmla="*/ 469241 w 544368"/>
                <a:gd name="connsiteY78" fmla="*/ 303438 h 544386"/>
                <a:gd name="connsiteX79" fmla="*/ 470139 w 544368"/>
                <a:gd name="connsiteY79" fmla="*/ 295907 h 544386"/>
                <a:gd name="connsiteX80" fmla="*/ 470119 w 544368"/>
                <a:gd name="connsiteY80" fmla="*/ 248461 h 544386"/>
                <a:gd name="connsiteX81" fmla="*/ 469211 w 544368"/>
                <a:gd name="connsiteY81" fmla="*/ 240931 h 544386"/>
                <a:gd name="connsiteX82" fmla="*/ 520319 w 544368"/>
                <a:gd name="connsiteY82" fmla="*/ 219766 h 544386"/>
                <a:gd name="connsiteX83" fmla="*/ 523876 w 544368"/>
                <a:gd name="connsiteY83" fmla="*/ 211191 h 544386"/>
                <a:gd name="connsiteX84" fmla="*/ 493286 w 544368"/>
                <a:gd name="connsiteY84" fmla="*/ 137343 h 544386"/>
                <a:gd name="connsiteX85" fmla="*/ 484711 w 544368"/>
                <a:gd name="connsiteY85" fmla="*/ 133788 h 544386"/>
                <a:gd name="connsiteX86" fmla="*/ 433601 w 544368"/>
                <a:gd name="connsiteY86" fmla="*/ 154954 h 544386"/>
                <a:gd name="connsiteX87" fmla="*/ 428912 w 544368"/>
                <a:gd name="connsiteY87" fmla="*/ 148985 h 544386"/>
                <a:gd name="connsiteX88" fmla="*/ 395392 w 544368"/>
                <a:gd name="connsiteY88" fmla="*/ 115436 h 544386"/>
                <a:gd name="connsiteX89" fmla="*/ 389425 w 544368"/>
                <a:gd name="connsiteY89" fmla="*/ 110748 h 544386"/>
                <a:gd name="connsiteX90" fmla="*/ 410582 w 544368"/>
                <a:gd name="connsiteY90" fmla="*/ 59658 h 544386"/>
                <a:gd name="connsiteX91" fmla="*/ 407027 w 544368"/>
                <a:gd name="connsiteY91" fmla="*/ 51083 h 544386"/>
                <a:gd name="connsiteX92" fmla="*/ 333178 w 544368"/>
                <a:gd name="connsiteY92" fmla="*/ 20493 h 544386"/>
                <a:gd name="connsiteX93" fmla="*/ 324663 w 544368"/>
                <a:gd name="connsiteY93" fmla="*/ 23906 h 544386"/>
                <a:gd name="connsiteX94" fmla="*/ 324603 w 544368"/>
                <a:gd name="connsiteY94" fmla="*/ 24048 h 544386"/>
                <a:gd name="connsiteX95" fmla="*/ 303438 w 544368"/>
                <a:gd name="connsiteY95" fmla="*/ 75129 h 544386"/>
                <a:gd name="connsiteX96" fmla="*/ 295907 w 544368"/>
                <a:gd name="connsiteY96" fmla="*/ 74230 h 544386"/>
                <a:gd name="connsiteX97" fmla="*/ 248459 w 544368"/>
                <a:gd name="connsiteY97" fmla="*/ 74250 h 544386"/>
                <a:gd name="connsiteX98" fmla="*/ 240929 w 544368"/>
                <a:gd name="connsiteY98" fmla="*/ 75158 h 544386"/>
                <a:gd name="connsiteX99" fmla="*/ 219766 w 544368"/>
                <a:gd name="connsiteY99" fmla="*/ 24048 h 544386"/>
                <a:gd name="connsiteX100" fmla="*/ 211223 w 544368"/>
                <a:gd name="connsiteY100" fmla="*/ 20479 h 544386"/>
                <a:gd name="connsiteX101" fmla="*/ 211191 w 544368"/>
                <a:gd name="connsiteY101" fmla="*/ 20493 h 544386"/>
                <a:gd name="connsiteX102" fmla="*/ 137343 w 544368"/>
                <a:gd name="connsiteY102" fmla="*/ 51083 h 544386"/>
                <a:gd name="connsiteX103" fmla="*/ 133788 w 544368"/>
                <a:gd name="connsiteY103" fmla="*/ 59658 h 544386"/>
                <a:gd name="connsiteX104" fmla="*/ 154954 w 544368"/>
                <a:gd name="connsiteY104" fmla="*/ 110768 h 544386"/>
                <a:gd name="connsiteX105" fmla="*/ 148985 w 544368"/>
                <a:gd name="connsiteY105" fmla="*/ 115456 h 544386"/>
                <a:gd name="connsiteX106" fmla="*/ 115436 w 544368"/>
                <a:gd name="connsiteY106" fmla="*/ 148976 h 544386"/>
                <a:gd name="connsiteX107" fmla="*/ 110748 w 544368"/>
                <a:gd name="connsiteY107" fmla="*/ 154944 h 544386"/>
                <a:gd name="connsiteX108" fmla="*/ 59658 w 544368"/>
                <a:gd name="connsiteY108" fmla="*/ 133788 h 544386"/>
                <a:gd name="connsiteX109" fmla="*/ 51103 w 544368"/>
                <a:gd name="connsiteY109" fmla="*/ 137294 h 544386"/>
                <a:gd name="connsiteX110" fmla="*/ 51083 w 544368"/>
                <a:gd name="connsiteY110" fmla="*/ 137343 h 544386"/>
                <a:gd name="connsiteX111" fmla="*/ 20493 w 544368"/>
                <a:gd name="connsiteY111" fmla="*/ 211191 h 544386"/>
                <a:gd name="connsiteX112" fmla="*/ 24048 w 544368"/>
                <a:gd name="connsiteY112" fmla="*/ 219766 h 544386"/>
                <a:gd name="connsiteX113" fmla="*/ 75129 w 544368"/>
                <a:gd name="connsiteY113" fmla="*/ 240931 h 544386"/>
                <a:gd name="connsiteX114" fmla="*/ 74230 w 544368"/>
                <a:gd name="connsiteY114" fmla="*/ 248461 h 544386"/>
                <a:gd name="connsiteX115" fmla="*/ 74250 w 544368"/>
                <a:gd name="connsiteY115" fmla="*/ 295907 h 544386"/>
                <a:gd name="connsiteX116" fmla="*/ 75158 w 544368"/>
                <a:gd name="connsiteY116" fmla="*/ 303438 h 544386"/>
                <a:gd name="connsiteX117" fmla="*/ 24048 w 544368"/>
                <a:gd name="connsiteY117" fmla="*/ 324603 h 544386"/>
                <a:gd name="connsiteX118" fmla="*/ 20493 w 544368"/>
                <a:gd name="connsiteY118" fmla="*/ 333178 h 544386"/>
                <a:gd name="connsiteX119" fmla="*/ 51083 w 544368"/>
                <a:gd name="connsiteY119" fmla="*/ 407025 h 544386"/>
                <a:gd name="connsiteX120" fmla="*/ 59609 w 544368"/>
                <a:gd name="connsiteY120" fmla="*/ 410602 h 544386"/>
                <a:gd name="connsiteX121" fmla="*/ 59658 w 544368"/>
                <a:gd name="connsiteY121" fmla="*/ 410582 h 54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44368" h="544386">
                  <a:moveTo>
                    <a:pt x="213661" y="544386"/>
                  </a:moveTo>
                  <a:cubicBezTo>
                    <a:pt x="210185" y="544380"/>
                    <a:pt x="206744" y="543690"/>
                    <a:pt x="203534" y="542354"/>
                  </a:cubicBezTo>
                  <a:lnTo>
                    <a:pt x="129687" y="511764"/>
                  </a:lnTo>
                  <a:cubicBezTo>
                    <a:pt x="116142" y="506140"/>
                    <a:pt x="109710" y="490610"/>
                    <a:pt x="115310" y="477054"/>
                  </a:cubicBezTo>
                  <a:lnTo>
                    <a:pt x="130712" y="439861"/>
                  </a:lnTo>
                  <a:cubicBezTo>
                    <a:pt x="121261" y="431876"/>
                    <a:pt x="112502" y="423107"/>
                    <a:pt x="104527" y="413648"/>
                  </a:cubicBezTo>
                  <a:lnTo>
                    <a:pt x="67315" y="429060"/>
                  </a:lnTo>
                  <a:cubicBezTo>
                    <a:pt x="53760" y="434665"/>
                    <a:pt x="38226" y="428230"/>
                    <a:pt x="32604" y="414682"/>
                  </a:cubicBezTo>
                  <a:lnTo>
                    <a:pt x="2014" y="340835"/>
                  </a:lnTo>
                  <a:cubicBezTo>
                    <a:pt x="-3570" y="327279"/>
                    <a:pt x="2858" y="311761"/>
                    <a:pt x="16391" y="306125"/>
                  </a:cubicBezTo>
                  <a:lnTo>
                    <a:pt x="53612" y="290713"/>
                  </a:lnTo>
                  <a:cubicBezTo>
                    <a:pt x="52556" y="278383"/>
                    <a:pt x="52549" y="265986"/>
                    <a:pt x="53592" y="253656"/>
                  </a:cubicBezTo>
                  <a:lnTo>
                    <a:pt x="16390" y="238244"/>
                  </a:lnTo>
                  <a:cubicBezTo>
                    <a:pt x="2857" y="232608"/>
                    <a:pt x="-3570" y="217088"/>
                    <a:pt x="2013" y="203534"/>
                  </a:cubicBezTo>
                  <a:lnTo>
                    <a:pt x="32604" y="129687"/>
                  </a:lnTo>
                  <a:cubicBezTo>
                    <a:pt x="38210" y="116135"/>
                    <a:pt x="53741" y="109694"/>
                    <a:pt x="67293" y="115301"/>
                  </a:cubicBezTo>
                  <a:cubicBezTo>
                    <a:pt x="67300" y="115304"/>
                    <a:pt x="67308" y="115307"/>
                    <a:pt x="67315" y="115310"/>
                  </a:cubicBezTo>
                  <a:lnTo>
                    <a:pt x="104507" y="130712"/>
                  </a:lnTo>
                  <a:cubicBezTo>
                    <a:pt x="112493" y="121261"/>
                    <a:pt x="121262" y="112502"/>
                    <a:pt x="130721" y="104527"/>
                  </a:cubicBezTo>
                  <a:lnTo>
                    <a:pt x="115309" y="67315"/>
                  </a:lnTo>
                  <a:cubicBezTo>
                    <a:pt x="109710" y="53760"/>
                    <a:pt x="116142" y="38230"/>
                    <a:pt x="129687" y="32604"/>
                  </a:cubicBezTo>
                  <a:lnTo>
                    <a:pt x="203534" y="2014"/>
                  </a:lnTo>
                  <a:cubicBezTo>
                    <a:pt x="217090" y="-3570"/>
                    <a:pt x="232608" y="2858"/>
                    <a:pt x="238244" y="16391"/>
                  </a:cubicBezTo>
                  <a:lnTo>
                    <a:pt x="253656" y="53612"/>
                  </a:lnTo>
                  <a:cubicBezTo>
                    <a:pt x="265986" y="52556"/>
                    <a:pt x="278383" y="52549"/>
                    <a:pt x="290713" y="53592"/>
                  </a:cubicBezTo>
                  <a:lnTo>
                    <a:pt x="306125" y="16390"/>
                  </a:lnTo>
                  <a:cubicBezTo>
                    <a:pt x="311761" y="2857"/>
                    <a:pt x="327281" y="-3570"/>
                    <a:pt x="340835" y="2013"/>
                  </a:cubicBezTo>
                  <a:lnTo>
                    <a:pt x="414682" y="32604"/>
                  </a:lnTo>
                  <a:cubicBezTo>
                    <a:pt x="428226" y="38230"/>
                    <a:pt x="434659" y="53760"/>
                    <a:pt x="429060" y="67315"/>
                  </a:cubicBezTo>
                  <a:lnTo>
                    <a:pt x="413658" y="104507"/>
                  </a:lnTo>
                  <a:cubicBezTo>
                    <a:pt x="423107" y="112493"/>
                    <a:pt x="431866" y="121262"/>
                    <a:pt x="439841" y="130721"/>
                  </a:cubicBezTo>
                  <a:lnTo>
                    <a:pt x="477054" y="115309"/>
                  </a:lnTo>
                  <a:cubicBezTo>
                    <a:pt x="490606" y="109693"/>
                    <a:pt x="506146" y="116125"/>
                    <a:pt x="511762" y="129677"/>
                  </a:cubicBezTo>
                  <a:cubicBezTo>
                    <a:pt x="511762" y="129680"/>
                    <a:pt x="511764" y="129683"/>
                    <a:pt x="511764" y="129686"/>
                  </a:cubicBezTo>
                  <a:lnTo>
                    <a:pt x="542354" y="203534"/>
                  </a:lnTo>
                  <a:cubicBezTo>
                    <a:pt x="547939" y="217090"/>
                    <a:pt x="541512" y="232608"/>
                    <a:pt x="527978" y="238244"/>
                  </a:cubicBezTo>
                  <a:lnTo>
                    <a:pt x="490756" y="253656"/>
                  </a:lnTo>
                  <a:cubicBezTo>
                    <a:pt x="491814" y="265986"/>
                    <a:pt x="491820" y="278381"/>
                    <a:pt x="490776" y="290713"/>
                  </a:cubicBezTo>
                  <a:lnTo>
                    <a:pt x="527978" y="306125"/>
                  </a:lnTo>
                  <a:cubicBezTo>
                    <a:pt x="541512" y="311761"/>
                    <a:pt x="547939" y="327279"/>
                    <a:pt x="542356" y="340835"/>
                  </a:cubicBezTo>
                  <a:lnTo>
                    <a:pt x="511764" y="414682"/>
                  </a:lnTo>
                  <a:cubicBezTo>
                    <a:pt x="506152" y="428238"/>
                    <a:pt x="490612" y="434675"/>
                    <a:pt x="477058" y="429060"/>
                  </a:cubicBezTo>
                  <a:cubicBezTo>
                    <a:pt x="477056" y="429060"/>
                    <a:pt x="477056" y="429060"/>
                    <a:pt x="477054" y="429060"/>
                  </a:cubicBezTo>
                  <a:lnTo>
                    <a:pt x="439861" y="413658"/>
                  </a:lnTo>
                  <a:cubicBezTo>
                    <a:pt x="431876" y="423107"/>
                    <a:pt x="423107" y="431866"/>
                    <a:pt x="413648" y="439841"/>
                  </a:cubicBezTo>
                  <a:lnTo>
                    <a:pt x="429060" y="477054"/>
                  </a:lnTo>
                  <a:cubicBezTo>
                    <a:pt x="434659" y="490610"/>
                    <a:pt x="428226" y="506140"/>
                    <a:pt x="414682" y="511764"/>
                  </a:cubicBezTo>
                  <a:lnTo>
                    <a:pt x="340835" y="542354"/>
                  </a:lnTo>
                  <a:cubicBezTo>
                    <a:pt x="327279" y="547939"/>
                    <a:pt x="311761" y="541512"/>
                    <a:pt x="306125" y="527978"/>
                  </a:cubicBezTo>
                  <a:lnTo>
                    <a:pt x="290713" y="490756"/>
                  </a:lnTo>
                  <a:cubicBezTo>
                    <a:pt x="278383" y="491828"/>
                    <a:pt x="265986" y="491834"/>
                    <a:pt x="253656" y="490776"/>
                  </a:cubicBezTo>
                  <a:lnTo>
                    <a:pt x="238244" y="527978"/>
                  </a:lnTo>
                  <a:cubicBezTo>
                    <a:pt x="234096" y="537894"/>
                    <a:pt x="224410" y="544358"/>
                    <a:pt x="213661" y="544386"/>
                  </a:cubicBezTo>
                  <a:close/>
                  <a:moveTo>
                    <a:pt x="110769" y="389415"/>
                  </a:moveTo>
                  <a:lnTo>
                    <a:pt x="115457" y="395384"/>
                  </a:lnTo>
                  <a:cubicBezTo>
                    <a:pt x="125246" y="407869"/>
                    <a:pt x="136500" y="419133"/>
                    <a:pt x="148976" y="428932"/>
                  </a:cubicBezTo>
                  <a:lnTo>
                    <a:pt x="154944" y="433621"/>
                  </a:lnTo>
                  <a:lnTo>
                    <a:pt x="133788" y="484711"/>
                  </a:lnTo>
                  <a:cubicBezTo>
                    <a:pt x="132404" y="488061"/>
                    <a:pt x="133995" y="491898"/>
                    <a:pt x="137343" y="493286"/>
                  </a:cubicBezTo>
                  <a:lnTo>
                    <a:pt x="211191" y="523876"/>
                  </a:lnTo>
                  <a:cubicBezTo>
                    <a:pt x="214539" y="525254"/>
                    <a:pt x="218374" y="523664"/>
                    <a:pt x="219766" y="520321"/>
                  </a:cubicBezTo>
                  <a:lnTo>
                    <a:pt x="240931" y="469241"/>
                  </a:lnTo>
                  <a:lnTo>
                    <a:pt x="248461" y="470139"/>
                  </a:lnTo>
                  <a:cubicBezTo>
                    <a:pt x="264219" y="472037"/>
                    <a:pt x="280151" y="472029"/>
                    <a:pt x="295907" y="470119"/>
                  </a:cubicBezTo>
                  <a:lnTo>
                    <a:pt x="303438" y="469211"/>
                  </a:lnTo>
                  <a:lnTo>
                    <a:pt x="324603" y="520319"/>
                  </a:lnTo>
                  <a:cubicBezTo>
                    <a:pt x="325969" y="523662"/>
                    <a:pt x="329786" y="525262"/>
                    <a:pt x="333126" y="523898"/>
                  </a:cubicBezTo>
                  <a:cubicBezTo>
                    <a:pt x="333144" y="523890"/>
                    <a:pt x="333160" y="523882"/>
                    <a:pt x="333178" y="523876"/>
                  </a:cubicBezTo>
                  <a:lnTo>
                    <a:pt x="407025" y="493286"/>
                  </a:lnTo>
                  <a:cubicBezTo>
                    <a:pt x="410374" y="491898"/>
                    <a:pt x="411966" y="488061"/>
                    <a:pt x="410582" y="484711"/>
                  </a:cubicBezTo>
                  <a:lnTo>
                    <a:pt x="389417" y="433601"/>
                  </a:lnTo>
                  <a:lnTo>
                    <a:pt x="395384" y="428912"/>
                  </a:lnTo>
                  <a:cubicBezTo>
                    <a:pt x="407869" y="419123"/>
                    <a:pt x="419133" y="407869"/>
                    <a:pt x="428934" y="395394"/>
                  </a:cubicBezTo>
                  <a:lnTo>
                    <a:pt x="433623" y="389425"/>
                  </a:lnTo>
                  <a:lnTo>
                    <a:pt x="484711" y="410582"/>
                  </a:lnTo>
                  <a:cubicBezTo>
                    <a:pt x="488061" y="411958"/>
                    <a:pt x="491894" y="410370"/>
                    <a:pt x="493286" y="407027"/>
                  </a:cubicBezTo>
                  <a:lnTo>
                    <a:pt x="523876" y="333180"/>
                  </a:lnTo>
                  <a:cubicBezTo>
                    <a:pt x="525260" y="329830"/>
                    <a:pt x="523670" y="325991"/>
                    <a:pt x="520321" y="324605"/>
                  </a:cubicBezTo>
                  <a:lnTo>
                    <a:pt x="469241" y="303438"/>
                  </a:lnTo>
                  <a:lnTo>
                    <a:pt x="470139" y="295907"/>
                  </a:lnTo>
                  <a:cubicBezTo>
                    <a:pt x="472031" y="280149"/>
                    <a:pt x="472025" y="264219"/>
                    <a:pt x="470119" y="248461"/>
                  </a:cubicBezTo>
                  <a:lnTo>
                    <a:pt x="469211" y="240931"/>
                  </a:lnTo>
                  <a:lnTo>
                    <a:pt x="520319" y="219766"/>
                  </a:lnTo>
                  <a:cubicBezTo>
                    <a:pt x="523668" y="218378"/>
                    <a:pt x="525260" y="214539"/>
                    <a:pt x="523876" y="211191"/>
                  </a:cubicBezTo>
                  <a:lnTo>
                    <a:pt x="493286" y="137343"/>
                  </a:lnTo>
                  <a:cubicBezTo>
                    <a:pt x="491898" y="133995"/>
                    <a:pt x="488059" y="132404"/>
                    <a:pt x="484711" y="133788"/>
                  </a:cubicBezTo>
                  <a:lnTo>
                    <a:pt x="433601" y="154954"/>
                  </a:lnTo>
                  <a:lnTo>
                    <a:pt x="428912" y="148985"/>
                  </a:lnTo>
                  <a:cubicBezTo>
                    <a:pt x="419123" y="136500"/>
                    <a:pt x="407869" y="125237"/>
                    <a:pt x="395392" y="115436"/>
                  </a:cubicBezTo>
                  <a:lnTo>
                    <a:pt x="389425" y="110748"/>
                  </a:lnTo>
                  <a:lnTo>
                    <a:pt x="410582" y="59658"/>
                  </a:lnTo>
                  <a:cubicBezTo>
                    <a:pt x="411966" y="56308"/>
                    <a:pt x="410376" y="52470"/>
                    <a:pt x="407027" y="51083"/>
                  </a:cubicBezTo>
                  <a:lnTo>
                    <a:pt x="333178" y="20493"/>
                  </a:lnTo>
                  <a:cubicBezTo>
                    <a:pt x="329884" y="19084"/>
                    <a:pt x="326071" y="20612"/>
                    <a:pt x="324663" y="23906"/>
                  </a:cubicBezTo>
                  <a:cubicBezTo>
                    <a:pt x="324641" y="23953"/>
                    <a:pt x="324623" y="24000"/>
                    <a:pt x="324603" y="24048"/>
                  </a:cubicBezTo>
                  <a:lnTo>
                    <a:pt x="303438" y="75129"/>
                  </a:lnTo>
                  <a:lnTo>
                    <a:pt x="295907" y="74230"/>
                  </a:lnTo>
                  <a:cubicBezTo>
                    <a:pt x="280147" y="72332"/>
                    <a:pt x="264217" y="72339"/>
                    <a:pt x="248459" y="74250"/>
                  </a:cubicBezTo>
                  <a:lnTo>
                    <a:pt x="240929" y="75158"/>
                  </a:lnTo>
                  <a:lnTo>
                    <a:pt x="219766" y="24048"/>
                  </a:lnTo>
                  <a:cubicBezTo>
                    <a:pt x="218392" y="20704"/>
                    <a:pt x="214567" y="19106"/>
                    <a:pt x="211223" y="20479"/>
                  </a:cubicBezTo>
                  <a:cubicBezTo>
                    <a:pt x="211213" y="20484"/>
                    <a:pt x="211201" y="20488"/>
                    <a:pt x="211191" y="20493"/>
                  </a:cubicBezTo>
                  <a:lnTo>
                    <a:pt x="137343" y="51083"/>
                  </a:lnTo>
                  <a:cubicBezTo>
                    <a:pt x="133995" y="52470"/>
                    <a:pt x="132404" y="56308"/>
                    <a:pt x="133788" y="59658"/>
                  </a:cubicBezTo>
                  <a:lnTo>
                    <a:pt x="154954" y="110768"/>
                  </a:lnTo>
                  <a:lnTo>
                    <a:pt x="148985" y="115456"/>
                  </a:lnTo>
                  <a:cubicBezTo>
                    <a:pt x="136500" y="125245"/>
                    <a:pt x="125237" y="136499"/>
                    <a:pt x="115436" y="148976"/>
                  </a:cubicBezTo>
                  <a:lnTo>
                    <a:pt x="110748" y="154944"/>
                  </a:lnTo>
                  <a:lnTo>
                    <a:pt x="59658" y="133788"/>
                  </a:lnTo>
                  <a:cubicBezTo>
                    <a:pt x="56328" y="132394"/>
                    <a:pt x="52498" y="133963"/>
                    <a:pt x="51103" y="137294"/>
                  </a:cubicBezTo>
                  <a:cubicBezTo>
                    <a:pt x="51096" y="137310"/>
                    <a:pt x="51089" y="137327"/>
                    <a:pt x="51083" y="137343"/>
                  </a:cubicBezTo>
                  <a:lnTo>
                    <a:pt x="20493" y="211191"/>
                  </a:lnTo>
                  <a:cubicBezTo>
                    <a:pt x="19108" y="214539"/>
                    <a:pt x="20700" y="218378"/>
                    <a:pt x="24048" y="219766"/>
                  </a:cubicBezTo>
                  <a:lnTo>
                    <a:pt x="75129" y="240931"/>
                  </a:lnTo>
                  <a:lnTo>
                    <a:pt x="74230" y="248461"/>
                  </a:lnTo>
                  <a:cubicBezTo>
                    <a:pt x="72337" y="264219"/>
                    <a:pt x="72344" y="280149"/>
                    <a:pt x="74250" y="295907"/>
                  </a:cubicBezTo>
                  <a:lnTo>
                    <a:pt x="75158" y="303438"/>
                  </a:lnTo>
                  <a:lnTo>
                    <a:pt x="24048" y="324603"/>
                  </a:lnTo>
                  <a:cubicBezTo>
                    <a:pt x="20699" y="325991"/>
                    <a:pt x="19108" y="329830"/>
                    <a:pt x="20493" y="333178"/>
                  </a:cubicBezTo>
                  <a:lnTo>
                    <a:pt x="51083" y="407025"/>
                  </a:lnTo>
                  <a:cubicBezTo>
                    <a:pt x="52450" y="410368"/>
                    <a:pt x="56267" y="411968"/>
                    <a:pt x="59609" y="410602"/>
                  </a:cubicBezTo>
                  <a:cubicBezTo>
                    <a:pt x="59625" y="410596"/>
                    <a:pt x="59642" y="410588"/>
                    <a:pt x="59658" y="410582"/>
                  </a:cubicBezTo>
                  <a:close/>
                </a:path>
              </a:pathLst>
            </a:custGeom>
            <a:solidFill>
              <a:srgbClr val="FE8A12"/>
            </a:solid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pic>
        <p:nvPicPr>
          <p:cNvPr id="112" name="Graphic 111"/>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8159" y="1442931"/>
            <a:ext cx="2381444" cy="2381444"/>
          </a:xfrm>
          <a:prstGeom prst="rect">
            <a:avLst/>
          </a:prstGeom>
        </p:spPr>
      </p:pic>
      <p:grpSp>
        <p:nvGrpSpPr>
          <p:cNvPr id="28" name="Group 27"/>
          <p:cNvGrpSpPr/>
          <p:nvPr/>
        </p:nvGrpSpPr>
        <p:grpSpPr>
          <a:xfrm>
            <a:off x="7685345" y="2445086"/>
            <a:ext cx="3935672" cy="1687017"/>
            <a:chOff x="265401" y="1774401"/>
            <a:chExt cx="3935672" cy="1687017"/>
          </a:xfrm>
        </p:grpSpPr>
        <p:pic>
          <p:nvPicPr>
            <p:cNvPr id="113" name="Graphic 112"/>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5401" y="2472230"/>
              <a:ext cx="640080" cy="640080"/>
            </a:xfrm>
            <a:prstGeom prst="rect">
              <a:avLst/>
            </a:prstGeom>
          </p:spPr>
        </p:pic>
        <p:pic>
          <p:nvPicPr>
            <p:cNvPr id="123" name="Graphic 122"/>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66986" y="1840586"/>
              <a:ext cx="640080" cy="640080"/>
            </a:xfrm>
            <a:prstGeom prst="rect">
              <a:avLst/>
            </a:prstGeom>
          </p:spPr>
        </p:pic>
        <p:pic>
          <p:nvPicPr>
            <p:cNvPr id="145" name="Graphic 144"/>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00691" y="2472230"/>
              <a:ext cx="640080" cy="640080"/>
            </a:xfrm>
            <a:prstGeom prst="rect">
              <a:avLst/>
            </a:prstGeom>
          </p:spPr>
        </p:pic>
        <p:pic>
          <p:nvPicPr>
            <p:cNvPr id="147" name="Graphic 146"/>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89771" y="1840586"/>
              <a:ext cx="640080" cy="640080"/>
            </a:xfrm>
            <a:prstGeom prst="rect">
              <a:avLst/>
            </a:prstGeom>
          </p:spPr>
        </p:pic>
        <p:pic>
          <p:nvPicPr>
            <p:cNvPr id="149" name="Graphic 148"/>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35981" y="2472230"/>
              <a:ext cx="640080" cy="640080"/>
            </a:xfrm>
            <a:prstGeom prst="rect">
              <a:avLst/>
            </a:prstGeom>
          </p:spPr>
        </p:pic>
        <p:pic>
          <p:nvPicPr>
            <p:cNvPr id="151" name="Graphic 150"/>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2555" y="1840586"/>
              <a:ext cx="640080" cy="640080"/>
            </a:xfrm>
            <a:prstGeom prst="rect">
              <a:avLst/>
            </a:prstGeom>
          </p:spPr>
        </p:pic>
        <p:pic>
          <p:nvPicPr>
            <p:cNvPr id="152" name="Graphic 151"/>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96307" y="1774401"/>
              <a:ext cx="970485" cy="970485"/>
            </a:xfrm>
            <a:prstGeom prst="rect">
              <a:avLst/>
            </a:prstGeom>
          </p:spPr>
        </p:pic>
        <p:sp>
          <p:nvSpPr>
            <p:cNvPr id="26" name="TextBox 25"/>
            <p:cNvSpPr txBox="1"/>
            <p:nvPr/>
          </p:nvSpPr>
          <p:spPr>
            <a:xfrm>
              <a:off x="2213739" y="1878273"/>
              <a:ext cx="136447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E8A12"/>
                  </a:solidFill>
                  <a:effectLst/>
                  <a:uLnTx/>
                  <a:uFillTx/>
                  <a:latin typeface="Arial" panose="020B0604020202020204"/>
                  <a:ea typeface="+mn-ea"/>
                  <a:cs typeface="+mn-cs"/>
                </a:rPr>
                <a:t>1 in 7</a:t>
              </a:r>
              <a:endParaRPr kumimoji="0" lang="en-US" sz="3600" b="1" i="0" u="none" strike="noStrike" kern="1200" cap="none" spc="0" normalizeH="0" baseline="0" noProof="0">
                <a:ln>
                  <a:noFill/>
                </a:ln>
                <a:solidFill>
                  <a:srgbClr val="FE8A12"/>
                </a:solidFill>
                <a:effectLst/>
                <a:uLnTx/>
                <a:uFillTx/>
                <a:latin typeface="Arial" panose="020B0604020202020204"/>
                <a:ea typeface="+mn-ea"/>
                <a:cs typeface="+mn-cs"/>
              </a:endParaRPr>
            </a:p>
          </p:txBody>
        </p:sp>
        <p:sp>
          <p:nvSpPr>
            <p:cNvPr id="153" name="TextBox 152"/>
            <p:cNvSpPr txBox="1"/>
            <p:nvPr/>
          </p:nvSpPr>
          <p:spPr>
            <a:xfrm>
              <a:off x="2211163" y="2445755"/>
              <a:ext cx="19899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a:ln>
                    <a:noFill/>
                  </a:ln>
                  <a:solidFill>
                    <a:srgbClr val="606B71">
                      <a:lumMod val="75000"/>
                    </a:srgbClr>
                  </a:solidFill>
                  <a:effectLst/>
                  <a:uLnTx/>
                  <a:uFillTx/>
                  <a:latin typeface="Arial" panose="020B0604020202020204"/>
                  <a:ea typeface="+mn-ea"/>
                  <a:cs typeface="+mn-cs"/>
                </a:rPr>
                <a:t>strokes are associated to </a:t>
              </a:r>
              <a:r>
                <a:rPr kumimoji="0" lang="en-US" sz="2000" b="1" i="0" u="none" strike="noStrike" kern="1200" cap="none" spc="0" normalizeH="0" baseline="0" noProof="0" err="1">
                  <a:ln>
                    <a:noFill/>
                  </a:ln>
                  <a:solidFill>
                    <a:srgbClr val="FE8A12"/>
                  </a:solidFill>
                  <a:effectLst/>
                  <a:uLnTx/>
                  <a:uFillTx/>
                  <a:latin typeface="Arial" panose="020B0604020202020204"/>
                  <a:ea typeface="+mn-ea"/>
                  <a:cs typeface="+mn-cs"/>
                </a:rPr>
                <a:t>AFib</a:t>
              </a:r>
              <a:r>
                <a:rPr kumimoji="0" lang="en-US" sz="2000" b="1" i="0" u="none" strike="noStrike" kern="1200" cap="none" spc="0" normalizeH="0" baseline="0" noProof="0">
                  <a:ln>
                    <a:noFill/>
                  </a:ln>
                  <a:solidFill>
                    <a:srgbClr val="FE8A12"/>
                  </a:solidFill>
                  <a:effectLst/>
                  <a:uLnTx/>
                  <a:uFillTx/>
                  <a:latin typeface="Arial" panose="020B0604020202020204"/>
                  <a:ea typeface="+mn-ea"/>
                  <a:cs typeface="+mn-cs"/>
                </a:rPr>
                <a:t>  </a:t>
              </a:r>
              <a:endParaRPr kumimoji="0" lang="en-US" sz="2000" b="1" i="0" u="none" strike="noStrike" kern="1200" cap="none" spc="0" normalizeH="0" baseline="0" noProof="0">
                <a:ln>
                  <a:noFill/>
                </a:ln>
                <a:solidFill>
                  <a:srgbClr val="FE8A12"/>
                </a:solidFill>
                <a:effectLst/>
                <a:uLnTx/>
                <a:uFillTx/>
                <a:latin typeface="Arial" panose="020B0604020202020204"/>
                <a:ea typeface="+mn-ea"/>
                <a:cs typeface="+mn-cs"/>
              </a:endParaRPr>
            </a:p>
          </p:txBody>
        </p:sp>
      </p:grpSp>
      <p:graphicFrame>
        <p:nvGraphicFramePr>
          <p:cNvPr id="31" name="Chart 30"/>
          <p:cNvGraphicFramePr/>
          <p:nvPr/>
        </p:nvGraphicFramePr>
        <p:xfrm>
          <a:off x="1537043" y="1029531"/>
          <a:ext cx="3574601" cy="2181357"/>
        </p:xfrm>
        <a:graphic>
          <a:graphicData uri="http://schemas.openxmlformats.org/drawingml/2006/chart">
            <c:chart xmlns:c="http://schemas.openxmlformats.org/drawingml/2006/chart" xmlns:r="http://schemas.openxmlformats.org/officeDocument/2006/relationships" r:id="rId1"/>
          </a:graphicData>
        </a:graphic>
      </p:graphicFrame>
      <p:sp>
        <p:nvSpPr>
          <p:cNvPr id="154" name="TextBox 153"/>
          <p:cNvSpPr txBox="1"/>
          <p:nvPr/>
        </p:nvSpPr>
        <p:spPr>
          <a:xfrm>
            <a:off x="4556296" y="1729307"/>
            <a:ext cx="246667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srgbClr val="FE8A12"/>
                </a:solidFill>
                <a:effectLst/>
                <a:uLnTx/>
                <a:uFillTx/>
                <a:latin typeface="Arial" panose="020B0604020202020204"/>
                <a:ea typeface="+mn-ea"/>
                <a:cs typeface="+mn-cs"/>
              </a:rPr>
              <a:t>&gt;4% </a:t>
            </a:r>
            <a:endParaRPr kumimoji="0" lang="en-US" sz="4000" b="1" i="0" u="none" strike="noStrike" kern="1200" cap="none" spc="0" normalizeH="0" baseline="0" noProof="0">
              <a:ln>
                <a:noFill/>
              </a:ln>
              <a:solidFill>
                <a:srgbClr val="FE8A12"/>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a:ln>
                  <a:noFill/>
                </a:ln>
                <a:solidFill>
                  <a:srgbClr val="606B71">
                    <a:lumMod val="75000"/>
                  </a:srgbClr>
                </a:solidFill>
                <a:effectLst/>
                <a:uLnTx/>
                <a:uFillTx/>
                <a:latin typeface="Arial" panose="020B0604020202020204"/>
                <a:ea typeface="+mn-ea"/>
                <a:cs typeface="+mn-cs"/>
              </a:rPr>
              <a:t>of the population over the age of 60 are affected by </a:t>
            </a:r>
            <a:r>
              <a:rPr kumimoji="0" lang="en-US" sz="2000" b="0" i="0" u="none" strike="noStrike" kern="1200" cap="none" spc="0" normalizeH="0" baseline="0" noProof="0" err="1">
                <a:ln>
                  <a:noFill/>
                </a:ln>
                <a:solidFill>
                  <a:srgbClr val="606B71">
                    <a:lumMod val="75000"/>
                  </a:srgbClr>
                </a:solidFill>
                <a:effectLst/>
                <a:uLnTx/>
                <a:uFillTx/>
                <a:latin typeface="Arial" panose="020B0604020202020204"/>
                <a:ea typeface="+mn-ea"/>
                <a:cs typeface="+mn-cs"/>
              </a:rPr>
              <a:t>AFib</a:t>
            </a:r>
            <a:r>
              <a:rPr kumimoji="0" lang="en-US" sz="2000" b="0" i="0" u="none" strike="noStrike" kern="1200" cap="none" spc="0" normalizeH="0" baseline="0" noProof="0">
                <a:ln>
                  <a:noFill/>
                </a:ln>
                <a:solidFill>
                  <a:srgbClr val="606B71">
                    <a:lumMod val="75000"/>
                  </a:srgbClr>
                </a:solidFill>
                <a:effectLst/>
                <a:uLnTx/>
                <a:uFillTx/>
                <a:latin typeface="Arial" panose="020B0604020202020204"/>
                <a:ea typeface="+mn-ea"/>
                <a:cs typeface="+mn-cs"/>
              </a:rPr>
              <a:t> </a:t>
            </a:r>
            <a:endParaRPr kumimoji="0" lang="en-US" sz="2000" b="0" i="0" u="none" strike="noStrike" kern="1200" cap="none" spc="0" normalizeH="0" baseline="0" noProof="0">
              <a:ln>
                <a:noFill/>
              </a:ln>
              <a:solidFill>
                <a:srgbClr val="FE8A12"/>
              </a:solidFill>
              <a:effectLst/>
              <a:uLnTx/>
              <a:uFillTx/>
              <a:latin typeface="Arial" panose="020B0604020202020204"/>
              <a:ea typeface="+mn-ea"/>
              <a:cs typeface="+mn-cs"/>
            </a:endParaRPr>
          </a:p>
        </p:txBody>
      </p:sp>
      <p:pic>
        <p:nvPicPr>
          <p:cNvPr id="155" name="Graphic 154"/>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53105" y="2334748"/>
            <a:ext cx="1489627" cy="1489627"/>
          </a:xfrm>
          <a:prstGeom prst="rect">
            <a:avLst/>
          </a:prstGeom>
        </p:spPr>
      </p:pic>
      <p:pic>
        <p:nvPicPr>
          <p:cNvPr id="156" name="Graphic 155"/>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83404" y="2334748"/>
            <a:ext cx="1489627" cy="1489627"/>
          </a:xfrm>
          <a:prstGeom prst="rect">
            <a:avLst/>
          </a:prstGeom>
        </p:spPr>
      </p:pic>
      <p:grpSp>
        <p:nvGrpSpPr>
          <p:cNvPr id="236" name="Group 235"/>
          <p:cNvGrpSpPr/>
          <p:nvPr/>
        </p:nvGrpSpPr>
        <p:grpSpPr>
          <a:xfrm>
            <a:off x="6648687" y="1167430"/>
            <a:ext cx="1415488" cy="1369288"/>
            <a:chOff x="7216922" y="1993775"/>
            <a:chExt cx="1463040" cy="1463040"/>
          </a:xfrm>
        </p:grpSpPr>
        <p:sp>
          <p:nvSpPr>
            <p:cNvPr id="235" name="Circle: Hollow 234"/>
            <p:cNvSpPr/>
            <p:nvPr/>
          </p:nvSpPr>
          <p:spPr>
            <a:xfrm>
              <a:off x="7262642" y="2037451"/>
              <a:ext cx="1371600" cy="1375689"/>
            </a:xfrm>
            <a:prstGeom prst="donut">
              <a:avLst>
                <a:gd name="adj" fmla="val 6947"/>
              </a:avLst>
            </a:prstGeom>
            <a:solidFill>
              <a:srgbClr val="FE8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2B3A42"/>
                </a:solidFill>
                <a:effectLst/>
                <a:uLnTx/>
                <a:uFillTx/>
                <a:latin typeface="Arial" panose="020B0604020202020204"/>
                <a:ea typeface="+mn-ea"/>
                <a:cs typeface="+mn-cs"/>
              </a:endParaRPr>
            </a:p>
          </p:txBody>
        </p:sp>
        <p:sp>
          <p:nvSpPr>
            <p:cNvPr id="159" name="Circle: Hollow 158"/>
            <p:cNvSpPr/>
            <p:nvPr/>
          </p:nvSpPr>
          <p:spPr>
            <a:xfrm>
              <a:off x="7354082" y="2130935"/>
              <a:ext cx="1188720" cy="1188720"/>
            </a:xfrm>
            <a:prstGeom prst="donut">
              <a:avLst>
                <a:gd name="adj" fmla="val 6947"/>
              </a:avLst>
            </a:prstGeom>
            <a:solidFill>
              <a:srgbClr val="FEAB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2B3A42"/>
                </a:solidFill>
                <a:effectLst/>
                <a:uLnTx/>
                <a:uFillTx/>
                <a:latin typeface="Arial" panose="020B0604020202020204"/>
                <a:ea typeface="+mn-ea"/>
                <a:cs typeface="+mn-cs"/>
              </a:endParaRPr>
            </a:p>
          </p:txBody>
        </p:sp>
        <p:sp>
          <p:nvSpPr>
            <p:cNvPr id="160" name="Circle: Hollow 159"/>
            <p:cNvSpPr/>
            <p:nvPr/>
          </p:nvSpPr>
          <p:spPr>
            <a:xfrm>
              <a:off x="7431806" y="2208659"/>
              <a:ext cx="1033272" cy="1033272"/>
            </a:xfrm>
            <a:prstGeom prst="donut">
              <a:avLst>
                <a:gd name="adj" fmla="val 6947"/>
              </a:avLst>
            </a:prstGeom>
            <a:solidFill>
              <a:srgbClr val="FEB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2B3A42"/>
                </a:solidFill>
                <a:effectLst/>
                <a:uLnTx/>
                <a:uFillTx/>
                <a:latin typeface="Arial" panose="020B0604020202020204"/>
                <a:ea typeface="+mn-ea"/>
                <a:cs typeface="+mn-cs"/>
              </a:endParaRPr>
            </a:p>
          </p:txBody>
        </p:sp>
        <p:sp>
          <p:nvSpPr>
            <p:cNvPr id="161" name="Circle: Hollow 160"/>
            <p:cNvSpPr/>
            <p:nvPr/>
          </p:nvSpPr>
          <p:spPr>
            <a:xfrm>
              <a:off x="7491242" y="2268095"/>
              <a:ext cx="914400" cy="914400"/>
            </a:xfrm>
            <a:prstGeom prst="donut">
              <a:avLst>
                <a:gd name="adj" fmla="val 6947"/>
              </a:avLst>
            </a:prstGeom>
            <a:solidFill>
              <a:srgbClr val="FFD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2B3A42"/>
                </a:solidFill>
                <a:effectLst/>
                <a:uLnTx/>
                <a:uFillTx/>
                <a:latin typeface="Arial" panose="020B0604020202020204"/>
                <a:ea typeface="+mn-ea"/>
                <a:cs typeface="+mn-cs"/>
              </a:endParaRPr>
            </a:p>
          </p:txBody>
        </p:sp>
        <p:sp>
          <p:nvSpPr>
            <p:cNvPr id="162" name="Circle: Hollow 161"/>
            <p:cNvSpPr/>
            <p:nvPr/>
          </p:nvSpPr>
          <p:spPr>
            <a:xfrm>
              <a:off x="7216922" y="1993775"/>
              <a:ext cx="1463040" cy="1463040"/>
            </a:xfrm>
            <a:prstGeom prst="donut">
              <a:avLst>
                <a:gd name="adj" fmla="val 4985"/>
              </a:avLst>
            </a:prstGeom>
            <a:solidFill>
              <a:srgbClr val="D16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2B3A42"/>
                </a:solidFill>
                <a:effectLst/>
                <a:uLnTx/>
                <a:uFillTx/>
                <a:latin typeface="Arial" panose="020B0604020202020204"/>
                <a:ea typeface="+mn-ea"/>
                <a:cs typeface="+mn-cs"/>
              </a:endParaRPr>
            </a:p>
          </p:txBody>
        </p:sp>
        <p:sp>
          <p:nvSpPr>
            <p:cNvPr id="163" name="TextBox 162"/>
            <p:cNvSpPr txBox="1"/>
            <p:nvPr/>
          </p:nvSpPr>
          <p:spPr>
            <a:xfrm>
              <a:off x="7562478" y="2353069"/>
              <a:ext cx="83771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a:ln>
                    <a:noFill/>
                  </a:ln>
                  <a:solidFill>
                    <a:srgbClr val="FE8A12"/>
                  </a:solidFill>
                  <a:effectLst/>
                  <a:uLnTx/>
                  <a:uFillTx/>
                  <a:latin typeface="Arial" panose="020B0604020202020204"/>
                  <a:ea typeface="+mn-ea"/>
                  <a:cs typeface="+mn-cs"/>
                </a:rPr>
                <a:t>5x</a:t>
              </a:r>
              <a:endParaRPr kumimoji="0" lang="en-US" sz="4000" b="1" i="0" u="none" strike="noStrike" kern="1200" cap="none" spc="0" normalizeH="0" baseline="0" noProof="0">
                <a:ln>
                  <a:noFill/>
                </a:ln>
                <a:solidFill>
                  <a:srgbClr val="FE8A12"/>
                </a:solidFill>
                <a:effectLst/>
                <a:uLnTx/>
                <a:uFillTx/>
                <a:latin typeface="Arial" panose="020B0604020202020204"/>
                <a:ea typeface="+mn-ea"/>
                <a:cs typeface="+mn-cs"/>
              </a:endParaRPr>
            </a:p>
          </p:txBody>
        </p:sp>
      </p:grpSp>
      <p:sp>
        <p:nvSpPr>
          <p:cNvPr id="164" name="TextBox 163"/>
          <p:cNvSpPr txBox="1"/>
          <p:nvPr/>
        </p:nvSpPr>
        <p:spPr>
          <a:xfrm>
            <a:off x="8101058" y="1301019"/>
            <a:ext cx="2960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a:ln>
                  <a:noFill/>
                </a:ln>
                <a:solidFill>
                  <a:srgbClr val="FE8A12"/>
                </a:solidFill>
                <a:effectLst/>
                <a:uLnTx/>
                <a:uFillTx/>
                <a:latin typeface="Arial" panose="020B0604020202020204"/>
                <a:ea typeface="+mn-ea"/>
                <a:cs typeface="+mn-cs"/>
              </a:rPr>
              <a:t>higher risk </a:t>
            </a:r>
            <a:r>
              <a:rPr kumimoji="0" lang="en-US" sz="2000" b="0" i="0" u="none" strike="noStrike" kern="1200" cap="none" spc="0" normalizeH="0" baseline="0" noProof="0">
                <a:ln>
                  <a:noFill/>
                </a:ln>
                <a:solidFill>
                  <a:srgbClr val="606B71">
                    <a:lumMod val="75000"/>
                  </a:srgbClr>
                </a:solidFill>
                <a:effectLst/>
                <a:uLnTx/>
                <a:uFillTx/>
                <a:latin typeface="Arial" panose="020B0604020202020204"/>
                <a:ea typeface="+mn-ea"/>
                <a:cs typeface="+mn-cs"/>
              </a:rPr>
              <a:t>for stroke among </a:t>
            </a:r>
            <a:r>
              <a:rPr kumimoji="0" lang="en-US" sz="2000" b="0" i="0" u="none" strike="noStrike" kern="1200" cap="none" spc="0" normalizeH="0" baseline="0" noProof="0" err="1">
                <a:ln>
                  <a:noFill/>
                </a:ln>
                <a:solidFill>
                  <a:srgbClr val="606B71">
                    <a:lumMod val="75000"/>
                  </a:srgbClr>
                </a:solidFill>
                <a:effectLst/>
                <a:uLnTx/>
                <a:uFillTx/>
                <a:latin typeface="Arial" panose="020B0604020202020204"/>
                <a:ea typeface="+mn-ea"/>
                <a:cs typeface="+mn-cs"/>
              </a:rPr>
              <a:t>AFib</a:t>
            </a:r>
            <a:r>
              <a:rPr kumimoji="0" lang="en-US" sz="2000" b="0" i="0" u="none" strike="noStrike" kern="1200" cap="none" spc="0" normalizeH="0" baseline="0" noProof="0">
                <a:ln>
                  <a:noFill/>
                </a:ln>
                <a:solidFill>
                  <a:srgbClr val="606B71">
                    <a:lumMod val="75000"/>
                  </a:srgbClr>
                </a:solidFill>
                <a:effectLst/>
                <a:uLnTx/>
                <a:uFillTx/>
                <a:latin typeface="Arial" panose="020B0604020202020204"/>
                <a:ea typeface="+mn-ea"/>
                <a:cs typeface="+mn-cs"/>
              </a:rPr>
              <a:t> patients than non-</a:t>
            </a:r>
            <a:r>
              <a:rPr kumimoji="0" lang="en-US" sz="2000" b="0" i="0" u="none" strike="noStrike" kern="1200" cap="none" spc="0" normalizeH="0" baseline="0" noProof="0" err="1">
                <a:ln>
                  <a:noFill/>
                </a:ln>
                <a:solidFill>
                  <a:srgbClr val="606B71">
                    <a:lumMod val="75000"/>
                  </a:srgbClr>
                </a:solidFill>
                <a:effectLst/>
                <a:uLnTx/>
                <a:uFillTx/>
                <a:latin typeface="Arial" panose="020B0604020202020204"/>
                <a:ea typeface="+mn-ea"/>
                <a:cs typeface="+mn-cs"/>
              </a:rPr>
              <a:t>AFib</a:t>
            </a:r>
            <a:r>
              <a:rPr kumimoji="0" lang="en-US" sz="2000" b="0" i="0" u="none" strike="noStrike" kern="1200" cap="none" spc="0" normalizeH="0" baseline="0" noProof="0">
                <a:ln>
                  <a:noFill/>
                </a:ln>
                <a:solidFill>
                  <a:srgbClr val="606B71">
                    <a:lumMod val="75000"/>
                  </a:srgbClr>
                </a:solidFill>
                <a:effectLst/>
                <a:uLnTx/>
                <a:uFillTx/>
                <a:latin typeface="Arial" panose="020B0604020202020204"/>
                <a:ea typeface="+mn-ea"/>
                <a:cs typeface="+mn-cs"/>
              </a:rPr>
              <a:t> patients </a:t>
            </a:r>
            <a:endParaRPr kumimoji="0" lang="en-US" sz="2000" b="0" i="0" u="none" strike="noStrike" kern="1200" cap="none" spc="0" normalizeH="0" baseline="0" noProof="0">
              <a:ln>
                <a:noFill/>
              </a:ln>
              <a:solidFill>
                <a:srgbClr val="FE8A12"/>
              </a:solidFill>
              <a:effectLst/>
              <a:uLnTx/>
              <a:uFillTx/>
              <a:latin typeface="Arial" panose="020B0604020202020204"/>
              <a:ea typeface="+mn-ea"/>
              <a:cs typeface="+mn-cs"/>
            </a:endParaRPr>
          </a:p>
        </p:txBody>
      </p:sp>
      <p:sp>
        <p:nvSpPr>
          <p:cNvPr id="5" name="Footer Placeholder 1"/>
          <p:cNvSpPr txBox="1"/>
          <p:nvPr/>
        </p:nvSpPr>
        <p:spPr>
          <a:xfrm rot="16200000">
            <a:off x="-2870920" y="3253196"/>
            <a:ext cx="5939707" cy="31860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800" b="0" i="0" u="none" strike="noStrike" kern="1200" cap="none" spc="0" normalizeH="0" baseline="0" noProof="0" dirty="0">
              <a:ln>
                <a:noFill/>
              </a:ln>
              <a:solidFill>
                <a:srgbClr val="2B3A42"/>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800" b="0" i="0" u="none" strike="noStrike" kern="1200" cap="none" spc="0" normalizeH="0" baseline="0" noProof="0" dirty="0">
                <a:ln>
                  <a:noFill/>
                </a:ln>
                <a:solidFill>
                  <a:srgbClr val="2B3A42"/>
                </a:solidFill>
                <a:effectLst/>
                <a:uLnTx/>
                <a:uFillTx/>
                <a:latin typeface="Arial Narrow" panose="020B0606020202030204" pitchFamily="34" charset="0"/>
                <a:ea typeface="+mn-ea"/>
                <a:cs typeface="+mn-cs"/>
              </a:rPr>
              <a:t>© IQVIA 2023. All rights reserved. This presentation is confidential and must not be used for purposes other than those for which is disclosed, cannot be reproduced and/or revealed to third parties without the prior written consent of IQVIA.</a:t>
            </a:r>
            <a:endParaRPr kumimoji="0" lang="en-US" sz="800" b="0" i="0" u="none" strike="noStrike" kern="1200" cap="none" spc="0" normalizeH="0" baseline="0" noProof="0" dirty="0">
              <a:ln>
                <a:noFill/>
              </a:ln>
              <a:solidFill>
                <a:srgbClr val="2B3A42"/>
              </a:solidFill>
              <a:effectLst/>
              <a:uLnTx/>
              <a:uFillTx/>
              <a:latin typeface="Arial Narrow" panose="020B0606020202030204"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01015" y="3659035"/>
            <a:ext cx="7461736" cy="2854628"/>
          </a:xfrm>
          <a:prstGeom prst="rect">
            <a:avLst/>
          </a:prstGeom>
          <a:solidFill>
            <a:schemeClr val="bg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900" b="0" i="0" u="none" strike="noStrike" kern="1200" cap="none" spc="0" normalizeH="0" baseline="0" noProof="0">
              <a:ln>
                <a:noFill/>
              </a:ln>
              <a:solidFill>
                <a:srgbClr val="606B7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a:ln>
                <a:noFill/>
              </a:ln>
              <a:solidFill>
                <a:srgbClr val="606B7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a:ln>
                <a:noFill/>
              </a:ln>
              <a:solidFill>
                <a:srgbClr val="606B7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a:ln>
                <a:noFill/>
              </a:ln>
              <a:solidFill>
                <a:srgbClr val="606B7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a:ln>
                <a:noFill/>
              </a:ln>
              <a:solidFill>
                <a:srgbClr val="606B7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a:ln>
                <a:noFill/>
              </a:ln>
              <a:solidFill>
                <a:srgbClr val="606B7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a:ln>
                <a:noFill/>
              </a:ln>
              <a:solidFill>
                <a:srgbClr val="606B7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a:ln>
                <a:noFill/>
              </a:ln>
              <a:solidFill>
                <a:srgbClr val="606B7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rgbClr val="606B7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a:ln>
                <a:noFill/>
              </a:ln>
              <a:solidFill>
                <a:srgbClr val="606B7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a:ln>
                <a:noFill/>
              </a:ln>
              <a:solidFill>
                <a:srgbClr val="606B7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600" b="0" i="0" u="none" strike="noStrike" kern="1200" cap="none" spc="0" normalizeH="0" baseline="0" noProof="0">
              <a:ln>
                <a:noFill/>
              </a:ln>
              <a:solidFill>
                <a:srgbClr val="606B71"/>
              </a:solidFill>
              <a:effectLst/>
              <a:uLnTx/>
              <a:uFillTx/>
              <a:latin typeface="Arial" panose="020B0604020202020204"/>
              <a:ea typeface="+mn-ea"/>
              <a:cs typeface="+mn-cs"/>
            </a:endParaRPr>
          </a:p>
        </p:txBody>
      </p:sp>
      <p:sp>
        <p:nvSpPr>
          <p:cNvPr id="35" name="Rectangle: Rounded Corners 34"/>
          <p:cNvSpPr/>
          <p:nvPr/>
        </p:nvSpPr>
        <p:spPr>
          <a:xfrm>
            <a:off x="7730059" y="4445341"/>
            <a:ext cx="3311531" cy="1970172"/>
          </a:xfrm>
          <a:prstGeom prst="roundRect">
            <a:avLst>
              <a:gd name="adj" fmla="val 11130"/>
            </a:avLst>
          </a:prstGeom>
          <a:solidFill>
            <a:srgbClr val="005587">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err="1">
              <a:ln>
                <a:noFill/>
              </a:ln>
              <a:solidFill>
                <a:prstClr val="white"/>
              </a:solidFill>
              <a:effectLst/>
              <a:uLnTx/>
              <a:uFillTx/>
              <a:latin typeface="Arial" panose="020B0604020202020204"/>
              <a:ea typeface="+mn-ea"/>
              <a:cs typeface="+mn-cs"/>
            </a:endParaRPr>
          </a:p>
        </p:txBody>
      </p:sp>
      <p:sp>
        <p:nvSpPr>
          <p:cNvPr id="2" name="Title 1"/>
          <p:cNvSpPr>
            <a:spLocks noGrp="1"/>
          </p:cNvSpPr>
          <p:nvPr>
            <p:ph type="title"/>
          </p:nvPr>
        </p:nvSpPr>
        <p:spPr>
          <a:xfrm>
            <a:off x="251344" y="303050"/>
            <a:ext cx="11338560" cy="76826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kern="0" dirty="0">
                <a:latin typeface="Arial" panose="020B0604020202020204"/>
              </a:rPr>
              <a:t>Predicting risk of stroke leading to </a:t>
            </a:r>
            <a:r>
              <a:rPr kumimoji="0" lang="en-US" i="0" u="none" strike="noStrike" kern="0" cap="none" spc="0" normalizeH="0" baseline="0" noProof="0" dirty="0">
                <a:ln>
                  <a:noFill/>
                </a:ln>
                <a:effectLst/>
                <a:uLnTx/>
                <a:uFillTx/>
                <a:latin typeface="Arial" panose="020B0604020202020204"/>
                <a:ea typeface="+mn-ea"/>
                <a:cs typeface="+mn-cs"/>
              </a:rPr>
              <a:t>22% reduction in stroke incidence</a:t>
            </a:r>
            <a:endParaRPr kumimoji="0" lang="en-US" i="0" u="none" strike="noStrike" kern="0" cap="none" spc="0" normalizeH="0" baseline="0" noProof="0" dirty="0">
              <a:ln>
                <a:noFill/>
              </a:ln>
              <a:effectLst/>
              <a:uLnTx/>
              <a:uFillTx/>
              <a:latin typeface="Arial" panose="020B0604020202020204"/>
              <a:ea typeface="+mn-ea"/>
              <a:cs typeface="+mn-cs"/>
            </a:endParaRPr>
          </a:p>
        </p:txBody>
      </p:sp>
      <p:sp>
        <p:nvSpPr>
          <p:cNvPr id="6" name="Rectangle 5"/>
          <p:cNvSpPr/>
          <p:nvPr/>
        </p:nvSpPr>
        <p:spPr>
          <a:xfrm>
            <a:off x="-145" y="1165314"/>
            <a:ext cx="3734603" cy="5692686"/>
          </a:xfrm>
          <a:prstGeom prst="rect">
            <a:avLst/>
          </a:prstGeom>
          <a:solidFill>
            <a:schemeClr val="accent2">
              <a:lumMod val="75000"/>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7" name="Rectangle 6"/>
          <p:cNvSpPr/>
          <p:nvPr/>
        </p:nvSpPr>
        <p:spPr>
          <a:xfrm>
            <a:off x="-145" y="5076816"/>
            <a:ext cx="3456581" cy="337752"/>
          </a:xfrm>
          <a:prstGeom prst="rect">
            <a:avLst/>
          </a:prstGeom>
          <a:solidFill>
            <a:schemeClr val="tx1">
              <a:alpha val="64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IMPLEMENTATION</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ounded Rectangle 13"/>
          <p:cNvSpPr/>
          <p:nvPr/>
        </p:nvSpPr>
        <p:spPr>
          <a:xfrm>
            <a:off x="-90036" y="5360137"/>
            <a:ext cx="3823940" cy="1583412"/>
          </a:xfrm>
          <a:prstGeom prst="round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The risk of stroke for AF patients was predicted using EMR data including age, gender, and clinical risk factors  (e.g. Congestive Heart Failure, Hypertension, Stroke/Transient Ischemic Attack, Diabetes, Vascular Disease). </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p:cNvSpPr/>
          <p:nvPr/>
        </p:nvSpPr>
        <p:spPr>
          <a:xfrm>
            <a:off x="0" y="1182793"/>
            <a:ext cx="2215978" cy="337752"/>
          </a:xfrm>
          <a:prstGeom prst="rect">
            <a:avLst/>
          </a:prstGeom>
          <a:solidFill>
            <a:schemeClr val="tx1">
              <a:alpha val="64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BACKGROUND</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p:cNvSpPr/>
          <p:nvPr/>
        </p:nvSpPr>
        <p:spPr>
          <a:xfrm>
            <a:off x="10129" y="3607321"/>
            <a:ext cx="2215978" cy="337752"/>
          </a:xfrm>
          <a:prstGeom prst="rect">
            <a:avLst/>
          </a:prstGeom>
          <a:solidFill>
            <a:schemeClr val="tx1">
              <a:alpha val="64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CHALLENGE</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10"/>
          <p:cNvSpPr/>
          <p:nvPr/>
        </p:nvSpPr>
        <p:spPr>
          <a:xfrm>
            <a:off x="15099" y="1533775"/>
            <a:ext cx="3466227" cy="19697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Atrial Fibrillation (AF) patients are five times more likely to have a stroke than non-AF patients, resulting in increased rates of mortality, morbidity and disability.</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A provider organization with ~250,000 patients was looking to design a program to improve the care management of AF patients. </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2" name="Rectangle 11"/>
          <p:cNvSpPr/>
          <p:nvPr/>
        </p:nvSpPr>
        <p:spPr>
          <a:xfrm>
            <a:off x="56634" y="3968289"/>
            <a:ext cx="3652187"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IQVIA partnered with the provider organisation to reduce AF-related strokes through identifying at-risk patients and improving use of anti-coagulation therapy.</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p:cNvSpPr/>
          <p:nvPr/>
        </p:nvSpPr>
        <p:spPr>
          <a:xfrm>
            <a:off x="4016428" y="3991460"/>
            <a:ext cx="2776649" cy="252541"/>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300"/>
              </a:spcBef>
              <a:spcAft>
                <a:spcPts val="0"/>
              </a:spcAft>
              <a:buClrTx/>
              <a:buSzTx/>
              <a:buFontTx/>
              <a:buNone/>
              <a:defRPr/>
            </a:pPr>
            <a:r>
              <a:rPr kumimoji="0" lang="en-GB" sz="2400" b="1" i="0" u="none" strike="noStrike" kern="1200" cap="none" spc="0" normalizeH="0" baseline="0" noProof="0">
                <a:ln>
                  <a:noFill/>
                </a:ln>
                <a:solidFill>
                  <a:srgbClr val="2B3A42"/>
                </a:solidFill>
                <a:effectLst/>
                <a:uLnTx/>
                <a:uFillTx/>
                <a:latin typeface="Arial" panose="020B0604020202020204"/>
                <a:ea typeface="+mn-ea"/>
                <a:cs typeface="+mn-cs"/>
              </a:rPr>
              <a:t>Health Impact</a:t>
            </a:r>
            <a:endParaRPr kumimoji="0" lang="en-GB" sz="2400" b="0" i="0" u="none" strike="noStrike" kern="1200" cap="none" spc="0" normalizeH="0" baseline="0" noProof="0">
              <a:ln>
                <a:noFill/>
              </a:ln>
              <a:solidFill>
                <a:srgbClr val="2B3A42"/>
              </a:solidFill>
              <a:effectLst/>
              <a:uLnTx/>
              <a:uFillTx/>
              <a:latin typeface="Arial" panose="020B0604020202020204"/>
              <a:ea typeface="MS PGothic" panose="020B0600070205080204" charset="-128"/>
              <a:cs typeface="+mn-cs"/>
            </a:endParaRPr>
          </a:p>
        </p:txBody>
      </p:sp>
      <p:sp>
        <p:nvSpPr>
          <p:cNvPr id="94" name="Rectangle 93"/>
          <p:cNvSpPr/>
          <p:nvPr/>
        </p:nvSpPr>
        <p:spPr>
          <a:xfrm>
            <a:off x="4656462" y="1928596"/>
            <a:ext cx="7200000" cy="205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pic>
        <p:nvPicPr>
          <p:cNvPr id="95" name="Graphic 94" descr="Magnifying glass outlin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rot="20517045">
            <a:off x="3876088" y="1477611"/>
            <a:ext cx="1172553" cy="1172553"/>
          </a:xfrm>
          <a:prstGeom prst="rect">
            <a:avLst/>
          </a:prstGeom>
        </p:spPr>
      </p:pic>
      <p:pic>
        <p:nvPicPr>
          <p:cNvPr id="96" name="Graphic 9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9712" y="1708722"/>
            <a:ext cx="369278" cy="369278"/>
          </a:xfrm>
          <a:prstGeom prst="rect">
            <a:avLst/>
          </a:prstGeom>
        </p:spPr>
      </p:pic>
      <p:pic>
        <p:nvPicPr>
          <p:cNvPr id="97" name="Graphic 9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6298" y="1631474"/>
            <a:ext cx="369278" cy="369278"/>
          </a:xfrm>
          <a:prstGeom prst="rect">
            <a:avLst/>
          </a:prstGeom>
        </p:spPr>
      </p:pic>
      <p:pic>
        <p:nvPicPr>
          <p:cNvPr id="98" name="Graphic 97"/>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61367" y="1878122"/>
            <a:ext cx="434209" cy="434209"/>
          </a:xfrm>
          <a:prstGeom prst="rect">
            <a:avLst/>
          </a:prstGeom>
        </p:spPr>
      </p:pic>
      <p:sp>
        <p:nvSpPr>
          <p:cNvPr id="103" name="TextBox 102"/>
          <p:cNvSpPr txBox="1"/>
          <p:nvPr/>
        </p:nvSpPr>
        <p:spPr>
          <a:xfrm>
            <a:off x="3875233" y="2871102"/>
            <a:ext cx="150965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1" i="1" u="none" strike="noStrike" kern="1200" cap="none" spc="0" normalizeH="0" baseline="0" noProof="0">
                <a:ln>
                  <a:noFill/>
                </a:ln>
                <a:solidFill>
                  <a:srgbClr val="606B71"/>
                </a:solidFill>
                <a:effectLst/>
                <a:uLnTx/>
                <a:uFillTx/>
                <a:latin typeface="Arial" panose="020B0604020202020204"/>
                <a:ea typeface="+mn-ea"/>
                <a:cs typeface="Arial" panose="020B0604020202020204" pitchFamily="34" charset="0"/>
              </a:rPr>
              <a:t>Algorithm identifies </a:t>
            </a:r>
            <a:r>
              <a:rPr kumimoji="0" lang="en-GB" sz="1000" b="1" i="1" u="none" strike="noStrike" kern="1200" cap="none" spc="0" normalizeH="0" baseline="0" noProof="0">
                <a:ln>
                  <a:noFill/>
                </a:ln>
                <a:solidFill>
                  <a:srgbClr val="606B71"/>
                </a:solidFill>
                <a:effectLst/>
                <a:uLnTx/>
                <a:uFillTx/>
                <a:latin typeface="Arial" panose="020B0604020202020204"/>
                <a:ea typeface="+mn-ea"/>
                <a:cs typeface="Arial" panose="020B0604020202020204" pitchFamily="34" charset="0"/>
              </a:rPr>
              <a:t>AF patients </a:t>
            </a:r>
            <a:r>
              <a:rPr kumimoji="0" lang="en-US" sz="1000" b="1" i="1" u="none" strike="noStrike" kern="1200" cap="none" spc="0" normalizeH="0" baseline="0" noProof="0">
                <a:ln>
                  <a:noFill/>
                </a:ln>
                <a:solidFill>
                  <a:srgbClr val="606B71"/>
                </a:solidFill>
                <a:effectLst/>
                <a:uLnTx/>
                <a:uFillTx/>
                <a:latin typeface="Arial" panose="020B0604020202020204"/>
                <a:ea typeface="+mn-ea"/>
                <a:cs typeface="Arial" panose="020B0604020202020204" pitchFamily="34" charset="0"/>
              </a:rPr>
              <a:t>with high risk of stroke</a:t>
            </a:r>
            <a:endParaRPr kumimoji="0" lang="en-US" sz="1000" b="1" i="1" u="none" strike="noStrike" kern="1200" cap="none" spc="0" normalizeH="0" baseline="0" noProof="0">
              <a:ln>
                <a:noFill/>
              </a:ln>
              <a:solidFill>
                <a:srgbClr val="606B71"/>
              </a:solidFill>
              <a:effectLst/>
              <a:uLnTx/>
              <a:uFillTx/>
              <a:latin typeface="Arial" panose="020B0604020202020204"/>
              <a:ea typeface="+mn-ea"/>
              <a:cs typeface="Arial" panose="020B0604020202020204" pitchFamily="34" charset="0"/>
            </a:endParaRPr>
          </a:p>
        </p:txBody>
      </p:sp>
      <p:sp>
        <p:nvSpPr>
          <p:cNvPr id="105" name="Isosceles Triangle 104"/>
          <p:cNvSpPr/>
          <p:nvPr/>
        </p:nvSpPr>
        <p:spPr>
          <a:xfrm rot="5400000">
            <a:off x="5083167" y="1919571"/>
            <a:ext cx="421181" cy="188192"/>
          </a:xfrm>
          <a:prstGeom prst="triangle">
            <a:avLst/>
          </a:prstGeom>
          <a:solidFill>
            <a:schemeClr val="tx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106" name="TextBox 105"/>
          <p:cNvSpPr txBox="1"/>
          <p:nvPr/>
        </p:nvSpPr>
        <p:spPr>
          <a:xfrm>
            <a:off x="5680645" y="2871102"/>
            <a:ext cx="233416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000" b="1" i="1" u="none" strike="noStrike" kern="1200" cap="none" spc="0" normalizeH="0" baseline="0" noProof="0">
                <a:ln>
                  <a:noFill/>
                </a:ln>
                <a:solidFill>
                  <a:srgbClr val="606B71"/>
                </a:solidFill>
                <a:effectLst/>
                <a:uLnTx/>
                <a:uFillTx/>
                <a:latin typeface="Arial" panose="020B0604020202020204"/>
                <a:ea typeface="+mn-ea"/>
                <a:cs typeface="Arial" panose="020B0604020202020204" pitchFamily="34" charset="0"/>
              </a:rPr>
              <a:t>Predicted high risk patients are grouped into cohorts according to type of potential care gap</a:t>
            </a:r>
            <a:endParaRPr kumimoji="0" lang="en-GB" sz="1000" b="1" i="1" u="none" strike="noStrike" kern="1200" cap="none" spc="0" normalizeH="0" baseline="0" noProof="0">
              <a:ln>
                <a:noFill/>
              </a:ln>
              <a:solidFill>
                <a:srgbClr val="606B71"/>
              </a:solidFill>
              <a:effectLst/>
              <a:uLnTx/>
              <a:uFillTx/>
              <a:latin typeface="Arial" panose="020B0604020202020204"/>
              <a:ea typeface="+mn-ea"/>
              <a:cs typeface="Arial" panose="020B0604020202020204" pitchFamily="34" charset="0"/>
            </a:endParaRPr>
          </a:p>
        </p:txBody>
      </p:sp>
      <p:sp>
        <p:nvSpPr>
          <p:cNvPr id="133" name="TextBox 132"/>
          <p:cNvSpPr txBox="1"/>
          <p:nvPr/>
        </p:nvSpPr>
        <p:spPr>
          <a:xfrm>
            <a:off x="8424716" y="2871102"/>
            <a:ext cx="152798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000" b="1" i="1" u="none" strike="noStrike" kern="1200" cap="none" spc="0" normalizeH="0" baseline="0" noProof="0">
                <a:ln>
                  <a:noFill/>
                </a:ln>
                <a:solidFill>
                  <a:srgbClr val="606B71"/>
                </a:solidFill>
                <a:effectLst/>
                <a:uLnTx/>
                <a:uFillTx/>
                <a:latin typeface="Arial" panose="020B0604020202020204"/>
                <a:ea typeface="+mn-ea"/>
                <a:cs typeface="Arial" panose="020B0604020202020204" pitchFamily="34" charset="0"/>
              </a:rPr>
              <a:t>Records are reviewed by Pharmacist</a:t>
            </a:r>
            <a:endParaRPr kumimoji="0" lang="en-US" sz="1000" b="1" i="1" u="none" strike="noStrike" kern="1200" cap="none" spc="0" normalizeH="0" baseline="0" noProof="0">
              <a:ln>
                <a:noFill/>
              </a:ln>
              <a:solidFill>
                <a:srgbClr val="606B71"/>
              </a:solidFill>
              <a:effectLst/>
              <a:uLnTx/>
              <a:uFillTx/>
              <a:latin typeface="Arial" panose="020B0604020202020204"/>
              <a:ea typeface="+mn-ea"/>
              <a:cs typeface="Arial" panose="020B0604020202020204" pitchFamily="34" charset="0"/>
            </a:endParaRPr>
          </a:p>
        </p:txBody>
      </p:sp>
      <p:sp>
        <p:nvSpPr>
          <p:cNvPr id="134" name="TextBox 133"/>
          <p:cNvSpPr txBox="1"/>
          <p:nvPr/>
        </p:nvSpPr>
        <p:spPr>
          <a:xfrm>
            <a:off x="9919508" y="2871102"/>
            <a:ext cx="217166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000" b="1" i="1" u="none" strike="noStrike" kern="1200" cap="none" spc="0" normalizeH="0" baseline="0" noProof="0">
                <a:ln>
                  <a:noFill/>
                </a:ln>
                <a:solidFill>
                  <a:srgbClr val="606B71"/>
                </a:solidFill>
                <a:effectLst/>
                <a:uLnTx/>
                <a:uFillTx/>
                <a:latin typeface="Arial" panose="020B0604020202020204"/>
                <a:ea typeface="+mn-ea"/>
                <a:cs typeface="Arial" panose="020B0604020202020204" pitchFamily="34" charset="0"/>
              </a:rPr>
              <a:t>Selected patients are invited to consultations and recommended for change in therapy</a:t>
            </a:r>
            <a:endParaRPr kumimoji="0" lang="en-US" sz="1000" b="1" i="1" u="none" strike="noStrike" kern="1200" cap="none" spc="0" normalizeH="0" baseline="0" noProof="0">
              <a:ln>
                <a:noFill/>
              </a:ln>
              <a:solidFill>
                <a:srgbClr val="606B71"/>
              </a:solidFill>
              <a:effectLst/>
              <a:uLnTx/>
              <a:uFillTx/>
              <a:latin typeface="Arial" panose="020B0604020202020204"/>
              <a:ea typeface="+mn-ea"/>
              <a:cs typeface="Arial" panose="020B0604020202020204" pitchFamily="34" charset="0"/>
            </a:endParaRPr>
          </a:p>
        </p:txBody>
      </p:sp>
      <p:grpSp>
        <p:nvGrpSpPr>
          <p:cNvPr id="135" name="Group 134"/>
          <p:cNvGrpSpPr/>
          <p:nvPr/>
        </p:nvGrpSpPr>
        <p:grpSpPr>
          <a:xfrm>
            <a:off x="8778685" y="1560478"/>
            <a:ext cx="769087" cy="769087"/>
            <a:chOff x="6608478" y="2212247"/>
            <a:chExt cx="651317" cy="662718"/>
          </a:xfrm>
        </p:grpSpPr>
        <p:sp>
          <p:nvSpPr>
            <p:cNvPr id="136" name="Oval 135"/>
            <p:cNvSpPr/>
            <p:nvPr/>
          </p:nvSpPr>
          <p:spPr>
            <a:xfrm>
              <a:off x="6608478" y="2234885"/>
              <a:ext cx="640080" cy="640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137" name="Arc 136"/>
            <p:cNvSpPr/>
            <p:nvPr/>
          </p:nvSpPr>
          <p:spPr>
            <a:xfrm>
              <a:off x="6619715" y="2212247"/>
              <a:ext cx="640080" cy="640080"/>
            </a:xfrm>
            <a:prstGeom prst="arc">
              <a:avLst>
                <a:gd name="adj1" fmla="val 16200000"/>
                <a:gd name="adj2" fmla="val 13657602"/>
              </a:avLst>
            </a:prstGeom>
            <a:ln w="34925" cap="rnd">
              <a:solidFill>
                <a:schemeClr val="accent2"/>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sp>
        <p:nvSpPr>
          <p:cNvPr id="140" name="Isosceles Triangle 139"/>
          <p:cNvSpPr/>
          <p:nvPr/>
        </p:nvSpPr>
        <p:spPr>
          <a:xfrm rot="5400000">
            <a:off x="9807771" y="1880696"/>
            <a:ext cx="421181" cy="188192"/>
          </a:xfrm>
          <a:prstGeom prst="triangle">
            <a:avLst/>
          </a:prstGeom>
          <a:solidFill>
            <a:schemeClr val="tx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pic>
        <p:nvPicPr>
          <p:cNvPr id="141" name="Graphic 140"/>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69874" y="1582631"/>
            <a:ext cx="484905" cy="484905"/>
          </a:xfrm>
          <a:prstGeom prst="rect">
            <a:avLst/>
          </a:prstGeom>
        </p:spPr>
      </p:pic>
      <p:cxnSp>
        <p:nvCxnSpPr>
          <p:cNvPr id="219" name="Straight Connector 218"/>
          <p:cNvCxnSpPr>
            <a:stCxn id="233" idx="2"/>
            <a:endCxn id="234" idx="3"/>
          </p:cNvCxnSpPr>
          <p:nvPr/>
        </p:nvCxnSpPr>
        <p:spPr>
          <a:xfrm flipH="1">
            <a:off x="6012034" y="1696422"/>
            <a:ext cx="144082" cy="74271"/>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6188464" y="2034686"/>
            <a:ext cx="135023" cy="5244"/>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sp>
        <p:nvSpPr>
          <p:cNvPr id="222" name="TextBox 221"/>
          <p:cNvSpPr txBox="1"/>
          <p:nvPr/>
        </p:nvSpPr>
        <p:spPr>
          <a:xfrm>
            <a:off x="6491728" y="2300884"/>
            <a:ext cx="199088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rgbClr val="C627A6"/>
                </a:solidFill>
                <a:effectLst/>
                <a:uLnTx/>
                <a:uFillTx/>
                <a:latin typeface="Arial" panose="020B0604020202020204"/>
                <a:ea typeface="+mn-ea"/>
                <a:cs typeface="+mn-cs"/>
              </a:rPr>
              <a:t>Cohort 3</a:t>
            </a:r>
            <a:endParaRPr kumimoji="0" lang="en-US" sz="1000" b="0" i="0" u="none" strike="noStrike" kern="1200" cap="none" spc="0" normalizeH="0" baseline="0" noProof="0">
              <a:ln>
                <a:noFill/>
              </a:ln>
              <a:solidFill>
                <a:srgbClr val="C627A6"/>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GB" sz="1000" b="0" i="0" u="none" strike="noStrike" kern="1200" cap="none" spc="0" normalizeH="0" baseline="0" noProof="0">
                <a:ln>
                  <a:noFill/>
                </a:ln>
                <a:solidFill>
                  <a:srgbClr val="2B3A42"/>
                </a:solidFill>
                <a:effectLst/>
                <a:uLnTx/>
                <a:uFillTx/>
                <a:latin typeface="Arial" panose="020B0604020202020204"/>
                <a:ea typeface="MS PGothic" panose="020B0600070205080204" charset="-128"/>
                <a:cs typeface="+mn-cs"/>
              </a:rPr>
              <a:t>Sub-optimally treated with non-Vit K antagonist anticoagulant</a:t>
            </a:r>
            <a:endParaRPr kumimoji="0" lang="en-US" sz="1000" b="0" i="0" u="none" strike="noStrike" kern="1200" cap="none" spc="0" normalizeH="0" baseline="0" noProof="0">
              <a:ln>
                <a:noFill/>
              </a:ln>
              <a:solidFill>
                <a:srgbClr val="C627A6"/>
              </a:solidFill>
              <a:effectLst/>
              <a:uLnTx/>
              <a:uFillTx/>
              <a:latin typeface="Arial" panose="020B0604020202020204"/>
              <a:ea typeface="+mn-ea"/>
              <a:cs typeface="+mn-cs"/>
            </a:endParaRPr>
          </a:p>
        </p:txBody>
      </p:sp>
      <p:sp>
        <p:nvSpPr>
          <p:cNvPr id="223" name="TextBox 222"/>
          <p:cNvSpPr txBox="1"/>
          <p:nvPr/>
        </p:nvSpPr>
        <p:spPr>
          <a:xfrm>
            <a:off x="6425824" y="1455739"/>
            <a:ext cx="19908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rgbClr val="00BFB3"/>
                </a:solidFill>
                <a:effectLst/>
                <a:uLnTx/>
                <a:uFillTx/>
                <a:latin typeface="Arial" panose="020B0604020202020204"/>
                <a:ea typeface="+mn-ea"/>
                <a:cs typeface="+mn-cs"/>
              </a:rPr>
              <a:t>Cohort 1</a:t>
            </a:r>
            <a:endParaRPr kumimoji="0" lang="en-US" sz="1000" b="0" i="0" u="none" strike="noStrike" kern="1200" cap="none" spc="0" normalizeH="0" baseline="0" noProof="0">
              <a:ln>
                <a:noFill/>
              </a:ln>
              <a:solidFill>
                <a:srgbClr val="00BFB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rgbClr val="606B71"/>
                </a:solidFill>
                <a:effectLst/>
                <a:uLnTx/>
                <a:uFillTx/>
                <a:latin typeface="Arial" panose="020B0604020202020204"/>
                <a:ea typeface="+mn-ea"/>
                <a:cs typeface="+mn-cs"/>
              </a:rPr>
              <a:t>Not treated with anticoagulant</a:t>
            </a:r>
            <a:endParaRPr kumimoji="0" lang="en-US" sz="1000" b="0" i="0" u="none" strike="noStrike" kern="1200" cap="none" spc="0" normalizeH="0" baseline="0" noProof="0">
              <a:ln>
                <a:noFill/>
              </a:ln>
              <a:solidFill>
                <a:srgbClr val="00BFB3"/>
              </a:solidFill>
              <a:effectLst/>
              <a:uLnTx/>
              <a:uFillTx/>
              <a:latin typeface="Arial" panose="020B0604020202020204"/>
              <a:ea typeface="+mn-ea"/>
              <a:cs typeface="+mn-cs"/>
            </a:endParaRPr>
          </a:p>
        </p:txBody>
      </p:sp>
      <p:grpSp>
        <p:nvGrpSpPr>
          <p:cNvPr id="224" name="Group 223"/>
          <p:cNvGrpSpPr/>
          <p:nvPr/>
        </p:nvGrpSpPr>
        <p:grpSpPr>
          <a:xfrm>
            <a:off x="6215658" y="2282511"/>
            <a:ext cx="296739" cy="296739"/>
            <a:chOff x="6199938" y="2807165"/>
            <a:chExt cx="640080" cy="640080"/>
          </a:xfrm>
        </p:grpSpPr>
        <p:sp>
          <p:nvSpPr>
            <p:cNvPr id="225" name="Oval 224"/>
            <p:cNvSpPr/>
            <p:nvPr/>
          </p:nvSpPr>
          <p:spPr>
            <a:xfrm>
              <a:off x="6199938" y="2807165"/>
              <a:ext cx="640080" cy="640080"/>
            </a:xfrm>
            <a:prstGeom prst="ellipse">
              <a:avLst/>
            </a:prstGeom>
            <a:solidFill>
              <a:srgbClr val="C627A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pic>
          <p:nvPicPr>
            <p:cNvPr id="226" name="Graphic 225"/>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89385" y="2865525"/>
              <a:ext cx="495527" cy="495527"/>
            </a:xfrm>
            <a:prstGeom prst="rect">
              <a:avLst/>
            </a:prstGeom>
          </p:spPr>
        </p:pic>
      </p:grpSp>
      <p:sp>
        <p:nvSpPr>
          <p:cNvPr id="228" name="Oval 227"/>
          <p:cNvSpPr/>
          <p:nvPr/>
        </p:nvSpPr>
        <p:spPr>
          <a:xfrm>
            <a:off x="5438495" y="1677684"/>
            <a:ext cx="785445" cy="785445"/>
          </a:xfrm>
          <a:prstGeom prst="ellipse">
            <a:avLst/>
          </a:prstGeom>
          <a:solidFill>
            <a:schemeClr val="bg1"/>
          </a:solidFill>
          <a:ln w="34925" cap="rnd">
            <a:solidFill>
              <a:schemeClr val="bg1">
                <a:lumMod val="50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29" name="Oval 228"/>
          <p:cNvSpPr/>
          <p:nvPr/>
        </p:nvSpPr>
        <p:spPr>
          <a:xfrm>
            <a:off x="6175073" y="1991635"/>
            <a:ext cx="91440" cy="9144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30" name="Oval 229"/>
          <p:cNvSpPr/>
          <p:nvPr/>
        </p:nvSpPr>
        <p:spPr>
          <a:xfrm>
            <a:off x="6304486" y="1912133"/>
            <a:ext cx="296739" cy="296739"/>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1" name="Oval 230"/>
          <p:cNvSpPr/>
          <p:nvPr/>
        </p:nvSpPr>
        <p:spPr>
          <a:xfrm>
            <a:off x="6109597" y="2242101"/>
            <a:ext cx="91440" cy="91440"/>
          </a:xfrm>
          <a:prstGeom prst="ellipse">
            <a:avLst/>
          </a:prstGeom>
          <a:solidFill>
            <a:srgbClr val="C627A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cxnSp>
        <p:nvCxnSpPr>
          <p:cNvPr id="232" name="Straight Connector 231"/>
          <p:cNvCxnSpPr/>
          <p:nvPr/>
        </p:nvCxnSpPr>
        <p:spPr>
          <a:xfrm>
            <a:off x="6176579" y="2298641"/>
            <a:ext cx="56966" cy="54432"/>
          </a:xfrm>
          <a:prstGeom prst="line">
            <a:avLst/>
          </a:prstGeom>
          <a:ln w="12700">
            <a:solidFill>
              <a:srgbClr val="7F7F7F"/>
            </a:solidFill>
          </a:ln>
        </p:spPr>
        <p:style>
          <a:lnRef idx="1">
            <a:schemeClr val="accent1"/>
          </a:lnRef>
          <a:fillRef idx="0">
            <a:schemeClr val="accent1"/>
          </a:fillRef>
          <a:effectRef idx="0">
            <a:schemeClr val="accent1"/>
          </a:effectRef>
          <a:fontRef idx="minor">
            <a:schemeClr val="tx1"/>
          </a:fontRef>
        </p:style>
      </p:cxnSp>
      <p:sp>
        <p:nvSpPr>
          <p:cNvPr id="233" name="Oval 232"/>
          <p:cNvSpPr/>
          <p:nvPr/>
        </p:nvSpPr>
        <p:spPr>
          <a:xfrm>
            <a:off x="6156116" y="1548052"/>
            <a:ext cx="296739" cy="296739"/>
          </a:xfrm>
          <a:prstGeom prst="ellipse">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34" name="Oval 233"/>
          <p:cNvSpPr/>
          <p:nvPr/>
        </p:nvSpPr>
        <p:spPr>
          <a:xfrm>
            <a:off x="5998643" y="1692644"/>
            <a:ext cx="91440" cy="91440"/>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35" name="TextBox 234"/>
          <p:cNvSpPr txBox="1"/>
          <p:nvPr/>
        </p:nvSpPr>
        <p:spPr>
          <a:xfrm>
            <a:off x="6632326" y="1803579"/>
            <a:ext cx="1858815" cy="55399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a:ln>
                  <a:noFill/>
                </a:ln>
                <a:solidFill>
                  <a:srgbClr val="43B02A"/>
                </a:solidFill>
                <a:effectLst/>
                <a:uLnTx/>
                <a:uFillTx/>
                <a:latin typeface="Arial" panose="020B0604020202020204"/>
                <a:ea typeface="+mn-ea"/>
                <a:cs typeface="+mn-cs"/>
              </a:rPr>
              <a:t>Cohort 2</a:t>
            </a:r>
            <a:endParaRPr kumimoji="0" lang="en-US" sz="1000" b="0" i="0" u="none" strike="noStrike" kern="1200" cap="none" spc="0" normalizeH="0" baseline="0" noProof="0">
              <a:ln>
                <a:noFill/>
              </a:ln>
              <a:solidFill>
                <a:srgbClr val="43B02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GB" sz="1000" b="0" i="0" u="none" strike="noStrike" kern="1200" cap="none" spc="0" normalizeH="0" baseline="0" noProof="0">
                <a:ln>
                  <a:noFill/>
                </a:ln>
                <a:solidFill>
                  <a:srgbClr val="2B3A42"/>
                </a:solidFill>
                <a:effectLst/>
                <a:uLnTx/>
                <a:uFillTx/>
                <a:latin typeface="Arial" panose="020B0604020202020204"/>
                <a:ea typeface="MS PGothic" panose="020B0600070205080204" charset="-128"/>
                <a:cs typeface="+mn-cs"/>
              </a:rPr>
              <a:t>Sub-optimally treated with Vit K antagonist anticoagulant</a:t>
            </a:r>
            <a:endParaRPr kumimoji="0" lang="en-US" sz="1000" b="0" i="0" u="none" strike="noStrike" kern="1200" cap="none" spc="0" normalizeH="0" baseline="0" noProof="0">
              <a:ln>
                <a:noFill/>
              </a:ln>
              <a:solidFill>
                <a:srgbClr val="00BFB3"/>
              </a:solidFill>
              <a:effectLst/>
              <a:uLnTx/>
              <a:uFillTx/>
              <a:latin typeface="Arial" panose="020B0604020202020204"/>
              <a:ea typeface="+mn-ea"/>
              <a:cs typeface="+mn-cs"/>
            </a:endParaRPr>
          </a:p>
        </p:txBody>
      </p:sp>
      <p:grpSp>
        <p:nvGrpSpPr>
          <p:cNvPr id="236" name="Graphic 41"/>
          <p:cNvGrpSpPr/>
          <p:nvPr/>
        </p:nvGrpSpPr>
        <p:grpSpPr>
          <a:xfrm>
            <a:off x="6219678" y="1610063"/>
            <a:ext cx="169614" cy="169805"/>
            <a:chOff x="3287945" y="2505888"/>
            <a:chExt cx="406739" cy="457002"/>
          </a:xfrm>
          <a:solidFill>
            <a:schemeClr val="bg1"/>
          </a:solidFill>
        </p:grpSpPr>
        <p:sp>
          <p:nvSpPr>
            <p:cNvPr id="237" name="Freeform: Shape 236"/>
            <p:cNvSpPr/>
            <p:nvPr/>
          </p:nvSpPr>
          <p:spPr>
            <a:xfrm>
              <a:off x="3305834" y="2642850"/>
              <a:ext cx="300038" cy="320040"/>
            </a:xfrm>
            <a:custGeom>
              <a:avLst/>
              <a:gdLst>
                <a:gd name="connsiteX0" fmla="*/ 233078 w 300037"/>
                <a:gd name="connsiteY0" fmla="*/ 338124 h 320040"/>
                <a:gd name="connsiteX1" fmla="*/ 152990 w 300037"/>
                <a:gd name="connsiteY1" fmla="*/ 320272 h 320040"/>
                <a:gd name="connsiteX2" fmla="*/ 29186 w 300037"/>
                <a:gd name="connsiteY2" fmla="*/ 227369 h 320040"/>
                <a:gd name="connsiteX3" fmla="*/ 25396 w 300037"/>
                <a:gd name="connsiteY3" fmla="*/ 65982 h 320040"/>
                <a:gd name="connsiteX4" fmla="*/ 39353 w 300037"/>
                <a:gd name="connsiteY4" fmla="*/ 63726 h 320040"/>
                <a:gd name="connsiteX5" fmla="*/ 41609 w 300037"/>
                <a:gd name="connsiteY5" fmla="*/ 77684 h 320040"/>
                <a:gd name="connsiteX6" fmla="*/ 45750 w 300037"/>
                <a:gd name="connsiteY6" fmla="*/ 216137 h 320040"/>
                <a:gd name="connsiteX7" fmla="*/ 160431 w 300037"/>
                <a:gd name="connsiteY7" fmla="*/ 301714 h 320040"/>
                <a:gd name="connsiteX8" fmla="*/ 266403 w 300037"/>
                <a:gd name="connsiteY8" fmla="*/ 310301 h 320040"/>
                <a:gd name="connsiteX9" fmla="*/ 260504 w 300037"/>
                <a:gd name="connsiteY9" fmla="*/ 70465 h 320040"/>
                <a:gd name="connsiteX10" fmla="*/ 201276 w 300037"/>
                <a:gd name="connsiteY10" fmla="*/ 19277 h 320040"/>
                <a:gd name="connsiteX11" fmla="*/ 195778 w 300037"/>
                <a:gd name="connsiteY11" fmla="*/ 6239 h 320040"/>
                <a:gd name="connsiteX12" fmla="*/ 208817 w 300037"/>
                <a:gd name="connsiteY12" fmla="*/ 740 h 320040"/>
                <a:gd name="connsiteX13" fmla="*/ 277068 w 300037"/>
                <a:gd name="connsiteY13" fmla="*/ 59234 h 320040"/>
                <a:gd name="connsiteX14" fmla="*/ 277616 w 300037"/>
                <a:gd name="connsiteY14" fmla="*/ 326845 h 320040"/>
                <a:gd name="connsiteX15" fmla="*/ 233078 w 300037"/>
                <a:gd name="connsiteY15" fmla="*/ 338124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37" h="320040">
                  <a:moveTo>
                    <a:pt x="233078" y="338124"/>
                  </a:moveTo>
                  <a:cubicBezTo>
                    <a:pt x="205503" y="337212"/>
                    <a:pt x="178342" y="331158"/>
                    <a:pt x="152990" y="320272"/>
                  </a:cubicBezTo>
                  <a:cubicBezTo>
                    <a:pt x="103762" y="301644"/>
                    <a:pt x="60831" y="269428"/>
                    <a:pt x="29186" y="227369"/>
                  </a:cubicBezTo>
                  <a:cubicBezTo>
                    <a:pt x="-8378" y="171962"/>
                    <a:pt x="-9726" y="114651"/>
                    <a:pt x="25396" y="65982"/>
                  </a:cubicBezTo>
                  <a:cubicBezTo>
                    <a:pt x="28627" y="61504"/>
                    <a:pt x="34876" y="60494"/>
                    <a:pt x="39353" y="63726"/>
                  </a:cubicBezTo>
                  <a:cubicBezTo>
                    <a:pt x="43830" y="66957"/>
                    <a:pt x="44840" y="73205"/>
                    <a:pt x="41609" y="77684"/>
                  </a:cubicBezTo>
                  <a:cubicBezTo>
                    <a:pt x="20493" y="106936"/>
                    <a:pt x="4084" y="154704"/>
                    <a:pt x="45750" y="216137"/>
                  </a:cubicBezTo>
                  <a:cubicBezTo>
                    <a:pt x="75127" y="254922"/>
                    <a:pt x="114890" y="284594"/>
                    <a:pt x="160431" y="301714"/>
                  </a:cubicBezTo>
                  <a:cubicBezTo>
                    <a:pt x="205671" y="319872"/>
                    <a:pt x="247278" y="323251"/>
                    <a:pt x="266403" y="310301"/>
                  </a:cubicBezTo>
                  <a:cubicBezTo>
                    <a:pt x="307188" y="282622"/>
                    <a:pt x="310490" y="144166"/>
                    <a:pt x="260504" y="70465"/>
                  </a:cubicBezTo>
                  <a:cubicBezTo>
                    <a:pt x="246302" y="47882"/>
                    <a:pt x="225679" y="30056"/>
                    <a:pt x="201276" y="19277"/>
                  </a:cubicBezTo>
                  <a:cubicBezTo>
                    <a:pt x="196158" y="17194"/>
                    <a:pt x="193695" y="11358"/>
                    <a:pt x="195778" y="6239"/>
                  </a:cubicBezTo>
                  <a:cubicBezTo>
                    <a:pt x="197862" y="1118"/>
                    <a:pt x="203699" y="-1342"/>
                    <a:pt x="208817" y="740"/>
                  </a:cubicBezTo>
                  <a:cubicBezTo>
                    <a:pt x="236895" y="12992"/>
                    <a:pt x="260664" y="33362"/>
                    <a:pt x="277068" y="59234"/>
                  </a:cubicBezTo>
                  <a:cubicBezTo>
                    <a:pt x="330591" y="138139"/>
                    <a:pt x="330903" y="290709"/>
                    <a:pt x="277616" y="326845"/>
                  </a:cubicBezTo>
                  <a:cubicBezTo>
                    <a:pt x="264214" y="334934"/>
                    <a:pt x="248714" y="338861"/>
                    <a:pt x="233078" y="338124"/>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8" name="Freeform: Shape 237"/>
            <p:cNvSpPr/>
            <p:nvPr/>
          </p:nvSpPr>
          <p:spPr>
            <a:xfrm>
              <a:off x="3429639" y="2621263"/>
              <a:ext cx="20003" cy="20003"/>
            </a:xfrm>
            <a:custGeom>
              <a:avLst/>
              <a:gdLst>
                <a:gd name="connsiteX0" fmla="*/ 10001 w 20002"/>
                <a:gd name="connsiteY0" fmla="*/ 35298 h 20002"/>
                <a:gd name="connsiteX1" fmla="*/ 9981 w 20002"/>
                <a:gd name="connsiteY1" fmla="*/ 35298 h 20002"/>
                <a:gd name="connsiteX2" fmla="*/ 0 w 20002"/>
                <a:gd name="connsiteY2" fmla="*/ 25284 h 20002"/>
                <a:gd name="connsiteX3" fmla="*/ 0 w 20002"/>
                <a:gd name="connsiteY3" fmla="*/ 25266 h 20002"/>
                <a:gd name="connsiteX4" fmla="*/ 38 w 20002"/>
                <a:gd name="connsiteY4" fmla="*/ 9972 h 20002"/>
                <a:gd name="connsiteX5" fmla="*/ 10039 w 20002"/>
                <a:gd name="connsiteY5" fmla="*/ 0 h 20002"/>
                <a:gd name="connsiteX6" fmla="*/ 10059 w 20002"/>
                <a:gd name="connsiteY6" fmla="*/ 0 h 20002"/>
                <a:gd name="connsiteX7" fmla="*/ 20041 w 20002"/>
                <a:gd name="connsiteY7" fmla="*/ 10014 h 20002"/>
                <a:gd name="connsiteX8" fmla="*/ 20041 w 20002"/>
                <a:gd name="connsiteY8" fmla="*/ 10030 h 20002"/>
                <a:gd name="connsiteX9" fmla="*/ 20003 w 20002"/>
                <a:gd name="connsiteY9" fmla="*/ 25326 h 20002"/>
                <a:gd name="connsiteX10" fmla="*/ 10001 w 20002"/>
                <a:gd name="connsiteY10" fmla="*/ 35298 h 2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 h="20002">
                  <a:moveTo>
                    <a:pt x="10001" y="35298"/>
                  </a:moveTo>
                  <a:lnTo>
                    <a:pt x="9981" y="35298"/>
                  </a:lnTo>
                  <a:cubicBezTo>
                    <a:pt x="4461" y="35288"/>
                    <a:pt x="-10" y="30805"/>
                    <a:pt x="0" y="25284"/>
                  </a:cubicBezTo>
                  <a:cubicBezTo>
                    <a:pt x="0" y="25278"/>
                    <a:pt x="0" y="25272"/>
                    <a:pt x="0" y="25266"/>
                  </a:cubicBezTo>
                  <a:lnTo>
                    <a:pt x="38" y="9972"/>
                  </a:lnTo>
                  <a:cubicBezTo>
                    <a:pt x="58" y="4462"/>
                    <a:pt x="4529" y="4"/>
                    <a:pt x="10039" y="0"/>
                  </a:cubicBezTo>
                  <a:lnTo>
                    <a:pt x="10059" y="0"/>
                  </a:lnTo>
                  <a:cubicBezTo>
                    <a:pt x="15582" y="9"/>
                    <a:pt x="20051" y="4492"/>
                    <a:pt x="20041" y="10014"/>
                  </a:cubicBezTo>
                  <a:cubicBezTo>
                    <a:pt x="20041" y="10018"/>
                    <a:pt x="20041" y="10024"/>
                    <a:pt x="20041" y="10030"/>
                  </a:cubicBezTo>
                  <a:lnTo>
                    <a:pt x="20003" y="25326"/>
                  </a:lnTo>
                  <a:cubicBezTo>
                    <a:pt x="19983" y="30835"/>
                    <a:pt x="15512" y="35294"/>
                    <a:pt x="10001" y="35298"/>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39" name="Freeform: Shape 238"/>
            <p:cNvSpPr/>
            <p:nvPr/>
          </p:nvSpPr>
          <p:spPr>
            <a:xfrm>
              <a:off x="3375202" y="2505888"/>
              <a:ext cx="60008" cy="80010"/>
            </a:xfrm>
            <a:custGeom>
              <a:avLst/>
              <a:gdLst>
                <a:gd name="connsiteX0" fmla="*/ 10018 w 60007"/>
                <a:gd name="connsiteY0" fmla="*/ 88047 h 80010"/>
                <a:gd name="connsiteX1" fmla="*/ 8260 w 60007"/>
                <a:gd name="connsiteY1" fmla="*/ 87891 h 80010"/>
                <a:gd name="connsiteX2" fmla="*/ 153 w 60007"/>
                <a:gd name="connsiteY2" fmla="*/ 76308 h 80010"/>
                <a:gd name="connsiteX3" fmla="*/ 5760 w 60007"/>
                <a:gd name="connsiteY3" fmla="*/ 10079 h 80010"/>
                <a:gd name="connsiteX4" fmla="*/ 15655 w 60007"/>
                <a:gd name="connsiteY4" fmla="*/ 0 h 80010"/>
                <a:gd name="connsiteX5" fmla="*/ 15761 w 60007"/>
                <a:gd name="connsiteY5" fmla="*/ 0 h 80010"/>
                <a:gd name="connsiteX6" fmla="*/ 64887 w 60007"/>
                <a:gd name="connsiteY6" fmla="*/ 0 h 80010"/>
                <a:gd name="connsiteX7" fmla="*/ 74890 w 60007"/>
                <a:gd name="connsiteY7" fmla="*/ 9973 h 80010"/>
                <a:gd name="connsiteX8" fmla="*/ 74888 w 60007"/>
                <a:gd name="connsiteY8" fmla="*/ 10030 h 80010"/>
                <a:gd name="connsiteX9" fmla="*/ 74674 w 60007"/>
                <a:gd name="connsiteY9" fmla="*/ 74413 h 80010"/>
                <a:gd name="connsiteX10" fmla="*/ 64673 w 60007"/>
                <a:gd name="connsiteY10" fmla="*/ 84385 h 80010"/>
                <a:gd name="connsiteX11" fmla="*/ 64633 w 60007"/>
                <a:gd name="connsiteY11" fmla="*/ 84385 h 80010"/>
                <a:gd name="connsiteX12" fmla="*/ 54672 w 60007"/>
                <a:gd name="connsiteY12" fmla="*/ 74354 h 80010"/>
                <a:gd name="connsiteX13" fmla="*/ 54848 w 60007"/>
                <a:gd name="connsiteY13" fmla="*/ 20002 h 80010"/>
                <a:gd name="connsiteX14" fmla="*/ 25704 w 60007"/>
                <a:gd name="connsiteY14" fmla="*/ 20002 h 80010"/>
                <a:gd name="connsiteX15" fmla="*/ 19843 w 60007"/>
                <a:gd name="connsiteY15" fmla="*/ 79785 h 80010"/>
                <a:gd name="connsiteX16" fmla="*/ 10018 w 60007"/>
                <a:gd name="connsiteY16" fmla="*/ 88047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007" h="80010">
                  <a:moveTo>
                    <a:pt x="10018" y="88047"/>
                  </a:moveTo>
                  <a:cubicBezTo>
                    <a:pt x="9428" y="88049"/>
                    <a:pt x="8840" y="87996"/>
                    <a:pt x="8260" y="87891"/>
                  </a:cubicBezTo>
                  <a:cubicBezTo>
                    <a:pt x="2824" y="86929"/>
                    <a:pt x="-805" y="81744"/>
                    <a:pt x="153" y="76308"/>
                  </a:cubicBezTo>
                  <a:cubicBezTo>
                    <a:pt x="4019" y="54446"/>
                    <a:pt x="5896" y="32280"/>
                    <a:pt x="5760" y="10079"/>
                  </a:cubicBezTo>
                  <a:cubicBezTo>
                    <a:pt x="5710" y="4564"/>
                    <a:pt x="10138" y="51"/>
                    <a:pt x="15655" y="0"/>
                  </a:cubicBezTo>
                  <a:cubicBezTo>
                    <a:pt x="15691" y="0"/>
                    <a:pt x="15725" y="0"/>
                    <a:pt x="15761" y="0"/>
                  </a:cubicBezTo>
                  <a:lnTo>
                    <a:pt x="64887" y="0"/>
                  </a:lnTo>
                  <a:cubicBezTo>
                    <a:pt x="70404" y="-8"/>
                    <a:pt x="74882" y="4457"/>
                    <a:pt x="74890" y="9973"/>
                  </a:cubicBezTo>
                  <a:cubicBezTo>
                    <a:pt x="74890" y="9992"/>
                    <a:pt x="74890" y="10011"/>
                    <a:pt x="74888" y="10030"/>
                  </a:cubicBezTo>
                  <a:lnTo>
                    <a:pt x="74674" y="74413"/>
                  </a:lnTo>
                  <a:cubicBezTo>
                    <a:pt x="74658" y="79925"/>
                    <a:pt x="70186" y="84385"/>
                    <a:pt x="64673" y="84385"/>
                  </a:cubicBezTo>
                  <a:lnTo>
                    <a:pt x="64633" y="84385"/>
                  </a:lnTo>
                  <a:cubicBezTo>
                    <a:pt x="59116" y="84361"/>
                    <a:pt x="54658" y="79873"/>
                    <a:pt x="54672" y="74354"/>
                  </a:cubicBezTo>
                  <a:lnTo>
                    <a:pt x="54848" y="20002"/>
                  </a:lnTo>
                  <a:lnTo>
                    <a:pt x="25704" y="20002"/>
                  </a:lnTo>
                  <a:cubicBezTo>
                    <a:pt x="25302" y="40051"/>
                    <a:pt x="23342" y="60039"/>
                    <a:pt x="19843" y="79785"/>
                  </a:cubicBezTo>
                  <a:cubicBezTo>
                    <a:pt x="19003" y="84556"/>
                    <a:pt x="14863" y="88038"/>
                    <a:pt x="10018" y="88047"/>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0" name="Freeform: Shape 239"/>
            <p:cNvSpPr/>
            <p:nvPr/>
          </p:nvSpPr>
          <p:spPr>
            <a:xfrm>
              <a:off x="3318815" y="2625545"/>
              <a:ext cx="60008" cy="100013"/>
            </a:xfrm>
            <a:custGeom>
              <a:avLst/>
              <a:gdLst>
                <a:gd name="connsiteX0" fmla="*/ 9991 w 60007"/>
                <a:gd name="connsiteY0" fmla="*/ 115655 h 100012"/>
                <a:gd name="connsiteX1" fmla="*/ 0 w 60007"/>
                <a:gd name="connsiteY1" fmla="*/ 105664 h 100012"/>
                <a:gd name="connsiteX2" fmla="*/ 1747 w 60007"/>
                <a:gd name="connsiteY2" fmla="*/ 100019 h 100012"/>
                <a:gd name="connsiteX3" fmla="*/ 13214 w 60007"/>
                <a:gd name="connsiteY3" fmla="*/ 80681 h 100012"/>
                <a:gd name="connsiteX4" fmla="*/ 44214 w 60007"/>
                <a:gd name="connsiteY4" fmla="*/ 7030 h 100012"/>
                <a:gd name="connsiteX5" fmla="*/ 56744 w 60007"/>
                <a:gd name="connsiteY5" fmla="*/ 457 h 100012"/>
                <a:gd name="connsiteX6" fmla="*/ 63318 w 60007"/>
                <a:gd name="connsiteY6" fmla="*/ 12988 h 100012"/>
                <a:gd name="connsiteX7" fmla="*/ 30793 w 60007"/>
                <a:gd name="connsiteY7" fmla="*/ 90234 h 100012"/>
                <a:gd name="connsiteX8" fmla="*/ 18233 w 60007"/>
                <a:gd name="connsiteY8" fmla="*/ 111321 h 100012"/>
                <a:gd name="connsiteX9" fmla="*/ 9991 w 60007"/>
                <a:gd name="connsiteY9" fmla="*/ 115655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 h="100012">
                  <a:moveTo>
                    <a:pt x="9991" y="115655"/>
                  </a:moveTo>
                  <a:cubicBezTo>
                    <a:pt x="4472" y="115655"/>
                    <a:pt x="-1" y="111181"/>
                    <a:pt x="0" y="105664"/>
                  </a:cubicBezTo>
                  <a:cubicBezTo>
                    <a:pt x="0" y="103650"/>
                    <a:pt x="609" y="101681"/>
                    <a:pt x="1747" y="100019"/>
                  </a:cubicBezTo>
                  <a:cubicBezTo>
                    <a:pt x="1884" y="99785"/>
                    <a:pt x="6553" y="92938"/>
                    <a:pt x="13214" y="80681"/>
                  </a:cubicBezTo>
                  <a:cubicBezTo>
                    <a:pt x="25885" y="57182"/>
                    <a:pt x="36266" y="32517"/>
                    <a:pt x="44214" y="7030"/>
                  </a:cubicBezTo>
                  <a:cubicBezTo>
                    <a:pt x="45859" y="1755"/>
                    <a:pt x="51469" y="-1189"/>
                    <a:pt x="56744" y="457"/>
                  </a:cubicBezTo>
                  <a:cubicBezTo>
                    <a:pt x="62020" y="2101"/>
                    <a:pt x="64962" y="7712"/>
                    <a:pt x="63318" y="12988"/>
                  </a:cubicBezTo>
                  <a:cubicBezTo>
                    <a:pt x="54979" y="39720"/>
                    <a:pt x="44088" y="65587"/>
                    <a:pt x="30793" y="90234"/>
                  </a:cubicBezTo>
                  <a:cubicBezTo>
                    <a:pt x="23390" y="103838"/>
                    <a:pt x="18233" y="111321"/>
                    <a:pt x="18233" y="111321"/>
                  </a:cubicBezTo>
                  <a:cubicBezTo>
                    <a:pt x="16372" y="114039"/>
                    <a:pt x="13286" y="115663"/>
                    <a:pt x="9991" y="115655"/>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1" name="Freeform: Shape 240"/>
            <p:cNvSpPr/>
            <p:nvPr/>
          </p:nvSpPr>
          <p:spPr>
            <a:xfrm>
              <a:off x="3287945" y="2573411"/>
              <a:ext cx="200025" cy="80010"/>
            </a:xfrm>
            <a:custGeom>
              <a:avLst/>
              <a:gdLst>
                <a:gd name="connsiteX0" fmla="*/ 131181 w 200025"/>
                <a:gd name="connsiteY0" fmla="*/ 20003 h 80010"/>
                <a:gd name="connsiteX1" fmla="*/ 189048 w 200025"/>
                <a:gd name="connsiteY1" fmla="*/ 27368 h 80010"/>
                <a:gd name="connsiteX2" fmla="*/ 166213 w 200025"/>
                <a:gd name="connsiteY2" fmla="*/ 46687 h 80010"/>
                <a:gd name="connsiteX3" fmla="*/ 166087 w 200025"/>
                <a:gd name="connsiteY3" fmla="*/ 46678 h 80010"/>
                <a:gd name="connsiteX4" fmla="*/ 134375 w 200025"/>
                <a:gd name="connsiteY4" fmla="*/ 44310 h 80010"/>
                <a:gd name="connsiteX5" fmla="*/ 20004 w 200025"/>
                <a:gd name="connsiteY5" fmla="*/ 68907 h 80010"/>
                <a:gd name="connsiteX6" fmla="*/ 20287 w 200025"/>
                <a:gd name="connsiteY6" fmla="*/ 43484 h 80010"/>
                <a:gd name="connsiteX7" fmla="*/ 131181 w 200025"/>
                <a:gd name="connsiteY7" fmla="*/ 20003 h 80010"/>
                <a:gd name="connsiteX8" fmla="*/ 131181 w 200025"/>
                <a:gd name="connsiteY8" fmla="*/ 1 h 80010"/>
                <a:gd name="connsiteX9" fmla="*/ 131181 w 200025"/>
                <a:gd name="connsiteY9" fmla="*/ 1 h 80010"/>
                <a:gd name="connsiteX10" fmla="*/ 17713 w 200025"/>
                <a:gd name="connsiteY10" fmla="*/ 23155 h 80010"/>
                <a:gd name="connsiteX11" fmla="*/ 13558 w 200025"/>
                <a:gd name="connsiteY11" fmla="*/ 24648 h 80010"/>
                <a:gd name="connsiteX12" fmla="*/ 285 w 200025"/>
                <a:gd name="connsiteY12" fmla="*/ 43262 h 80010"/>
                <a:gd name="connsiteX13" fmla="*/ 1 w 200025"/>
                <a:gd name="connsiteY13" fmla="*/ 68683 h 80010"/>
                <a:gd name="connsiteX14" fmla="*/ 19780 w 200025"/>
                <a:gd name="connsiteY14" fmla="*/ 88907 h 80010"/>
                <a:gd name="connsiteX15" fmla="*/ 26677 w 200025"/>
                <a:gd name="connsiteY15" fmla="*/ 87761 h 80010"/>
                <a:gd name="connsiteX16" fmla="*/ 32014 w 200025"/>
                <a:gd name="connsiteY16" fmla="*/ 85857 h 80010"/>
                <a:gd name="connsiteX17" fmla="*/ 134375 w 200025"/>
                <a:gd name="connsiteY17" fmla="*/ 64312 h 80010"/>
                <a:gd name="connsiteX18" fmla="*/ 163067 w 200025"/>
                <a:gd name="connsiteY18" fmla="*/ 66450 h 80010"/>
                <a:gd name="connsiteX19" fmla="*/ 166213 w 200025"/>
                <a:gd name="connsiteY19" fmla="*/ 66690 h 80010"/>
                <a:gd name="connsiteX20" fmla="*/ 209258 w 200025"/>
                <a:gd name="connsiteY20" fmla="*/ 30443 h 80010"/>
                <a:gd name="connsiteX21" fmla="*/ 194053 w 200025"/>
                <a:gd name="connsiteY21" fmla="*/ 8001 h 80010"/>
                <a:gd name="connsiteX22" fmla="*/ 131181 w 200025"/>
                <a:gd name="connsiteY22" fmla="*/ 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0025" h="80010">
                  <a:moveTo>
                    <a:pt x="131181" y="20003"/>
                  </a:moveTo>
                  <a:cubicBezTo>
                    <a:pt x="150703" y="19997"/>
                    <a:pt x="170150" y="22472"/>
                    <a:pt x="189048" y="27368"/>
                  </a:cubicBezTo>
                  <a:cubicBezTo>
                    <a:pt x="192590" y="28283"/>
                    <a:pt x="169809" y="46687"/>
                    <a:pt x="166213" y="46687"/>
                  </a:cubicBezTo>
                  <a:lnTo>
                    <a:pt x="166087" y="46678"/>
                  </a:lnTo>
                  <a:cubicBezTo>
                    <a:pt x="155592" y="45087"/>
                    <a:pt x="144990" y="44296"/>
                    <a:pt x="134375" y="44310"/>
                  </a:cubicBezTo>
                  <a:cubicBezTo>
                    <a:pt x="95098" y="45688"/>
                    <a:pt x="56376" y="54015"/>
                    <a:pt x="20004" y="68907"/>
                  </a:cubicBezTo>
                  <a:lnTo>
                    <a:pt x="20287" y="43484"/>
                  </a:lnTo>
                  <a:cubicBezTo>
                    <a:pt x="55527" y="29016"/>
                    <a:pt x="93100" y="21061"/>
                    <a:pt x="131181" y="20003"/>
                  </a:cubicBezTo>
                  <a:moveTo>
                    <a:pt x="131181" y="1"/>
                  </a:moveTo>
                  <a:lnTo>
                    <a:pt x="131181" y="1"/>
                  </a:lnTo>
                  <a:cubicBezTo>
                    <a:pt x="92280" y="896"/>
                    <a:pt x="53853" y="8737"/>
                    <a:pt x="17713" y="23155"/>
                  </a:cubicBezTo>
                  <a:lnTo>
                    <a:pt x="13558" y="24648"/>
                  </a:lnTo>
                  <a:cubicBezTo>
                    <a:pt x="5675" y="27465"/>
                    <a:pt x="379" y="34891"/>
                    <a:pt x="285" y="43262"/>
                  </a:cubicBezTo>
                  <a:lnTo>
                    <a:pt x="1" y="68683"/>
                  </a:lnTo>
                  <a:cubicBezTo>
                    <a:pt x="-122" y="79730"/>
                    <a:pt x="8734" y="88783"/>
                    <a:pt x="19780" y="88907"/>
                  </a:cubicBezTo>
                  <a:cubicBezTo>
                    <a:pt x="22128" y="88933"/>
                    <a:pt x="24463" y="88545"/>
                    <a:pt x="26677" y="87761"/>
                  </a:cubicBezTo>
                  <a:lnTo>
                    <a:pt x="32014" y="85857"/>
                  </a:lnTo>
                  <a:cubicBezTo>
                    <a:pt x="64624" y="72783"/>
                    <a:pt x="99263" y="65492"/>
                    <a:pt x="134375" y="64312"/>
                  </a:cubicBezTo>
                  <a:cubicBezTo>
                    <a:pt x="143980" y="64302"/>
                    <a:pt x="153569" y="65016"/>
                    <a:pt x="163067" y="66450"/>
                  </a:cubicBezTo>
                  <a:cubicBezTo>
                    <a:pt x="164109" y="66606"/>
                    <a:pt x="165161" y="66686"/>
                    <a:pt x="166213" y="66690"/>
                  </a:cubicBezTo>
                  <a:cubicBezTo>
                    <a:pt x="185431" y="61986"/>
                    <a:pt x="201351" y="48580"/>
                    <a:pt x="209258" y="30443"/>
                  </a:cubicBezTo>
                  <a:cubicBezTo>
                    <a:pt x="210391" y="20242"/>
                    <a:pt x="203946" y="10731"/>
                    <a:pt x="194053" y="8001"/>
                  </a:cubicBezTo>
                  <a:cubicBezTo>
                    <a:pt x="173516" y="2695"/>
                    <a:pt x="152391" y="6"/>
                    <a:pt x="131181" y="0"/>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2" name="Freeform: Shape 241"/>
            <p:cNvSpPr/>
            <p:nvPr/>
          </p:nvSpPr>
          <p:spPr>
            <a:xfrm>
              <a:off x="3514661" y="2620655"/>
              <a:ext cx="180023" cy="180023"/>
            </a:xfrm>
            <a:custGeom>
              <a:avLst/>
              <a:gdLst>
                <a:gd name="connsiteX0" fmla="*/ 45838 w 180022"/>
                <a:gd name="connsiteY0" fmla="*/ 20002 h 180022"/>
                <a:gd name="connsiteX1" fmla="*/ 164515 w 180022"/>
                <a:gd name="connsiteY1" fmla="*/ 151877 h 180022"/>
                <a:gd name="connsiteX2" fmla="*/ 169048 w 180022"/>
                <a:gd name="connsiteY2" fmla="*/ 158860 h 180022"/>
                <a:gd name="connsiteX3" fmla="*/ 149675 w 180022"/>
                <a:gd name="connsiteY3" fmla="*/ 171719 h 180022"/>
                <a:gd name="connsiteX4" fmla="*/ 144965 w 180022"/>
                <a:gd name="connsiteY4" fmla="*/ 164468 h 180022"/>
                <a:gd name="connsiteX5" fmla="*/ 20005 w 180022"/>
                <a:gd name="connsiteY5" fmla="*/ 31352 h 180022"/>
                <a:gd name="connsiteX6" fmla="*/ 45838 w 180022"/>
                <a:gd name="connsiteY6" fmla="*/ 20002 h 180022"/>
                <a:gd name="connsiteX7" fmla="*/ 45836 w 180022"/>
                <a:gd name="connsiteY7" fmla="*/ 1 h 180022"/>
                <a:gd name="connsiteX8" fmla="*/ 39467 w 180022"/>
                <a:gd name="connsiteY8" fmla="*/ 1042 h 180022"/>
                <a:gd name="connsiteX9" fmla="*/ 10794 w 180022"/>
                <a:gd name="connsiteY9" fmla="*/ 13596 h 180022"/>
                <a:gd name="connsiteX10" fmla="*/ 2253 w 180022"/>
                <a:gd name="connsiteY10" fmla="*/ 40567 h 180022"/>
                <a:gd name="connsiteX11" fmla="*/ 10116 w 180022"/>
                <a:gd name="connsiteY11" fmla="*/ 48738 h 180022"/>
                <a:gd name="connsiteX12" fmla="*/ 128149 w 180022"/>
                <a:gd name="connsiteY12" fmla="*/ 175296 h 180022"/>
                <a:gd name="connsiteX13" fmla="*/ 133009 w 180022"/>
                <a:gd name="connsiteY13" fmla="*/ 182783 h 180022"/>
                <a:gd name="connsiteX14" fmla="*/ 160731 w 180022"/>
                <a:gd name="connsiteY14" fmla="*/ 188387 h 180022"/>
                <a:gd name="connsiteX15" fmla="*/ 160737 w 180022"/>
                <a:gd name="connsiteY15" fmla="*/ 188383 h 180022"/>
                <a:gd name="connsiteX16" fmla="*/ 180111 w 180022"/>
                <a:gd name="connsiteY16" fmla="*/ 175524 h 180022"/>
                <a:gd name="connsiteX17" fmla="*/ 185714 w 180022"/>
                <a:gd name="connsiteY17" fmla="*/ 147798 h 180022"/>
                <a:gd name="connsiteX18" fmla="*/ 181335 w 180022"/>
                <a:gd name="connsiteY18" fmla="*/ 141051 h 180022"/>
                <a:gd name="connsiteX19" fmla="*/ 56962 w 180022"/>
                <a:gd name="connsiteY19" fmla="*/ 3380 h 180022"/>
                <a:gd name="connsiteX20" fmla="*/ 45836 w 180022"/>
                <a:gd name="connsiteY20" fmla="*/ 0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0022" h="180022">
                  <a:moveTo>
                    <a:pt x="45838" y="20002"/>
                  </a:moveTo>
                  <a:cubicBezTo>
                    <a:pt x="93662" y="55755"/>
                    <a:pt x="133985" y="100562"/>
                    <a:pt x="164515" y="151877"/>
                  </a:cubicBezTo>
                  <a:cubicBezTo>
                    <a:pt x="166285" y="154627"/>
                    <a:pt x="167799" y="156979"/>
                    <a:pt x="169048" y="158860"/>
                  </a:cubicBezTo>
                  <a:lnTo>
                    <a:pt x="149675" y="171719"/>
                  </a:lnTo>
                  <a:cubicBezTo>
                    <a:pt x="148379" y="169767"/>
                    <a:pt x="146805" y="167325"/>
                    <a:pt x="144965" y="164468"/>
                  </a:cubicBezTo>
                  <a:cubicBezTo>
                    <a:pt x="127000" y="136571"/>
                    <a:pt x="81873" y="66538"/>
                    <a:pt x="20005" y="31352"/>
                  </a:cubicBezTo>
                  <a:cubicBezTo>
                    <a:pt x="20163" y="31268"/>
                    <a:pt x="38477" y="22477"/>
                    <a:pt x="45838" y="20002"/>
                  </a:cubicBezTo>
                  <a:moveTo>
                    <a:pt x="45836" y="1"/>
                  </a:moveTo>
                  <a:cubicBezTo>
                    <a:pt x="43672" y="0"/>
                    <a:pt x="41520" y="352"/>
                    <a:pt x="39467" y="1042"/>
                  </a:cubicBezTo>
                  <a:cubicBezTo>
                    <a:pt x="30512" y="4050"/>
                    <a:pt x="10952" y="13513"/>
                    <a:pt x="10794" y="13596"/>
                  </a:cubicBezTo>
                  <a:cubicBezTo>
                    <a:pt x="987" y="18686"/>
                    <a:pt x="-2836" y="30760"/>
                    <a:pt x="2253" y="40567"/>
                  </a:cubicBezTo>
                  <a:cubicBezTo>
                    <a:pt x="4031" y="43991"/>
                    <a:pt x="6761" y="46830"/>
                    <a:pt x="10116" y="48738"/>
                  </a:cubicBezTo>
                  <a:cubicBezTo>
                    <a:pt x="67763" y="81524"/>
                    <a:pt x="111632" y="149650"/>
                    <a:pt x="128149" y="175296"/>
                  </a:cubicBezTo>
                  <a:cubicBezTo>
                    <a:pt x="130115" y="178350"/>
                    <a:pt x="131699" y="180808"/>
                    <a:pt x="133009" y="182783"/>
                  </a:cubicBezTo>
                  <a:cubicBezTo>
                    <a:pt x="139116" y="191986"/>
                    <a:pt x="151527" y="194496"/>
                    <a:pt x="160731" y="188387"/>
                  </a:cubicBezTo>
                  <a:cubicBezTo>
                    <a:pt x="160733" y="188387"/>
                    <a:pt x="160735" y="188385"/>
                    <a:pt x="160737" y="188383"/>
                  </a:cubicBezTo>
                  <a:lnTo>
                    <a:pt x="180111" y="175524"/>
                  </a:lnTo>
                  <a:cubicBezTo>
                    <a:pt x="189312" y="169415"/>
                    <a:pt x="191820" y="157001"/>
                    <a:pt x="185714" y="147798"/>
                  </a:cubicBezTo>
                  <a:cubicBezTo>
                    <a:pt x="184508" y="145982"/>
                    <a:pt x="183045" y="143710"/>
                    <a:pt x="181335" y="141051"/>
                  </a:cubicBezTo>
                  <a:cubicBezTo>
                    <a:pt x="149393" y="87387"/>
                    <a:pt x="107118" y="40591"/>
                    <a:pt x="56962" y="3380"/>
                  </a:cubicBezTo>
                  <a:cubicBezTo>
                    <a:pt x="53669" y="1175"/>
                    <a:pt x="49797" y="-1"/>
                    <a:pt x="45836" y="0"/>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3" name="Freeform: Shape 242"/>
            <p:cNvSpPr/>
            <p:nvPr/>
          </p:nvSpPr>
          <p:spPr>
            <a:xfrm>
              <a:off x="3388179" y="2524947"/>
              <a:ext cx="280035" cy="200025"/>
            </a:xfrm>
            <a:custGeom>
              <a:avLst/>
              <a:gdLst>
                <a:gd name="connsiteX0" fmla="*/ 146618 w 280035"/>
                <a:gd name="connsiteY0" fmla="*/ 20003 h 200025"/>
                <a:gd name="connsiteX1" fmla="*/ 146618 w 280035"/>
                <a:gd name="connsiteY1" fmla="*/ 71938 h 200025"/>
                <a:gd name="connsiteX2" fmla="*/ 171393 w 280035"/>
                <a:gd name="connsiteY2" fmla="*/ 67745 h 200025"/>
                <a:gd name="connsiteX3" fmla="*/ 177960 w 280035"/>
                <a:gd name="connsiteY3" fmla="*/ 68075 h 200025"/>
                <a:gd name="connsiteX4" fmla="*/ 189057 w 280035"/>
                <a:gd name="connsiteY4" fmla="*/ 26655 h 200025"/>
                <a:gd name="connsiteX5" fmla="*/ 215455 w 280035"/>
                <a:gd name="connsiteY5" fmla="*/ 33729 h 200025"/>
                <a:gd name="connsiteX6" fmla="*/ 203957 w 280035"/>
                <a:gd name="connsiteY6" fmla="*/ 76634 h 200025"/>
                <a:gd name="connsiteX7" fmla="*/ 208608 w 280035"/>
                <a:gd name="connsiteY7" fmla="*/ 79504 h 200025"/>
                <a:gd name="connsiteX8" fmla="*/ 223194 w 280035"/>
                <a:gd name="connsiteY8" fmla="*/ 92068 h 200025"/>
                <a:gd name="connsiteX9" fmla="*/ 254637 w 280035"/>
                <a:gd name="connsiteY9" fmla="*/ 60623 h 200025"/>
                <a:gd name="connsiteX10" fmla="*/ 273960 w 280035"/>
                <a:gd name="connsiteY10" fmla="*/ 79945 h 200025"/>
                <a:gd name="connsiteX11" fmla="*/ 236221 w 280035"/>
                <a:gd name="connsiteY11" fmla="*/ 117687 h 200025"/>
                <a:gd name="connsiteX12" fmla="*/ 226450 w 280035"/>
                <a:gd name="connsiteY12" fmla="*/ 123017 h 200025"/>
                <a:gd name="connsiteX13" fmla="*/ 193376 w 280035"/>
                <a:gd name="connsiteY13" fmla="*/ 102191 h 200025"/>
                <a:gd name="connsiteX14" fmla="*/ 171477 w 280035"/>
                <a:gd name="connsiteY14" fmla="*/ 95060 h 200025"/>
                <a:gd name="connsiteX15" fmla="*/ 124955 w 280035"/>
                <a:gd name="connsiteY15" fmla="*/ 112292 h 200025"/>
                <a:gd name="connsiteX16" fmla="*/ 42577 w 280035"/>
                <a:gd name="connsiteY16" fmla="*/ 197583 h 200025"/>
                <a:gd name="connsiteX17" fmla="*/ 20006 w 280035"/>
                <a:gd name="connsiteY17" fmla="*/ 182183 h 200025"/>
                <a:gd name="connsiteX18" fmla="*/ 111286 w 280035"/>
                <a:gd name="connsiteY18" fmla="*/ 88629 h 200025"/>
                <a:gd name="connsiteX19" fmla="*/ 119292 w 280035"/>
                <a:gd name="connsiteY19" fmla="*/ 84117 h 200025"/>
                <a:gd name="connsiteX20" fmla="*/ 119292 w 280035"/>
                <a:gd name="connsiteY20" fmla="*/ 20003 h 200025"/>
                <a:gd name="connsiteX21" fmla="*/ 146618 w 280035"/>
                <a:gd name="connsiteY21" fmla="*/ 20003 h 200025"/>
                <a:gd name="connsiteX22" fmla="*/ 146618 w 280035"/>
                <a:gd name="connsiteY22" fmla="*/ 0 h 200025"/>
                <a:gd name="connsiteX23" fmla="*/ 119292 w 280035"/>
                <a:gd name="connsiteY23" fmla="*/ 0 h 200025"/>
                <a:gd name="connsiteX24" fmla="*/ 99290 w 280035"/>
                <a:gd name="connsiteY24" fmla="*/ 20003 h 200025"/>
                <a:gd name="connsiteX25" fmla="*/ 99290 w 280035"/>
                <a:gd name="connsiteY25" fmla="*/ 72481 h 200025"/>
                <a:gd name="connsiteX26" fmla="*/ 3482 w 280035"/>
                <a:gd name="connsiteY26" fmla="*/ 170909 h 200025"/>
                <a:gd name="connsiteX27" fmla="*/ 8729 w 280035"/>
                <a:gd name="connsiteY27" fmla="*/ 198703 h 200025"/>
                <a:gd name="connsiteX28" fmla="*/ 8733 w 280035"/>
                <a:gd name="connsiteY28" fmla="*/ 198705 h 200025"/>
                <a:gd name="connsiteX29" fmla="*/ 31304 w 280035"/>
                <a:gd name="connsiteY29" fmla="*/ 214105 h 200025"/>
                <a:gd name="connsiteX30" fmla="*/ 59083 w 280035"/>
                <a:gd name="connsiteY30" fmla="*/ 208880 h 200025"/>
                <a:gd name="connsiteX31" fmla="*/ 134958 w 280035"/>
                <a:gd name="connsiteY31" fmla="*/ 129614 h 200025"/>
                <a:gd name="connsiteX32" fmla="*/ 171477 w 280035"/>
                <a:gd name="connsiteY32" fmla="*/ 115062 h 200025"/>
                <a:gd name="connsiteX33" fmla="*/ 182228 w 280035"/>
                <a:gd name="connsiteY33" fmla="*/ 118799 h 200025"/>
                <a:gd name="connsiteX34" fmla="*/ 193330 w 280035"/>
                <a:gd name="connsiteY34" fmla="*/ 127150 h 200025"/>
                <a:gd name="connsiteX35" fmla="*/ 226450 w 280035"/>
                <a:gd name="connsiteY35" fmla="*/ 143020 h 200025"/>
                <a:gd name="connsiteX36" fmla="*/ 250859 w 280035"/>
                <a:gd name="connsiteY36" fmla="*/ 131336 h 200025"/>
                <a:gd name="connsiteX37" fmla="*/ 288106 w 280035"/>
                <a:gd name="connsiteY37" fmla="*/ 94088 h 200025"/>
                <a:gd name="connsiteX38" fmla="*/ 288104 w 280035"/>
                <a:gd name="connsiteY38" fmla="*/ 65800 h 200025"/>
                <a:gd name="connsiteX39" fmla="*/ 288104 w 280035"/>
                <a:gd name="connsiteY39" fmla="*/ 65800 h 200025"/>
                <a:gd name="connsiteX40" fmla="*/ 268779 w 280035"/>
                <a:gd name="connsiteY40" fmla="*/ 46479 h 200025"/>
                <a:gd name="connsiteX41" fmla="*/ 240492 w 280035"/>
                <a:gd name="connsiteY41" fmla="*/ 46479 h 200025"/>
                <a:gd name="connsiteX42" fmla="*/ 229910 w 280035"/>
                <a:gd name="connsiteY42" fmla="*/ 57062 h 200025"/>
                <a:gd name="connsiteX43" fmla="*/ 234777 w 280035"/>
                <a:gd name="connsiteY43" fmla="*/ 38906 h 200025"/>
                <a:gd name="connsiteX44" fmla="*/ 220635 w 280035"/>
                <a:gd name="connsiteY44" fmla="*/ 14409 h 200025"/>
                <a:gd name="connsiteX45" fmla="*/ 220631 w 280035"/>
                <a:gd name="connsiteY45" fmla="*/ 14408 h 200025"/>
                <a:gd name="connsiteX46" fmla="*/ 194234 w 280035"/>
                <a:gd name="connsiteY46" fmla="*/ 7334 h 200025"/>
                <a:gd name="connsiteX47" fmla="*/ 169737 w 280035"/>
                <a:gd name="connsiteY47" fmla="*/ 21478 h 200025"/>
                <a:gd name="connsiteX48" fmla="*/ 166620 w 280035"/>
                <a:gd name="connsiteY48" fmla="*/ 33108 h 200025"/>
                <a:gd name="connsiteX49" fmla="*/ 166620 w 280035"/>
                <a:gd name="connsiteY49" fmla="*/ 20003 h 200025"/>
                <a:gd name="connsiteX50" fmla="*/ 146618 w 280035"/>
                <a:gd name="connsiteY50"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0035" h="200025">
                  <a:moveTo>
                    <a:pt x="146618" y="20003"/>
                  </a:moveTo>
                  <a:lnTo>
                    <a:pt x="146618" y="71938"/>
                  </a:lnTo>
                  <a:cubicBezTo>
                    <a:pt x="154607" y="69257"/>
                    <a:pt x="162966" y="67842"/>
                    <a:pt x="171393" y="67745"/>
                  </a:cubicBezTo>
                  <a:cubicBezTo>
                    <a:pt x="173587" y="67744"/>
                    <a:pt x="175778" y="67854"/>
                    <a:pt x="177960" y="68075"/>
                  </a:cubicBezTo>
                  <a:lnTo>
                    <a:pt x="189057" y="26655"/>
                  </a:lnTo>
                  <a:lnTo>
                    <a:pt x="215455" y="33729"/>
                  </a:lnTo>
                  <a:lnTo>
                    <a:pt x="203957" y="76634"/>
                  </a:lnTo>
                  <a:cubicBezTo>
                    <a:pt x="205505" y="77524"/>
                    <a:pt x="207055" y="78462"/>
                    <a:pt x="208608" y="79504"/>
                  </a:cubicBezTo>
                  <a:cubicBezTo>
                    <a:pt x="213986" y="83052"/>
                    <a:pt x="218887" y="87275"/>
                    <a:pt x="223194" y="92068"/>
                  </a:cubicBezTo>
                  <a:lnTo>
                    <a:pt x="254637" y="60623"/>
                  </a:lnTo>
                  <a:lnTo>
                    <a:pt x="273960" y="79945"/>
                  </a:lnTo>
                  <a:lnTo>
                    <a:pt x="236221" y="117687"/>
                  </a:lnTo>
                  <a:cubicBezTo>
                    <a:pt x="233959" y="120873"/>
                    <a:pt x="230354" y="122841"/>
                    <a:pt x="226450" y="123017"/>
                  </a:cubicBezTo>
                  <a:cubicBezTo>
                    <a:pt x="217299" y="123017"/>
                    <a:pt x="207147" y="111436"/>
                    <a:pt x="193376" y="102191"/>
                  </a:cubicBezTo>
                  <a:cubicBezTo>
                    <a:pt x="186989" y="97606"/>
                    <a:pt x="179338" y="95115"/>
                    <a:pt x="171477" y="95060"/>
                  </a:cubicBezTo>
                  <a:cubicBezTo>
                    <a:pt x="154765" y="96794"/>
                    <a:pt x="138763" y="102721"/>
                    <a:pt x="124955" y="112292"/>
                  </a:cubicBezTo>
                  <a:cubicBezTo>
                    <a:pt x="85494" y="135083"/>
                    <a:pt x="43001" y="196960"/>
                    <a:pt x="42577" y="197583"/>
                  </a:cubicBezTo>
                  <a:lnTo>
                    <a:pt x="20006" y="182183"/>
                  </a:lnTo>
                  <a:cubicBezTo>
                    <a:pt x="21882" y="179430"/>
                    <a:pt x="66492" y="114502"/>
                    <a:pt x="111286" y="88629"/>
                  </a:cubicBezTo>
                  <a:cubicBezTo>
                    <a:pt x="113898" y="87121"/>
                    <a:pt x="116604" y="85583"/>
                    <a:pt x="119292" y="84117"/>
                  </a:cubicBezTo>
                  <a:lnTo>
                    <a:pt x="119292" y="20003"/>
                  </a:lnTo>
                  <a:lnTo>
                    <a:pt x="146618" y="20003"/>
                  </a:lnTo>
                  <a:moveTo>
                    <a:pt x="146618" y="0"/>
                  </a:moveTo>
                  <a:lnTo>
                    <a:pt x="119292" y="0"/>
                  </a:lnTo>
                  <a:cubicBezTo>
                    <a:pt x="108245" y="0"/>
                    <a:pt x="99290" y="8956"/>
                    <a:pt x="99290" y="20003"/>
                  </a:cubicBezTo>
                  <a:lnTo>
                    <a:pt x="99290" y="72481"/>
                  </a:lnTo>
                  <a:cubicBezTo>
                    <a:pt x="61695" y="99262"/>
                    <a:pt x="29239" y="132604"/>
                    <a:pt x="3482" y="170909"/>
                  </a:cubicBezTo>
                  <a:cubicBezTo>
                    <a:pt x="-2745" y="180032"/>
                    <a:pt x="-394" y="192476"/>
                    <a:pt x="8729" y="198703"/>
                  </a:cubicBezTo>
                  <a:cubicBezTo>
                    <a:pt x="8731" y="198705"/>
                    <a:pt x="8731" y="198705"/>
                    <a:pt x="8733" y="198705"/>
                  </a:cubicBezTo>
                  <a:lnTo>
                    <a:pt x="31304" y="214105"/>
                  </a:lnTo>
                  <a:cubicBezTo>
                    <a:pt x="40419" y="220321"/>
                    <a:pt x="52846" y="217983"/>
                    <a:pt x="59083" y="208880"/>
                  </a:cubicBezTo>
                  <a:cubicBezTo>
                    <a:pt x="79578" y="178250"/>
                    <a:pt x="105253" y="151427"/>
                    <a:pt x="134958" y="129614"/>
                  </a:cubicBezTo>
                  <a:cubicBezTo>
                    <a:pt x="145848" y="122013"/>
                    <a:pt x="158345" y="117034"/>
                    <a:pt x="171477" y="115062"/>
                  </a:cubicBezTo>
                  <a:cubicBezTo>
                    <a:pt x="175372" y="115100"/>
                    <a:pt x="179148" y="116412"/>
                    <a:pt x="182228" y="118799"/>
                  </a:cubicBezTo>
                  <a:cubicBezTo>
                    <a:pt x="186249" y="121499"/>
                    <a:pt x="189913" y="124435"/>
                    <a:pt x="193330" y="127150"/>
                  </a:cubicBezTo>
                  <a:cubicBezTo>
                    <a:pt x="202207" y="136103"/>
                    <a:pt x="213908" y="141712"/>
                    <a:pt x="226450" y="143020"/>
                  </a:cubicBezTo>
                  <a:cubicBezTo>
                    <a:pt x="235915" y="142930"/>
                    <a:pt x="244852" y="138651"/>
                    <a:pt x="250859" y="131336"/>
                  </a:cubicBezTo>
                  <a:lnTo>
                    <a:pt x="288106" y="94088"/>
                  </a:lnTo>
                  <a:cubicBezTo>
                    <a:pt x="295917" y="86276"/>
                    <a:pt x="295915" y="73611"/>
                    <a:pt x="288104" y="65800"/>
                  </a:cubicBezTo>
                  <a:cubicBezTo>
                    <a:pt x="288104" y="65800"/>
                    <a:pt x="288104" y="65800"/>
                    <a:pt x="288104" y="65800"/>
                  </a:cubicBezTo>
                  <a:lnTo>
                    <a:pt x="268779" y="46479"/>
                  </a:lnTo>
                  <a:cubicBezTo>
                    <a:pt x="260968" y="38668"/>
                    <a:pt x="248303" y="38668"/>
                    <a:pt x="240492" y="46479"/>
                  </a:cubicBezTo>
                  <a:lnTo>
                    <a:pt x="229910" y="57062"/>
                  </a:lnTo>
                  <a:lnTo>
                    <a:pt x="234777" y="38906"/>
                  </a:lnTo>
                  <a:cubicBezTo>
                    <a:pt x="237637" y="28236"/>
                    <a:pt x="231307" y="17269"/>
                    <a:pt x="220635" y="14409"/>
                  </a:cubicBezTo>
                  <a:cubicBezTo>
                    <a:pt x="220635" y="14408"/>
                    <a:pt x="220633" y="14408"/>
                    <a:pt x="220631" y="14408"/>
                  </a:cubicBezTo>
                  <a:lnTo>
                    <a:pt x="194234" y="7334"/>
                  </a:lnTo>
                  <a:cubicBezTo>
                    <a:pt x="183565" y="4475"/>
                    <a:pt x="172595" y="10808"/>
                    <a:pt x="169737" y="21478"/>
                  </a:cubicBezTo>
                  <a:lnTo>
                    <a:pt x="166620" y="33108"/>
                  </a:lnTo>
                  <a:lnTo>
                    <a:pt x="166620" y="20003"/>
                  </a:lnTo>
                  <a:cubicBezTo>
                    <a:pt x="166620" y="8956"/>
                    <a:pt x="157665" y="0"/>
                    <a:pt x="146618" y="0"/>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4" name="Freeform: Shape 243"/>
            <p:cNvSpPr/>
            <p:nvPr/>
          </p:nvSpPr>
          <p:spPr>
            <a:xfrm>
              <a:off x="3602631" y="2596179"/>
              <a:ext cx="60008" cy="80010"/>
            </a:xfrm>
            <a:custGeom>
              <a:avLst/>
              <a:gdLst>
                <a:gd name="connsiteX0" fmla="*/ 9999 w 60007"/>
                <a:gd name="connsiteY0" fmla="*/ 84760 h 80010"/>
                <a:gd name="connsiteX1" fmla="*/ 0 w 60007"/>
                <a:gd name="connsiteY1" fmla="*/ 74748 h 80010"/>
                <a:gd name="connsiteX2" fmla="*/ 2596 w 60007"/>
                <a:gd name="connsiteY2" fmla="*/ 68029 h 80010"/>
                <a:gd name="connsiteX3" fmla="*/ 61490 w 60007"/>
                <a:gd name="connsiteY3" fmla="*/ 3275 h 80010"/>
                <a:gd name="connsiteX4" fmla="*/ 75623 w 60007"/>
                <a:gd name="connsiteY4" fmla="*/ 2602 h 80010"/>
                <a:gd name="connsiteX5" fmla="*/ 76298 w 60007"/>
                <a:gd name="connsiteY5" fmla="*/ 16734 h 80010"/>
                <a:gd name="connsiteX6" fmla="*/ 17402 w 60007"/>
                <a:gd name="connsiteY6" fmla="*/ 81489 h 80010"/>
                <a:gd name="connsiteX7" fmla="*/ 9999 w 60007"/>
                <a:gd name="connsiteY7" fmla="*/ 8476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 h="80010">
                  <a:moveTo>
                    <a:pt x="9999" y="84760"/>
                  </a:moveTo>
                  <a:cubicBezTo>
                    <a:pt x="4473" y="84756"/>
                    <a:pt x="-4" y="80273"/>
                    <a:pt x="0" y="74748"/>
                  </a:cubicBezTo>
                  <a:cubicBezTo>
                    <a:pt x="2" y="72264"/>
                    <a:pt x="928" y="69870"/>
                    <a:pt x="2596" y="68029"/>
                  </a:cubicBezTo>
                  <a:lnTo>
                    <a:pt x="61490" y="3275"/>
                  </a:lnTo>
                  <a:cubicBezTo>
                    <a:pt x="65206" y="-813"/>
                    <a:pt x="71535" y="-1115"/>
                    <a:pt x="75623" y="2602"/>
                  </a:cubicBezTo>
                  <a:cubicBezTo>
                    <a:pt x="79712" y="6318"/>
                    <a:pt x="80014" y="12645"/>
                    <a:pt x="76298" y="16734"/>
                  </a:cubicBezTo>
                  <a:lnTo>
                    <a:pt x="17402" y="81489"/>
                  </a:lnTo>
                  <a:cubicBezTo>
                    <a:pt x="15508" y="83575"/>
                    <a:pt x="12818" y="84764"/>
                    <a:pt x="9999" y="84760"/>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pic>
        <p:nvPicPr>
          <p:cNvPr id="245" name="Graphic 244"/>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36157" y="1940091"/>
            <a:ext cx="221739" cy="221739"/>
          </a:xfrm>
          <a:prstGeom prst="rect">
            <a:avLst/>
          </a:prstGeom>
        </p:spPr>
      </p:pic>
      <p:pic>
        <p:nvPicPr>
          <p:cNvPr id="221" name="Graphic 220"/>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619469" y="1666345"/>
            <a:ext cx="427181" cy="427181"/>
          </a:xfrm>
          <a:prstGeom prst="rect">
            <a:avLst/>
          </a:prstGeom>
        </p:spPr>
      </p:pic>
      <p:sp>
        <p:nvSpPr>
          <p:cNvPr id="227" name="TextBox 226"/>
          <p:cNvSpPr txBox="1"/>
          <p:nvPr/>
        </p:nvSpPr>
        <p:spPr>
          <a:xfrm>
            <a:off x="5337259" y="2023624"/>
            <a:ext cx="101865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000" b="1" i="0" u="none" strike="noStrike" kern="1200" cap="none" spc="0" normalizeH="0" baseline="0" noProof="0">
                <a:ln>
                  <a:noFill/>
                </a:ln>
                <a:solidFill>
                  <a:srgbClr val="606B71"/>
                </a:solidFill>
                <a:effectLst/>
                <a:uLnTx/>
                <a:uFillTx/>
                <a:latin typeface="Arial" panose="020B0604020202020204"/>
                <a:ea typeface="+mn-ea"/>
                <a:cs typeface="+mn-cs"/>
              </a:rPr>
              <a:t>AF Patients</a:t>
            </a:r>
            <a:endParaRPr kumimoji="0" lang="en-US" sz="1000" b="1" i="0" u="none" strike="noStrike" kern="1200" cap="none" spc="0" normalizeH="0" baseline="0" noProof="0">
              <a:ln>
                <a:noFill/>
              </a:ln>
              <a:solidFill>
                <a:srgbClr val="606B71"/>
              </a:solidFill>
              <a:effectLst/>
              <a:uLnTx/>
              <a:uFillTx/>
              <a:latin typeface="Arial" panose="020B0604020202020204"/>
              <a:ea typeface="+mn-ea"/>
              <a:cs typeface="+mn-cs"/>
            </a:endParaRPr>
          </a:p>
        </p:txBody>
      </p:sp>
      <p:sp>
        <p:nvSpPr>
          <p:cNvPr id="246" name="Isosceles Triangle 245"/>
          <p:cNvSpPr/>
          <p:nvPr/>
        </p:nvSpPr>
        <p:spPr>
          <a:xfrm rot="5400000">
            <a:off x="8300216" y="1919190"/>
            <a:ext cx="421181" cy="188192"/>
          </a:xfrm>
          <a:prstGeom prst="triangle">
            <a:avLst/>
          </a:prstGeom>
          <a:solidFill>
            <a:schemeClr val="tx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pic>
        <p:nvPicPr>
          <p:cNvPr id="247" name="Graphic 246"/>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793625" y="1600385"/>
            <a:ext cx="640080" cy="640080"/>
          </a:xfrm>
          <a:prstGeom prst="rect">
            <a:avLst/>
          </a:prstGeom>
        </p:spPr>
      </p:pic>
      <p:grpSp>
        <p:nvGrpSpPr>
          <p:cNvPr id="254" name="Group 253"/>
          <p:cNvGrpSpPr>
            <a:grpSpLocks noChangeAspect="1"/>
          </p:cNvGrpSpPr>
          <p:nvPr/>
        </p:nvGrpSpPr>
        <p:grpSpPr>
          <a:xfrm>
            <a:off x="9262753" y="1710836"/>
            <a:ext cx="199209" cy="265613"/>
            <a:chOff x="5397501" y="5208588"/>
            <a:chExt cx="1066800" cy="1406525"/>
          </a:xfrm>
          <a:solidFill>
            <a:schemeClr val="accent2"/>
          </a:solidFill>
          <a:effectLst/>
        </p:grpSpPr>
        <p:sp>
          <p:nvSpPr>
            <p:cNvPr id="255" name="Freeform 22"/>
            <p:cNvSpPr/>
            <p:nvPr/>
          </p:nvSpPr>
          <p:spPr bwMode="auto">
            <a:xfrm>
              <a:off x="5734051" y="5519738"/>
              <a:ext cx="400050" cy="400050"/>
            </a:xfrm>
            <a:custGeom>
              <a:avLst/>
              <a:gdLst>
                <a:gd name="T0" fmla="*/ 252 w 252"/>
                <a:gd name="T1" fmla="*/ 73 h 252"/>
                <a:gd name="T2" fmla="*/ 179 w 252"/>
                <a:gd name="T3" fmla="*/ 73 h 252"/>
                <a:gd name="T4" fmla="*/ 179 w 252"/>
                <a:gd name="T5" fmla="*/ 0 h 252"/>
                <a:gd name="T6" fmla="*/ 73 w 252"/>
                <a:gd name="T7" fmla="*/ 0 h 252"/>
                <a:gd name="T8" fmla="*/ 73 w 252"/>
                <a:gd name="T9" fmla="*/ 73 h 252"/>
                <a:gd name="T10" fmla="*/ 0 w 252"/>
                <a:gd name="T11" fmla="*/ 73 h 252"/>
                <a:gd name="T12" fmla="*/ 0 w 252"/>
                <a:gd name="T13" fmla="*/ 179 h 252"/>
                <a:gd name="T14" fmla="*/ 73 w 252"/>
                <a:gd name="T15" fmla="*/ 179 h 252"/>
                <a:gd name="T16" fmla="*/ 73 w 252"/>
                <a:gd name="T17" fmla="*/ 252 h 252"/>
                <a:gd name="T18" fmla="*/ 179 w 252"/>
                <a:gd name="T19" fmla="*/ 252 h 252"/>
                <a:gd name="T20" fmla="*/ 179 w 252"/>
                <a:gd name="T21" fmla="*/ 179 h 252"/>
                <a:gd name="T22" fmla="*/ 252 w 252"/>
                <a:gd name="T23" fmla="*/ 179 h 252"/>
                <a:gd name="T24" fmla="*/ 252 w 252"/>
                <a:gd name="T25" fmla="*/ 7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252">
                  <a:moveTo>
                    <a:pt x="252" y="73"/>
                  </a:moveTo>
                  <a:lnTo>
                    <a:pt x="179" y="73"/>
                  </a:lnTo>
                  <a:lnTo>
                    <a:pt x="179" y="0"/>
                  </a:lnTo>
                  <a:lnTo>
                    <a:pt x="73" y="0"/>
                  </a:lnTo>
                  <a:lnTo>
                    <a:pt x="73" y="73"/>
                  </a:lnTo>
                  <a:lnTo>
                    <a:pt x="0" y="73"/>
                  </a:lnTo>
                  <a:lnTo>
                    <a:pt x="0" y="179"/>
                  </a:lnTo>
                  <a:lnTo>
                    <a:pt x="73" y="179"/>
                  </a:lnTo>
                  <a:lnTo>
                    <a:pt x="73" y="252"/>
                  </a:lnTo>
                  <a:lnTo>
                    <a:pt x="179" y="252"/>
                  </a:lnTo>
                  <a:lnTo>
                    <a:pt x="179" y="179"/>
                  </a:lnTo>
                  <a:lnTo>
                    <a:pt x="252" y="179"/>
                  </a:lnTo>
                  <a:lnTo>
                    <a:pt x="252" y="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3B02A"/>
                </a:solidFill>
                <a:effectLst/>
                <a:uLnTx/>
                <a:uFillTx/>
                <a:latin typeface="Arial" panose="020B0604020202020204"/>
                <a:ea typeface="+mn-ea"/>
                <a:cs typeface="+mn-cs"/>
              </a:endParaRPr>
            </a:p>
          </p:txBody>
        </p:sp>
        <p:sp>
          <p:nvSpPr>
            <p:cNvPr id="256" name="Freeform 23"/>
            <p:cNvSpPr>
              <a:spLocks noEditPoints="1"/>
            </p:cNvSpPr>
            <p:nvPr/>
          </p:nvSpPr>
          <p:spPr bwMode="auto">
            <a:xfrm>
              <a:off x="5397501" y="5208588"/>
              <a:ext cx="1066800" cy="1406525"/>
            </a:xfrm>
            <a:custGeom>
              <a:avLst/>
              <a:gdLst>
                <a:gd name="T0" fmla="*/ 654 w 726"/>
                <a:gd name="T1" fmla="*/ 44 h 957"/>
                <a:gd name="T2" fmla="*/ 558 w 726"/>
                <a:gd name="T3" fmla="*/ 44 h 957"/>
                <a:gd name="T4" fmla="*/ 558 w 726"/>
                <a:gd name="T5" fmla="*/ 14 h 957"/>
                <a:gd name="T6" fmla="*/ 544 w 726"/>
                <a:gd name="T7" fmla="*/ 0 h 957"/>
                <a:gd name="T8" fmla="*/ 186 w 726"/>
                <a:gd name="T9" fmla="*/ 0 h 957"/>
                <a:gd name="T10" fmla="*/ 173 w 726"/>
                <a:gd name="T11" fmla="*/ 14 h 957"/>
                <a:gd name="T12" fmla="*/ 173 w 726"/>
                <a:gd name="T13" fmla="*/ 44 h 957"/>
                <a:gd name="T14" fmla="*/ 72 w 726"/>
                <a:gd name="T15" fmla="*/ 44 h 957"/>
                <a:gd name="T16" fmla="*/ 0 w 726"/>
                <a:gd name="T17" fmla="*/ 115 h 957"/>
                <a:gd name="T18" fmla="*/ 0 w 726"/>
                <a:gd name="T19" fmla="*/ 886 h 957"/>
                <a:gd name="T20" fmla="*/ 72 w 726"/>
                <a:gd name="T21" fmla="*/ 957 h 957"/>
                <a:gd name="T22" fmla="*/ 654 w 726"/>
                <a:gd name="T23" fmla="*/ 957 h 957"/>
                <a:gd name="T24" fmla="*/ 726 w 726"/>
                <a:gd name="T25" fmla="*/ 886 h 957"/>
                <a:gd name="T26" fmla="*/ 726 w 726"/>
                <a:gd name="T27" fmla="*/ 115 h 957"/>
                <a:gd name="T28" fmla="*/ 654 w 726"/>
                <a:gd name="T29" fmla="*/ 44 h 957"/>
                <a:gd name="T30" fmla="*/ 681 w 726"/>
                <a:gd name="T31" fmla="*/ 886 h 957"/>
                <a:gd name="T32" fmla="*/ 654 w 726"/>
                <a:gd name="T33" fmla="*/ 912 h 957"/>
                <a:gd name="T34" fmla="*/ 72 w 726"/>
                <a:gd name="T35" fmla="*/ 912 h 957"/>
                <a:gd name="T36" fmla="*/ 45 w 726"/>
                <a:gd name="T37" fmla="*/ 886 h 957"/>
                <a:gd name="T38" fmla="*/ 45 w 726"/>
                <a:gd name="T39" fmla="*/ 115 h 957"/>
                <a:gd name="T40" fmla="*/ 72 w 726"/>
                <a:gd name="T41" fmla="*/ 88 h 957"/>
                <a:gd name="T42" fmla="*/ 173 w 726"/>
                <a:gd name="T43" fmla="*/ 88 h 957"/>
                <a:gd name="T44" fmla="*/ 173 w 726"/>
                <a:gd name="T45" fmla="*/ 119 h 957"/>
                <a:gd name="T46" fmla="*/ 186 w 726"/>
                <a:gd name="T47" fmla="*/ 133 h 957"/>
                <a:gd name="T48" fmla="*/ 544 w 726"/>
                <a:gd name="T49" fmla="*/ 133 h 957"/>
                <a:gd name="T50" fmla="*/ 558 w 726"/>
                <a:gd name="T51" fmla="*/ 119 h 957"/>
                <a:gd name="T52" fmla="*/ 558 w 726"/>
                <a:gd name="T53" fmla="*/ 88 h 957"/>
                <a:gd name="T54" fmla="*/ 654 w 726"/>
                <a:gd name="T55" fmla="*/ 88 h 957"/>
                <a:gd name="T56" fmla="*/ 681 w 726"/>
                <a:gd name="T57" fmla="*/ 115 h 957"/>
                <a:gd name="T58" fmla="*/ 681 w 726"/>
                <a:gd name="T59" fmla="*/ 886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6" h="957">
                  <a:moveTo>
                    <a:pt x="654" y="44"/>
                  </a:moveTo>
                  <a:cubicBezTo>
                    <a:pt x="558" y="44"/>
                    <a:pt x="558" y="44"/>
                    <a:pt x="558" y="44"/>
                  </a:cubicBezTo>
                  <a:cubicBezTo>
                    <a:pt x="558" y="14"/>
                    <a:pt x="558" y="14"/>
                    <a:pt x="558" y="14"/>
                  </a:cubicBezTo>
                  <a:cubicBezTo>
                    <a:pt x="558" y="7"/>
                    <a:pt x="552" y="0"/>
                    <a:pt x="544" y="0"/>
                  </a:cubicBezTo>
                  <a:cubicBezTo>
                    <a:pt x="186" y="0"/>
                    <a:pt x="186" y="0"/>
                    <a:pt x="186" y="0"/>
                  </a:cubicBezTo>
                  <a:cubicBezTo>
                    <a:pt x="179" y="0"/>
                    <a:pt x="173" y="7"/>
                    <a:pt x="173" y="14"/>
                  </a:cubicBezTo>
                  <a:cubicBezTo>
                    <a:pt x="173" y="44"/>
                    <a:pt x="173" y="44"/>
                    <a:pt x="173" y="44"/>
                  </a:cubicBezTo>
                  <a:cubicBezTo>
                    <a:pt x="72" y="44"/>
                    <a:pt x="72" y="44"/>
                    <a:pt x="72" y="44"/>
                  </a:cubicBezTo>
                  <a:cubicBezTo>
                    <a:pt x="32" y="44"/>
                    <a:pt x="0" y="76"/>
                    <a:pt x="0" y="115"/>
                  </a:cubicBezTo>
                  <a:cubicBezTo>
                    <a:pt x="0" y="886"/>
                    <a:pt x="0" y="886"/>
                    <a:pt x="0" y="886"/>
                  </a:cubicBezTo>
                  <a:cubicBezTo>
                    <a:pt x="0" y="925"/>
                    <a:pt x="32" y="957"/>
                    <a:pt x="72" y="957"/>
                  </a:cubicBezTo>
                  <a:cubicBezTo>
                    <a:pt x="654" y="957"/>
                    <a:pt x="654" y="957"/>
                    <a:pt x="654" y="957"/>
                  </a:cubicBezTo>
                  <a:cubicBezTo>
                    <a:pt x="694" y="957"/>
                    <a:pt x="726" y="925"/>
                    <a:pt x="726" y="886"/>
                  </a:cubicBezTo>
                  <a:cubicBezTo>
                    <a:pt x="726" y="115"/>
                    <a:pt x="726" y="115"/>
                    <a:pt x="726" y="115"/>
                  </a:cubicBezTo>
                  <a:cubicBezTo>
                    <a:pt x="726" y="76"/>
                    <a:pt x="694" y="44"/>
                    <a:pt x="654" y="44"/>
                  </a:cubicBezTo>
                  <a:close/>
                  <a:moveTo>
                    <a:pt x="681" y="886"/>
                  </a:moveTo>
                  <a:cubicBezTo>
                    <a:pt x="681" y="900"/>
                    <a:pt x="669" y="912"/>
                    <a:pt x="654" y="912"/>
                  </a:cubicBezTo>
                  <a:cubicBezTo>
                    <a:pt x="72" y="912"/>
                    <a:pt x="72" y="912"/>
                    <a:pt x="72" y="912"/>
                  </a:cubicBezTo>
                  <a:cubicBezTo>
                    <a:pt x="57" y="912"/>
                    <a:pt x="45" y="900"/>
                    <a:pt x="45" y="886"/>
                  </a:cubicBezTo>
                  <a:cubicBezTo>
                    <a:pt x="45" y="115"/>
                    <a:pt x="45" y="115"/>
                    <a:pt x="45" y="115"/>
                  </a:cubicBezTo>
                  <a:cubicBezTo>
                    <a:pt x="45" y="100"/>
                    <a:pt x="57" y="88"/>
                    <a:pt x="72" y="88"/>
                  </a:cubicBezTo>
                  <a:cubicBezTo>
                    <a:pt x="173" y="88"/>
                    <a:pt x="173" y="88"/>
                    <a:pt x="173" y="88"/>
                  </a:cubicBezTo>
                  <a:cubicBezTo>
                    <a:pt x="173" y="119"/>
                    <a:pt x="173" y="119"/>
                    <a:pt x="173" y="119"/>
                  </a:cubicBezTo>
                  <a:cubicBezTo>
                    <a:pt x="173" y="126"/>
                    <a:pt x="179" y="133"/>
                    <a:pt x="186" y="133"/>
                  </a:cubicBezTo>
                  <a:cubicBezTo>
                    <a:pt x="544" y="133"/>
                    <a:pt x="544" y="133"/>
                    <a:pt x="544" y="133"/>
                  </a:cubicBezTo>
                  <a:cubicBezTo>
                    <a:pt x="552" y="133"/>
                    <a:pt x="558" y="126"/>
                    <a:pt x="558" y="119"/>
                  </a:cubicBezTo>
                  <a:cubicBezTo>
                    <a:pt x="558" y="88"/>
                    <a:pt x="558" y="88"/>
                    <a:pt x="558" y="88"/>
                  </a:cubicBezTo>
                  <a:cubicBezTo>
                    <a:pt x="654" y="88"/>
                    <a:pt x="654" y="88"/>
                    <a:pt x="654" y="88"/>
                  </a:cubicBezTo>
                  <a:cubicBezTo>
                    <a:pt x="669" y="88"/>
                    <a:pt x="681" y="100"/>
                    <a:pt x="681" y="115"/>
                  </a:cubicBezTo>
                  <a:lnTo>
                    <a:pt x="681" y="8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3B02A"/>
                </a:solidFill>
                <a:effectLst/>
                <a:uLnTx/>
                <a:uFillTx/>
                <a:latin typeface="Arial" panose="020B0604020202020204"/>
                <a:ea typeface="+mn-ea"/>
                <a:cs typeface="+mn-cs"/>
              </a:endParaRPr>
            </a:p>
          </p:txBody>
        </p:sp>
        <p:sp>
          <p:nvSpPr>
            <p:cNvPr id="257" name="Freeform 24"/>
            <p:cNvSpPr/>
            <p:nvPr/>
          </p:nvSpPr>
          <p:spPr bwMode="auto">
            <a:xfrm>
              <a:off x="5559426" y="6011863"/>
              <a:ext cx="730250" cy="26988"/>
            </a:xfrm>
            <a:custGeom>
              <a:avLst/>
              <a:gdLst>
                <a:gd name="T0" fmla="*/ 488 w 497"/>
                <a:gd name="T1" fmla="*/ 18 h 18"/>
                <a:gd name="T2" fmla="*/ 9 w 497"/>
                <a:gd name="T3" fmla="*/ 18 h 18"/>
                <a:gd name="T4" fmla="*/ 0 w 497"/>
                <a:gd name="T5" fmla="*/ 9 h 18"/>
                <a:gd name="T6" fmla="*/ 9 w 497"/>
                <a:gd name="T7" fmla="*/ 0 h 18"/>
                <a:gd name="T8" fmla="*/ 488 w 497"/>
                <a:gd name="T9" fmla="*/ 0 h 18"/>
                <a:gd name="T10" fmla="*/ 497 w 497"/>
                <a:gd name="T11" fmla="*/ 9 h 18"/>
                <a:gd name="T12" fmla="*/ 488 w 49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97" h="18">
                  <a:moveTo>
                    <a:pt x="488" y="18"/>
                  </a:moveTo>
                  <a:cubicBezTo>
                    <a:pt x="9" y="18"/>
                    <a:pt x="9" y="18"/>
                    <a:pt x="9" y="18"/>
                  </a:cubicBezTo>
                  <a:cubicBezTo>
                    <a:pt x="4" y="18"/>
                    <a:pt x="0" y="14"/>
                    <a:pt x="0" y="9"/>
                  </a:cubicBezTo>
                  <a:cubicBezTo>
                    <a:pt x="0" y="4"/>
                    <a:pt x="4" y="0"/>
                    <a:pt x="9" y="0"/>
                  </a:cubicBezTo>
                  <a:cubicBezTo>
                    <a:pt x="488" y="0"/>
                    <a:pt x="488" y="0"/>
                    <a:pt x="488" y="0"/>
                  </a:cubicBezTo>
                  <a:cubicBezTo>
                    <a:pt x="493" y="0"/>
                    <a:pt x="497" y="4"/>
                    <a:pt x="497" y="9"/>
                  </a:cubicBezTo>
                  <a:cubicBezTo>
                    <a:pt x="497" y="14"/>
                    <a:pt x="493" y="18"/>
                    <a:pt x="48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3B02A"/>
                </a:solidFill>
                <a:effectLst/>
                <a:uLnTx/>
                <a:uFillTx/>
                <a:latin typeface="Arial" panose="020B0604020202020204"/>
                <a:ea typeface="+mn-ea"/>
                <a:cs typeface="+mn-cs"/>
              </a:endParaRPr>
            </a:p>
          </p:txBody>
        </p:sp>
        <p:sp>
          <p:nvSpPr>
            <p:cNvPr id="258" name="Freeform 25"/>
            <p:cNvSpPr/>
            <p:nvPr/>
          </p:nvSpPr>
          <p:spPr bwMode="auto">
            <a:xfrm>
              <a:off x="5559426" y="6154738"/>
              <a:ext cx="730250" cy="26988"/>
            </a:xfrm>
            <a:custGeom>
              <a:avLst/>
              <a:gdLst>
                <a:gd name="T0" fmla="*/ 488 w 497"/>
                <a:gd name="T1" fmla="*/ 18 h 18"/>
                <a:gd name="T2" fmla="*/ 9 w 497"/>
                <a:gd name="T3" fmla="*/ 18 h 18"/>
                <a:gd name="T4" fmla="*/ 0 w 497"/>
                <a:gd name="T5" fmla="*/ 9 h 18"/>
                <a:gd name="T6" fmla="*/ 9 w 497"/>
                <a:gd name="T7" fmla="*/ 0 h 18"/>
                <a:gd name="T8" fmla="*/ 488 w 497"/>
                <a:gd name="T9" fmla="*/ 0 h 18"/>
                <a:gd name="T10" fmla="*/ 497 w 497"/>
                <a:gd name="T11" fmla="*/ 9 h 18"/>
                <a:gd name="T12" fmla="*/ 488 w 49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97" h="18">
                  <a:moveTo>
                    <a:pt x="488" y="18"/>
                  </a:moveTo>
                  <a:cubicBezTo>
                    <a:pt x="9" y="18"/>
                    <a:pt x="9" y="18"/>
                    <a:pt x="9" y="18"/>
                  </a:cubicBezTo>
                  <a:cubicBezTo>
                    <a:pt x="4" y="18"/>
                    <a:pt x="0" y="14"/>
                    <a:pt x="0" y="9"/>
                  </a:cubicBezTo>
                  <a:cubicBezTo>
                    <a:pt x="0" y="4"/>
                    <a:pt x="4" y="0"/>
                    <a:pt x="9" y="0"/>
                  </a:cubicBezTo>
                  <a:cubicBezTo>
                    <a:pt x="488" y="0"/>
                    <a:pt x="488" y="0"/>
                    <a:pt x="488" y="0"/>
                  </a:cubicBezTo>
                  <a:cubicBezTo>
                    <a:pt x="493" y="0"/>
                    <a:pt x="497" y="4"/>
                    <a:pt x="497" y="9"/>
                  </a:cubicBezTo>
                  <a:cubicBezTo>
                    <a:pt x="497" y="14"/>
                    <a:pt x="493" y="18"/>
                    <a:pt x="48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3B02A"/>
                </a:solidFill>
                <a:effectLst/>
                <a:uLnTx/>
                <a:uFillTx/>
                <a:latin typeface="Arial" panose="020B0604020202020204"/>
                <a:ea typeface="+mn-ea"/>
                <a:cs typeface="+mn-cs"/>
              </a:endParaRPr>
            </a:p>
          </p:txBody>
        </p:sp>
        <p:sp>
          <p:nvSpPr>
            <p:cNvPr id="259" name="Freeform 26"/>
            <p:cNvSpPr/>
            <p:nvPr/>
          </p:nvSpPr>
          <p:spPr bwMode="auto">
            <a:xfrm>
              <a:off x="5559426" y="6294438"/>
              <a:ext cx="730250" cy="26988"/>
            </a:xfrm>
            <a:custGeom>
              <a:avLst/>
              <a:gdLst>
                <a:gd name="T0" fmla="*/ 488 w 497"/>
                <a:gd name="T1" fmla="*/ 18 h 18"/>
                <a:gd name="T2" fmla="*/ 9 w 497"/>
                <a:gd name="T3" fmla="*/ 18 h 18"/>
                <a:gd name="T4" fmla="*/ 0 w 497"/>
                <a:gd name="T5" fmla="*/ 9 h 18"/>
                <a:gd name="T6" fmla="*/ 9 w 497"/>
                <a:gd name="T7" fmla="*/ 0 h 18"/>
                <a:gd name="T8" fmla="*/ 488 w 497"/>
                <a:gd name="T9" fmla="*/ 0 h 18"/>
                <a:gd name="T10" fmla="*/ 497 w 497"/>
                <a:gd name="T11" fmla="*/ 9 h 18"/>
                <a:gd name="T12" fmla="*/ 488 w 497"/>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497" h="18">
                  <a:moveTo>
                    <a:pt x="488" y="18"/>
                  </a:moveTo>
                  <a:cubicBezTo>
                    <a:pt x="9" y="18"/>
                    <a:pt x="9" y="18"/>
                    <a:pt x="9" y="18"/>
                  </a:cubicBezTo>
                  <a:cubicBezTo>
                    <a:pt x="4" y="18"/>
                    <a:pt x="0" y="14"/>
                    <a:pt x="0" y="9"/>
                  </a:cubicBezTo>
                  <a:cubicBezTo>
                    <a:pt x="0" y="4"/>
                    <a:pt x="4" y="0"/>
                    <a:pt x="9" y="0"/>
                  </a:cubicBezTo>
                  <a:cubicBezTo>
                    <a:pt x="488" y="0"/>
                    <a:pt x="488" y="0"/>
                    <a:pt x="488" y="0"/>
                  </a:cubicBezTo>
                  <a:cubicBezTo>
                    <a:pt x="493" y="0"/>
                    <a:pt x="497" y="4"/>
                    <a:pt x="497" y="9"/>
                  </a:cubicBezTo>
                  <a:cubicBezTo>
                    <a:pt x="497" y="14"/>
                    <a:pt x="493" y="18"/>
                    <a:pt x="48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3B02A"/>
                </a:solidFill>
                <a:effectLst/>
                <a:uLnTx/>
                <a:uFillTx/>
                <a:latin typeface="Arial" panose="020B0604020202020204"/>
                <a:ea typeface="+mn-ea"/>
                <a:cs typeface="+mn-cs"/>
              </a:endParaRPr>
            </a:p>
          </p:txBody>
        </p:sp>
      </p:grpSp>
      <p:pic>
        <p:nvPicPr>
          <p:cNvPr id="265" name="Graphic 264"/>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362751" y="1426869"/>
            <a:ext cx="640080" cy="640080"/>
          </a:xfrm>
          <a:prstGeom prst="rect">
            <a:avLst/>
          </a:prstGeom>
        </p:spPr>
      </p:pic>
      <p:pic>
        <p:nvPicPr>
          <p:cNvPr id="266" name="Graphic 265"/>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480226" y="1928596"/>
            <a:ext cx="445699" cy="445699"/>
          </a:xfrm>
          <a:prstGeom prst="rect">
            <a:avLst/>
          </a:prstGeom>
        </p:spPr>
      </p:pic>
      <p:sp>
        <p:nvSpPr>
          <p:cNvPr id="267" name="Rectangle: Rounded Corners 266"/>
          <p:cNvSpPr/>
          <p:nvPr/>
        </p:nvSpPr>
        <p:spPr>
          <a:xfrm>
            <a:off x="10937139" y="1850577"/>
            <a:ext cx="432000" cy="91440"/>
          </a:xfrm>
          <a:prstGeom prst="roundRect">
            <a:avLst>
              <a:gd name="adj" fmla="val 50000"/>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68" name="Rectangle: Rounded Corners 267"/>
          <p:cNvSpPr/>
          <p:nvPr/>
        </p:nvSpPr>
        <p:spPr>
          <a:xfrm>
            <a:off x="11055874" y="2033375"/>
            <a:ext cx="432000" cy="91440"/>
          </a:xfrm>
          <a:prstGeom prst="roundRect">
            <a:avLst>
              <a:gd name="adj" fmla="val 50000"/>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269" name="Oval 268"/>
          <p:cNvSpPr/>
          <p:nvPr/>
        </p:nvSpPr>
        <p:spPr>
          <a:xfrm>
            <a:off x="10265151" y="1673341"/>
            <a:ext cx="785445" cy="785445"/>
          </a:xfrm>
          <a:prstGeom prst="ellipse">
            <a:avLst/>
          </a:prstGeom>
          <a:solidFill>
            <a:schemeClr val="bg1"/>
          </a:solidFill>
          <a:ln w="34925" cap="rnd">
            <a:solidFill>
              <a:schemeClr val="bg1">
                <a:lumMod val="50000"/>
              </a:schemeClr>
            </a:solidFill>
            <a:tailEnd type="arrow" w="med"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pic>
        <p:nvPicPr>
          <p:cNvPr id="260" name="Graphic 259"/>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334614" y="1807586"/>
            <a:ext cx="330488" cy="330488"/>
          </a:xfrm>
          <a:prstGeom prst="rect">
            <a:avLst/>
          </a:prstGeom>
        </p:spPr>
      </p:pic>
      <p:pic>
        <p:nvPicPr>
          <p:cNvPr id="261" name="Graphic 260"/>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606651" y="1975621"/>
            <a:ext cx="330488" cy="330488"/>
          </a:xfrm>
          <a:prstGeom prst="rect">
            <a:avLst/>
          </a:prstGeom>
        </p:spPr>
      </p:pic>
      <p:pic>
        <p:nvPicPr>
          <p:cNvPr id="262" name="Graphic 261"/>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568071" y="1702227"/>
            <a:ext cx="330488" cy="330488"/>
          </a:xfrm>
          <a:prstGeom prst="rect">
            <a:avLst/>
          </a:prstGeom>
        </p:spPr>
      </p:pic>
      <p:pic>
        <p:nvPicPr>
          <p:cNvPr id="264" name="Graphic 263"/>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411402" y="2070406"/>
            <a:ext cx="330488" cy="330488"/>
          </a:xfrm>
          <a:prstGeom prst="rect">
            <a:avLst/>
          </a:prstGeom>
        </p:spPr>
      </p:pic>
      <p:sp>
        <p:nvSpPr>
          <p:cNvPr id="3" name="Rectangle: Rounded Corners 2"/>
          <p:cNvSpPr/>
          <p:nvPr/>
        </p:nvSpPr>
        <p:spPr>
          <a:xfrm>
            <a:off x="3875234" y="4461288"/>
            <a:ext cx="3311531" cy="1954225"/>
          </a:xfrm>
          <a:prstGeom prst="roundRect">
            <a:avLst/>
          </a:prstGeom>
          <a:solidFill>
            <a:schemeClr val="accent4">
              <a:lumMod val="75000"/>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5" name="TextBox 4"/>
          <p:cNvSpPr txBox="1"/>
          <p:nvPr/>
        </p:nvSpPr>
        <p:spPr>
          <a:xfrm>
            <a:off x="3951117" y="4518341"/>
            <a:ext cx="246020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The annual number of strokes was estimated to fall by </a:t>
            </a: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22% </a:t>
            </a:r>
            <a:r>
              <a:rPr kumimoji="0" lang="en-GB" sz="1400" b="1" i="0" u="none" strike="noStrike" kern="1200" cap="none" spc="0" normalizeH="0" baseline="0" noProof="0">
                <a:ln>
                  <a:noFill/>
                </a:ln>
                <a:solidFill>
                  <a:srgbClr val="FFFFFF"/>
                </a:solidFill>
                <a:effectLst/>
                <a:uLnTx/>
                <a:uFillTx/>
                <a:latin typeface="Arial" panose="020B0604020202020204"/>
                <a:ea typeface="+mn-ea"/>
                <a:cs typeface="+mn-cs"/>
              </a:rPr>
              <a:t>(114 fewer strokes) during the implementation phase compared to the prior period</a:t>
            </a:r>
            <a:endParaRPr kumimoji="0" lang="en-US"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Oval 12"/>
          <p:cNvSpPr/>
          <p:nvPr/>
        </p:nvSpPr>
        <p:spPr>
          <a:xfrm>
            <a:off x="6353674" y="4532495"/>
            <a:ext cx="765457" cy="768263"/>
          </a:xfrm>
          <a:prstGeom prst="ellipse">
            <a:avLst/>
          </a:prstGeom>
          <a:solidFill>
            <a:sysClr val="window" lastClr="FFFFFF"/>
          </a:solidFill>
          <a:ln w="12700" cap="flat" cmpd="sng" algn="ctr">
            <a:no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14" name="Graphic 41"/>
          <p:cNvGrpSpPr/>
          <p:nvPr/>
        </p:nvGrpSpPr>
        <p:grpSpPr>
          <a:xfrm>
            <a:off x="6477544" y="4639036"/>
            <a:ext cx="566083" cy="566719"/>
            <a:chOff x="3287945" y="2505888"/>
            <a:chExt cx="406739" cy="457002"/>
          </a:xfrm>
          <a:solidFill>
            <a:schemeClr val="accent4"/>
          </a:solidFill>
        </p:grpSpPr>
        <p:sp>
          <p:nvSpPr>
            <p:cNvPr id="15" name="Freeform: Shape 14"/>
            <p:cNvSpPr/>
            <p:nvPr/>
          </p:nvSpPr>
          <p:spPr>
            <a:xfrm>
              <a:off x="3305834" y="2642850"/>
              <a:ext cx="300038" cy="320040"/>
            </a:xfrm>
            <a:custGeom>
              <a:avLst/>
              <a:gdLst>
                <a:gd name="connsiteX0" fmla="*/ 233078 w 300037"/>
                <a:gd name="connsiteY0" fmla="*/ 338124 h 320040"/>
                <a:gd name="connsiteX1" fmla="*/ 152990 w 300037"/>
                <a:gd name="connsiteY1" fmla="*/ 320272 h 320040"/>
                <a:gd name="connsiteX2" fmla="*/ 29186 w 300037"/>
                <a:gd name="connsiteY2" fmla="*/ 227369 h 320040"/>
                <a:gd name="connsiteX3" fmla="*/ 25396 w 300037"/>
                <a:gd name="connsiteY3" fmla="*/ 65982 h 320040"/>
                <a:gd name="connsiteX4" fmla="*/ 39353 w 300037"/>
                <a:gd name="connsiteY4" fmla="*/ 63726 h 320040"/>
                <a:gd name="connsiteX5" fmla="*/ 41609 w 300037"/>
                <a:gd name="connsiteY5" fmla="*/ 77684 h 320040"/>
                <a:gd name="connsiteX6" fmla="*/ 45750 w 300037"/>
                <a:gd name="connsiteY6" fmla="*/ 216137 h 320040"/>
                <a:gd name="connsiteX7" fmla="*/ 160431 w 300037"/>
                <a:gd name="connsiteY7" fmla="*/ 301714 h 320040"/>
                <a:gd name="connsiteX8" fmla="*/ 266403 w 300037"/>
                <a:gd name="connsiteY8" fmla="*/ 310301 h 320040"/>
                <a:gd name="connsiteX9" fmla="*/ 260504 w 300037"/>
                <a:gd name="connsiteY9" fmla="*/ 70465 h 320040"/>
                <a:gd name="connsiteX10" fmla="*/ 201276 w 300037"/>
                <a:gd name="connsiteY10" fmla="*/ 19277 h 320040"/>
                <a:gd name="connsiteX11" fmla="*/ 195778 w 300037"/>
                <a:gd name="connsiteY11" fmla="*/ 6239 h 320040"/>
                <a:gd name="connsiteX12" fmla="*/ 208817 w 300037"/>
                <a:gd name="connsiteY12" fmla="*/ 740 h 320040"/>
                <a:gd name="connsiteX13" fmla="*/ 277068 w 300037"/>
                <a:gd name="connsiteY13" fmla="*/ 59234 h 320040"/>
                <a:gd name="connsiteX14" fmla="*/ 277616 w 300037"/>
                <a:gd name="connsiteY14" fmla="*/ 326845 h 320040"/>
                <a:gd name="connsiteX15" fmla="*/ 233078 w 300037"/>
                <a:gd name="connsiteY15" fmla="*/ 338124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37" h="320040">
                  <a:moveTo>
                    <a:pt x="233078" y="338124"/>
                  </a:moveTo>
                  <a:cubicBezTo>
                    <a:pt x="205503" y="337212"/>
                    <a:pt x="178342" y="331158"/>
                    <a:pt x="152990" y="320272"/>
                  </a:cubicBezTo>
                  <a:cubicBezTo>
                    <a:pt x="103762" y="301644"/>
                    <a:pt x="60831" y="269428"/>
                    <a:pt x="29186" y="227369"/>
                  </a:cubicBezTo>
                  <a:cubicBezTo>
                    <a:pt x="-8378" y="171962"/>
                    <a:pt x="-9726" y="114651"/>
                    <a:pt x="25396" y="65982"/>
                  </a:cubicBezTo>
                  <a:cubicBezTo>
                    <a:pt x="28627" y="61504"/>
                    <a:pt x="34876" y="60494"/>
                    <a:pt x="39353" y="63726"/>
                  </a:cubicBezTo>
                  <a:cubicBezTo>
                    <a:pt x="43830" y="66957"/>
                    <a:pt x="44840" y="73205"/>
                    <a:pt x="41609" y="77684"/>
                  </a:cubicBezTo>
                  <a:cubicBezTo>
                    <a:pt x="20493" y="106936"/>
                    <a:pt x="4084" y="154704"/>
                    <a:pt x="45750" y="216137"/>
                  </a:cubicBezTo>
                  <a:cubicBezTo>
                    <a:pt x="75127" y="254922"/>
                    <a:pt x="114890" y="284594"/>
                    <a:pt x="160431" y="301714"/>
                  </a:cubicBezTo>
                  <a:cubicBezTo>
                    <a:pt x="205671" y="319872"/>
                    <a:pt x="247278" y="323251"/>
                    <a:pt x="266403" y="310301"/>
                  </a:cubicBezTo>
                  <a:cubicBezTo>
                    <a:pt x="307188" y="282622"/>
                    <a:pt x="310490" y="144166"/>
                    <a:pt x="260504" y="70465"/>
                  </a:cubicBezTo>
                  <a:cubicBezTo>
                    <a:pt x="246302" y="47882"/>
                    <a:pt x="225679" y="30056"/>
                    <a:pt x="201276" y="19277"/>
                  </a:cubicBezTo>
                  <a:cubicBezTo>
                    <a:pt x="196158" y="17194"/>
                    <a:pt x="193695" y="11358"/>
                    <a:pt x="195778" y="6239"/>
                  </a:cubicBezTo>
                  <a:cubicBezTo>
                    <a:pt x="197862" y="1118"/>
                    <a:pt x="203699" y="-1342"/>
                    <a:pt x="208817" y="740"/>
                  </a:cubicBezTo>
                  <a:cubicBezTo>
                    <a:pt x="236895" y="12992"/>
                    <a:pt x="260664" y="33362"/>
                    <a:pt x="277068" y="59234"/>
                  </a:cubicBezTo>
                  <a:cubicBezTo>
                    <a:pt x="330591" y="138139"/>
                    <a:pt x="330903" y="290709"/>
                    <a:pt x="277616" y="326845"/>
                  </a:cubicBezTo>
                  <a:cubicBezTo>
                    <a:pt x="264214" y="334934"/>
                    <a:pt x="248714" y="338861"/>
                    <a:pt x="233078" y="338124"/>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6" name="Freeform: Shape 15"/>
            <p:cNvSpPr/>
            <p:nvPr/>
          </p:nvSpPr>
          <p:spPr>
            <a:xfrm>
              <a:off x="3429639" y="2621263"/>
              <a:ext cx="20003" cy="20003"/>
            </a:xfrm>
            <a:custGeom>
              <a:avLst/>
              <a:gdLst>
                <a:gd name="connsiteX0" fmla="*/ 10001 w 20002"/>
                <a:gd name="connsiteY0" fmla="*/ 35298 h 20002"/>
                <a:gd name="connsiteX1" fmla="*/ 9981 w 20002"/>
                <a:gd name="connsiteY1" fmla="*/ 35298 h 20002"/>
                <a:gd name="connsiteX2" fmla="*/ 0 w 20002"/>
                <a:gd name="connsiteY2" fmla="*/ 25284 h 20002"/>
                <a:gd name="connsiteX3" fmla="*/ 0 w 20002"/>
                <a:gd name="connsiteY3" fmla="*/ 25266 h 20002"/>
                <a:gd name="connsiteX4" fmla="*/ 38 w 20002"/>
                <a:gd name="connsiteY4" fmla="*/ 9972 h 20002"/>
                <a:gd name="connsiteX5" fmla="*/ 10039 w 20002"/>
                <a:gd name="connsiteY5" fmla="*/ 0 h 20002"/>
                <a:gd name="connsiteX6" fmla="*/ 10059 w 20002"/>
                <a:gd name="connsiteY6" fmla="*/ 0 h 20002"/>
                <a:gd name="connsiteX7" fmla="*/ 20041 w 20002"/>
                <a:gd name="connsiteY7" fmla="*/ 10014 h 20002"/>
                <a:gd name="connsiteX8" fmla="*/ 20041 w 20002"/>
                <a:gd name="connsiteY8" fmla="*/ 10030 h 20002"/>
                <a:gd name="connsiteX9" fmla="*/ 20003 w 20002"/>
                <a:gd name="connsiteY9" fmla="*/ 25326 h 20002"/>
                <a:gd name="connsiteX10" fmla="*/ 10001 w 20002"/>
                <a:gd name="connsiteY10" fmla="*/ 35298 h 2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002" h="20002">
                  <a:moveTo>
                    <a:pt x="10001" y="35298"/>
                  </a:moveTo>
                  <a:lnTo>
                    <a:pt x="9981" y="35298"/>
                  </a:lnTo>
                  <a:cubicBezTo>
                    <a:pt x="4461" y="35288"/>
                    <a:pt x="-10" y="30805"/>
                    <a:pt x="0" y="25284"/>
                  </a:cubicBezTo>
                  <a:cubicBezTo>
                    <a:pt x="0" y="25278"/>
                    <a:pt x="0" y="25272"/>
                    <a:pt x="0" y="25266"/>
                  </a:cubicBezTo>
                  <a:lnTo>
                    <a:pt x="38" y="9972"/>
                  </a:lnTo>
                  <a:cubicBezTo>
                    <a:pt x="58" y="4462"/>
                    <a:pt x="4529" y="4"/>
                    <a:pt x="10039" y="0"/>
                  </a:cubicBezTo>
                  <a:lnTo>
                    <a:pt x="10059" y="0"/>
                  </a:lnTo>
                  <a:cubicBezTo>
                    <a:pt x="15582" y="9"/>
                    <a:pt x="20051" y="4492"/>
                    <a:pt x="20041" y="10014"/>
                  </a:cubicBezTo>
                  <a:cubicBezTo>
                    <a:pt x="20041" y="10018"/>
                    <a:pt x="20041" y="10024"/>
                    <a:pt x="20041" y="10030"/>
                  </a:cubicBezTo>
                  <a:lnTo>
                    <a:pt x="20003" y="25326"/>
                  </a:lnTo>
                  <a:cubicBezTo>
                    <a:pt x="19983" y="30835"/>
                    <a:pt x="15512" y="35294"/>
                    <a:pt x="10001" y="35298"/>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7" name="Freeform: Shape 16"/>
            <p:cNvSpPr/>
            <p:nvPr/>
          </p:nvSpPr>
          <p:spPr>
            <a:xfrm>
              <a:off x="3375202" y="2505888"/>
              <a:ext cx="60008" cy="80010"/>
            </a:xfrm>
            <a:custGeom>
              <a:avLst/>
              <a:gdLst>
                <a:gd name="connsiteX0" fmla="*/ 10018 w 60007"/>
                <a:gd name="connsiteY0" fmla="*/ 88047 h 80010"/>
                <a:gd name="connsiteX1" fmla="*/ 8260 w 60007"/>
                <a:gd name="connsiteY1" fmla="*/ 87891 h 80010"/>
                <a:gd name="connsiteX2" fmla="*/ 153 w 60007"/>
                <a:gd name="connsiteY2" fmla="*/ 76308 h 80010"/>
                <a:gd name="connsiteX3" fmla="*/ 5760 w 60007"/>
                <a:gd name="connsiteY3" fmla="*/ 10079 h 80010"/>
                <a:gd name="connsiteX4" fmla="*/ 15655 w 60007"/>
                <a:gd name="connsiteY4" fmla="*/ 0 h 80010"/>
                <a:gd name="connsiteX5" fmla="*/ 15761 w 60007"/>
                <a:gd name="connsiteY5" fmla="*/ 0 h 80010"/>
                <a:gd name="connsiteX6" fmla="*/ 64887 w 60007"/>
                <a:gd name="connsiteY6" fmla="*/ 0 h 80010"/>
                <a:gd name="connsiteX7" fmla="*/ 74890 w 60007"/>
                <a:gd name="connsiteY7" fmla="*/ 9973 h 80010"/>
                <a:gd name="connsiteX8" fmla="*/ 74888 w 60007"/>
                <a:gd name="connsiteY8" fmla="*/ 10030 h 80010"/>
                <a:gd name="connsiteX9" fmla="*/ 74674 w 60007"/>
                <a:gd name="connsiteY9" fmla="*/ 74413 h 80010"/>
                <a:gd name="connsiteX10" fmla="*/ 64673 w 60007"/>
                <a:gd name="connsiteY10" fmla="*/ 84385 h 80010"/>
                <a:gd name="connsiteX11" fmla="*/ 64633 w 60007"/>
                <a:gd name="connsiteY11" fmla="*/ 84385 h 80010"/>
                <a:gd name="connsiteX12" fmla="*/ 54672 w 60007"/>
                <a:gd name="connsiteY12" fmla="*/ 74354 h 80010"/>
                <a:gd name="connsiteX13" fmla="*/ 54848 w 60007"/>
                <a:gd name="connsiteY13" fmla="*/ 20002 h 80010"/>
                <a:gd name="connsiteX14" fmla="*/ 25704 w 60007"/>
                <a:gd name="connsiteY14" fmla="*/ 20002 h 80010"/>
                <a:gd name="connsiteX15" fmla="*/ 19843 w 60007"/>
                <a:gd name="connsiteY15" fmla="*/ 79785 h 80010"/>
                <a:gd name="connsiteX16" fmla="*/ 10018 w 60007"/>
                <a:gd name="connsiteY16" fmla="*/ 88047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007" h="80010">
                  <a:moveTo>
                    <a:pt x="10018" y="88047"/>
                  </a:moveTo>
                  <a:cubicBezTo>
                    <a:pt x="9428" y="88049"/>
                    <a:pt x="8840" y="87996"/>
                    <a:pt x="8260" y="87891"/>
                  </a:cubicBezTo>
                  <a:cubicBezTo>
                    <a:pt x="2824" y="86929"/>
                    <a:pt x="-805" y="81744"/>
                    <a:pt x="153" y="76308"/>
                  </a:cubicBezTo>
                  <a:cubicBezTo>
                    <a:pt x="4019" y="54446"/>
                    <a:pt x="5896" y="32280"/>
                    <a:pt x="5760" y="10079"/>
                  </a:cubicBezTo>
                  <a:cubicBezTo>
                    <a:pt x="5710" y="4564"/>
                    <a:pt x="10138" y="51"/>
                    <a:pt x="15655" y="0"/>
                  </a:cubicBezTo>
                  <a:cubicBezTo>
                    <a:pt x="15691" y="0"/>
                    <a:pt x="15725" y="0"/>
                    <a:pt x="15761" y="0"/>
                  </a:cubicBezTo>
                  <a:lnTo>
                    <a:pt x="64887" y="0"/>
                  </a:lnTo>
                  <a:cubicBezTo>
                    <a:pt x="70404" y="-8"/>
                    <a:pt x="74882" y="4457"/>
                    <a:pt x="74890" y="9973"/>
                  </a:cubicBezTo>
                  <a:cubicBezTo>
                    <a:pt x="74890" y="9992"/>
                    <a:pt x="74890" y="10011"/>
                    <a:pt x="74888" y="10030"/>
                  </a:cubicBezTo>
                  <a:lnTo>
                    <a:pt x="74674" y="74413"/>
                  </a:lnTo>
                  <a:cubicBezTo>
                    <a:pt x="74658" y="79925"/>
                    <a:pt x="70186" y="84385"/>
                    <a:pt x="64673" y="84385"/>
                  </a:cubicBezTo>
                  <a:lnTo>
                    <a:pt x="64633" y="84385"/>
                  </a:lnTo>
                  <a:cubicBezTo>
                    <a:pt x="59116" y="84361"/>
                    <a:pt x="54658" y="79873"/>
                    <a:pt x="54672" y="74354"/>
                  </a:cubicBezTo>
                  <a:lnTo>
                    <a:pt x="54848" y="20002"/>
                  </a:lnTo>
                  <a:lnTo>
                    <a:pt x="25704" y="20002"/>
                  </a:lnTo>
                  <a:cubicBezTo>
                    <a:pt x="25302" y="40051"/>
                    <a:pt x="23342" y="60039"/>
                    <a:pt x="19843" y="79785"/>
                  </a:cubicBezTo>
                  <a:cubicBezTo>
                    <a:pt x="19003" y="84556"/>
                    <a:pt x="14863" y="88038"/>
                    <a:pt x="10018" y="88047"/>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8" name="Freeform: Shape 17"/>
            <p:cNvSpPr/>
            <p:nvPr/>
          </p:nvSpPr>
          <p:spPr>
            <a:xfrm>
              <a:off x="3318815" y="2625545"/>
              <a:ext cx="60008" cy="100013"/>
            </a:xfrm>
            <a:custGeom>
              <a:avLst/>
              <a:gdLst>
                <a:gd name="connsiteX0" fmla="*/ 9991 w 60007"/>
                <a:gd name="connsiteY0" fmla="*/ 115655 h 100012"/>
                <a:gd name="connsiteX1" fmla="*/ 0 w 60007"/>
                <a:gd name="connsiteY1" fmla="*/ 105664 h 100012"/>
                <a:gd name="connsiteX2" fmla="*/ 1747 w 60007"/>
                <a:gd name="connsiteY2" fmla="*/ 100019 h 100012"/>
                <a:gd name="connsiteX3" fmla="*/ 13214 w 60007"/>
                <a:gd name="connsiteY3" fmla="*/ 80681 h 100012"/>
                <a:gd name="connsiteX4" fmla="*/ 44214 w 60007"/>
                <a:gd name="connsiteY4" fmla="*/ 7030 h 100012"/>
                <a:gd name="connsiteX5" fmla="*/ 56744 w 60007"/>
                <a:gd name="connsiteY5" fmla="*/ 457 h 100012"/>
                <a:gd name="connsiteX6" fmla="*/ 63318 w 60007"/>
                <a:gd name="connsiteY6" fmla="*/ 12988 h 100012"/>
                <a:gd name="connsiteX7" fmla="*/ 30793 w 60007"/>
                <a:gd name="connsiteY7" fmla="*/ 90234 h 100012"/>
                <a:gd name="connsiteX8" fmla="*/ 18233 w 60007"/>
                <a:gd name="connsiteY8" fmla="*/ 111321 h 100012"/>
                <a:gd name="connsiteX9" fmla="*/ 9991 w 60007"/>
                <a:gd name="connsiteY9" fmla="*/ 115655 h 10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 h="100012">
                  <a:moveTo>
                    <a:pt x="9991" y="115655"/>
                  </a:moveTo>
                  <a:cubicBezTo>
                    <a:pt x="4472" y="115655"/>
                    <a:pt x="-1" y="111181"/>
                    <a:pt x="0" y="105664"/>
                  </a:cubicBezTo>
                  <a:cubicBezTo>
                    <a:pt x="0" y="103650"/>
                    <a:pt x="609" y="101681"/>
                    <a:pt x="1747" y="100019"/>
                  </a:cubicBezTo>
                  <a:cubicBezTo>
                    <a:pt x="1884" y="99785"/>
                    <a:pt x="6553" y="92938"/>
                    <a:pt x="13214" y="80681"/>
                  </a:cubicBezTo>
                  <a:cubicBezTo>
                    <a:pt x="25885" y="57182"/>
                    <a:pt x="36266" y="32517"/>
                    <a:pt x="44214" y="7030"/>
                  </a:cubicBezTo>
                  <a:cubicBezTo>
                    <a:pt x="45859" y="1755"/>
                    <a:pt x="51469" y="-1189"/>
                    <a:pt x="56744" y="457"/>
                  </a:cubicBezTo>
                  <a:cubicBezTo>
                    <a:pt x="62020" y="2101"/>
                    <a:pt x="64962" y="7712"/>
                    <a:pt x="63318" y="12988"/>
                  </a:cubicBezTo>
                  <a:cubicBezTo>
                    <a:pt x="54979" y="39720"/>
                    <a:pt x="44088" y="65587"/>
                    <a:pt x="30793" y="90234"/>
                  </a:cubicBezTo>
                  <a:cubicBezTo>
                    <a:pt x="23390" y="103838"/>
                    <a:pt x="18233" y="111321"/>
                    <a:pt x="18233" y="111321"/>
                  </a:cubicBezTo>
                  <a:cubicBezTo>
                    <a:pt x="16372" y="114039"/>
                    <a:pt x="13286" y="115663"/>
                    <a:pt x="9991" y="115655"/>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19" name="Freeform: Shape 18"/>
            <p:cNvSpPr/>
            <p:nvPr/>
          </p:nvSpPr>
          <p:spPr>
            <a:xfrm>
              <a:off x="3287945" y="2573411"/>
              <a:ext cx="200025" cy="80010"/>
            </a:xfrm>
            <a:custGeom>
              <a:avLst/>
              <a:gdLst>
                <a:gd name="connsiteX0" fmla="*/ 131181 w 200025"/>
                <a:gd name="connsiteY0" fmla="*/ 20003 h 80010"/>
                <a:gd name="connsiteX1" fmla="*/ 189048 w 200025"/>
                <a:gd name="connsiteY1" fmla="*/ 27368 h 80010"/>
                <a:gd name="connsiteX2" fmla="*/ 166213 w 200025"/>
                <a:gd name="connsiteY2" fmla="*/ 46687 h 80010"/>
                <a:gd name="connsiteX3" fmla="*/ 166087 w 200025"/>
                <a:gd name="connsiteY3" fmla="*/ 46678 h 80010"/>
                <a:gd name="connsiteX4" fmla="*/ 134375 w 200025"/>
                <a:gd name="connsiteY4" fmla="*/ 44310 h 80010"/>
                <a:gd name="connsiteX5" fmla="*/ 20004 w 200025"/>
                <a:gd name="connsiteY5" fmla="*/ 68907 h 80010"/>
                <a:gd name="connsiteX6" fmla="*/ 20287 w 200025"/>
                <a:gd name="connsiteY6" fmla="*/ 43484 h 80010"/>
                <a:gd name="connsiteX7" fmla="*/ 131181 w 200025"/>
                <a:gd name="connsiteY7" fmla="*/ 20003 h 80010"/>
                <a:gd name="connsiteX8" fmla="*/ 131181 w 200025"/>
                <a:gd name="connsiteY8" fmla="*/ 1 h 80010"/>
                <a:gd name="connsiteX9" fmla="*/ 131181 w 200025"/>
                <a:gd name="connsiteY9" fmla="*/ 1 h 80010"/>
                <a:gd name="connsiteX10" fmla="*/ 17713 w 200025"/>
                <a:gd name="connsiteY10" fmla="*/ 23155 h 80010"/>
                <a:gd name="connsiteX11" fmla="*/ 13558 w 200025"/>
                <a:gd name="connsiteY11" fmla="*/ 24648 h 80010"/>
                <a:gd name="connsiteX12" fmla="*/ 285 w 200025"/>
                <a:gd name="connsiteY12" fmla="*/ 43262 h 80010"/>
                <a:gd name="connsiteX13" fmla="*/ 1 w 200025"/>
                <a:gd name="connsiteY13" fmla="*/ 68683 h 80010"/>
                <a:gd name="connsiteX14" fmla="*/ 19780 w 200025"/>
                <a:gd name="connsiteY14" fmla="*/ 88907 h 80010"/>
                <a:gd name="connsiteX15" fmla="*/ 26677 w 200025"/>
                <a:gd name="connsiteY15" fmla="*/ 87761 h 80010"/>
                <a:gd name="connsiteX16" fmla="*/ 32014 w 200025"/>
                <a:gd name="connsiteY16" fmla="*/ 85857 h 80010"/>
                <a:gd name="connsiteX17" fmla="*/ 134375 w 200025"/>
                <a:gd name="connsiteY17" fmla="*/ 64312 h 80010"/>
                <a:gd name="connsiteX18" fmla="*/ 163067 w 200025"/>
                <a:gd name="connsiteY18" fmla="*/ 66450 h 80010"/>
                <a:gd name="connsiteX19" fmla="*/ 166213 w 200025"/>
                <a:gd name="connsiteY19" fmla="*/ 66690 h 80010"/>
                <a:gd name="connsiteX20" fmla="*/ 209258 w 200025"/>
                <a:gd name="connsiteY20" fmla="*/ 30443 h 80010"/>
                <a:gd name="connsiteX21" fmla="*/ 194053 w 200025"/>
                <a:gd name="connsiteY21" fmla="*/ 8001 h 80010"/>
                <a:gd name="connsiteX22" fmla="*/ 131181 w 200025"/>
                <a:gd name="connsiteY22" fmla="*/ 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0025" h="80010">
                  <a:moveTo>
                    <a:pt x="131181" y="20003"/>
                  </a:moveTo>
                  <a:cubicBezTo>
                    <a:pt x="150703" y="19997"/>
                    <a:pt x="170150" y="22472"/>
                    <a:pt x="189048" y="27368"/>
                  </a:cubicBezTo>
                  <a:cubicBezTo>
                    <a:pt x="192590" y="28283"/>
                    <a:pt x="169809" y="46687"/>
                    <a:pt x="166213" y="46687"/>
                  </a:cubicBezTo>
                  <a:lnTo>
                    <a:pt x="166087" y="46678"/>
                  </a:lnTo>
                  <a:cubicBezTo>
                    <a:pt x="155592" y="45087"/>
                    <a:pt x="144990" y="44296"/>
                    <a:pt x="134375" y="44310"/>
                  </a:cubicBezTo>
                  <a:cubicBezTo>
                    <a:pt x="95098" y="45688"/>
                    <a:pt x="56376" y="54015"/>
                    <a:pt x="20004" y="68907"/>
                  </a:cubicBezTo>
                  <a:lnTo>
                    <a:pt x="20287" y="43484"/>
                  </a:lnTo>
                  <a:cubicBezTo>
                    <a:pt x="55527" y="29016"/>
                    <a:pt x="93100" y="21061"/>
                    <a:pt x="131181" y="20003"/>
                  </a:cubicBezTo>
                  <a:moveTo>
                    <a:pt x="131181" y="1"/>
                  </a:moveTo>
                  <a:lnTo>
                    <a:pt x="131181" y="1"/>
                  </a:lnTo>
                  <a:cubicBezTo>
                    <a:pt x="92280" y="896"/>
                    <a:pt x="53853" y="8737"/>
                    <a:pt x="17713" y="23155"/>
                  </a:cubicBezTo>
                  <a:lnTo>
                    <a:pt x="13558" y="24648"/>
                  </a:lnTo>
                  <a:cubicBezTo>
                    <a:pt x="5675" y="27465"/>
                    <a:pt x="379" y="34891"/>
                    <a:pt x="285" y="43262"/>
                  </a:cubicBezTo>
                  <a:lnTo>
                    <a:pt x="1" y="68683"/>
                  </a:lnTo>
                  <a:cubicBezTo>
                    <a:pt x="-122" y="79730"/>
                    <a:pt x="8734" y="88783"/>
                    <a:pt x="19780" y="88907"/>
                  </a:cubicBezTo>
                  <a:cubicBezTo>
                    <a:pt x="22128" y="88933"/>
                    <a:pt x="24463" y="88545"/>
                    <a:pt x="26677" y="87761"/>
                  </a:cubicBezTo>
                  <a:lnTo>
                    <a:pt x="32014" y="85857"/>
                  </a:lnTo>
                  <a:cubicBezTo>
                    <a:pt x="64624" y="72783"/>
                    <a:pt x="99263" y="65492"/>
                    <a:pt x="134375" y="64312"/>
                  </a:cubicBezTo>
                  <a:cubicBezTo>
                    <a:pt x="143980" y="64302"/>
                    <a:pt x="153569" y="65016"/>
                    <a:pt x="163067" y="66450"/>
                  </a:cubicBezTo>
                  <a:cubicBezTo>
                    <a:pt x="164109" y="66606"/>
                    <a:pt x="165161" y="66686"/>
                    <a:pt x="166213" y="66690"/>
                  </a:cubicBezTo>
                  <a:cubicBezTo>
                    <a:pt x="185431" y="61986"/>
                    <a:pt x="201351" y="48580"/>
                    <a:pt x="209258" y="30443"/>
                  </a:cubicBezTo>
                  <a:cubicBezTo>
                    <a:pt x="210391" y="20242"/>
                    <a:pt x="203946" y="10731"/>
                    <a:pt x="194053" y="8001"/>
                  </a:cubicBezTo>
                  <a:cubicBezTo>
                    <a:pt x="173516" y="2695"/>
                    <a:pt x="152391" y="6"/>
                    <a:pt x="131181" y="0"/>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8" name="Freeform: Shape 247"/>
            <p:cNvSpPr/>
            <p:nvPr/>
          </p:nvSpPr>
          <p:spPr>
            <a:xfrm>
              <a:off x="3514661" y="2620655"/>
              <a:ext cx="180023" cy="180023"/>
            </a:xfrm>
            <a:custGeom>
              <a:avLst/>
              <a:gdLst>
                <a:gd name="connsiteX0" fmla="*/ 45838 w 180022"/>
                <a:gd name="connsiteY0" fmla="*/ 20002 h 180022"/>
                <a:gd name="connsiteX1" fmla="*/ 164515 w 180022"/>
                <a:gd name="connsiteY1" fmla="*/ 151877 h 180022"/>
                <a:gd name="connsiteX2" fmla="*/ 169048 w 180022"/>
                <a:gd name="connsiteY2" fmla="*/ 158860 h 180022"/>
                <a:gd name="connsiteX3" fmla="*/ 149675 w 180022"/>
                <a:gd name="connsiteY3" fmla="*/ 171719 h 180022"/>
                <a:gd name="connsiteX4" fmla="*/ 144965 w 180022"/>
                <a:gd name="connsiteY4" fmla="*/ 164468 h 180022"/>
                <a:gd name="connsiteX5" fmla="*/ 20005 w 180022"/>
                <a:gd name="connsiteY5" fmla="*/ 31352 h 180022"/>
                <a:gd name="connsiteX6" fmla="*/ 45838 w 180022"/>
                <a:gd name="connsiteY6" fmla="*/ 20002 h 180022"/>
                <a:gd name="connsiteX7" fmla="*/ 45836 w 180022"/>
                <a:gd name="connsiteY7" fmla="*/ 1 h 180022"/>
                <a:gd name="connsiteX8" fmla="*/ 39467 w 180022"/>
                <a:gd name="connsiteY8" fmla="*/ 1042 h 180022"/>
                <a:gd name="connsiteX9" fmla="*/ 10794 w 180022"/>
                <a:gd name="connsiteY9" fmla="*/ 13596 h 180022"/>
                <a:gd name="connsiteX10" fmla="*/ 2253 w 180022"/>
                <a:gd name="connsiteY10" fmla="*/ 40567 h 180022"/>
                <a:gd name="connsiteX11" fmla="*/ 10116 w 180022"/>
                <a:gd name="connsiteY11" fmla="*/ 48738 h 180022"/>
                <a:gd name="connsiteX12" fmla="*/ 128149 w 180022"/>
                <a:gd name="connsiteY12" fmla="*/ 175296 h 180022"/>
                <a:gd name="connsiteX13" fmla="*/ 133009 w 180022"/>
                <a:gd name="connsiteY13" fmla="*/ 182783 h 180022"/>
                <a:gd name="connsiteX14" fmla="*/ 160731 w 180022"/>
                <a:gd name="connsiteY14" fmla="*/ 188387 h 180022"/>
                <a:gd name="connsiteX15" fmla="*/ 160737 w 180022"/>
                <a:gd name="connsiteY15" fmla="*/ 188383 h 180022"/>
                <a:gd name="connsiteX16" fmla="*/ 180111 w 180022"/>
                <a:gd name="connsiteY16" fmla="*/ 175524 h 180022"/>
                <a:gd name="connsiteX17" fmla="*/ 185714 w 180022"/>
                <a:gd name="connsiteY17" fmla="*/ 147798 h 180022"/>
                <a:gd name="connsiteX18" fmla="*/ 181335 w 180022"/>
                <a:gd name="connsiteY18" fmla="*/ 141051 h 180022"/>
                <a:gd name="connsiteX19" fmla="*/ 56962 w 180022"/>
                <a:gd name="connsiteY19" fmla="*/ 3380 h 180022"/>
                <a:gd name="connsiteX20" fmla="*/ 45836 w 180022"/>
                <a:gd name="connsiteY20" fmla="*/ 0 h 18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0022" h="180022">
                  <a:moveTo>
                    <a:pt x="45838" y="20002"/>
                  </a:moveTo>
                  <a:cubicBezTo>
                    <a:pt x="93662" y="55755"/>
                    <a:pt x="133985" y="100562"/>
                    <a:pt x="164515" y="151877"/>
                  </a:cubicBezTo>
                  <a:cubicBezTo>
                    <a:pt x="166285" y="154627"/>
                    <a:pt x="167799" y="156979"/>
                    <a:pt x="169048" y="158860"/>
                  </a:cubicBezTo>
                  <a:lnTo>
                    <a:pt x="149675" y="171719"/>
                  </a:lnTo>
                  <a:cubicBezTo>
                    <a:pt x="148379" y="169767"/>
                    <a:pt x="146805" y="167325"/>
                    <a:pt x="144965" y="164468"/>
                  </a:cubicBezTo>
                  <a:cubicBezTo>
                    <a:pt x="127000" y="136571"/>
                    <a:pt x="81873" y="66538"/>
                    <a:pt x="20005" y="31352"/>
                  </a:cubicBezTo>
                  <a:cubicBezTo>
                    <a:pt x="20163" y="31268"/>
                    <a:pt x="38477" y="22477"/>
                    <a:pt x="45838" y="20002"/>
                  </a:cubicBezTo>
                  <a:moveTo>
                    <a:pt x="45836" y="1"/>
                  </a:moveTo>
                  <a:cubicBezTo>
                    <a:pt x="43672" y="0"/>
                    <a:pt x="41520" y="352"/>
                    <a:pt x="39467" y="1042"/>
                  </a:cubicBezTo>
                  <a:cubicBezTo>
                    <a:pt x="30512" y="4050"/>
                    <a:pt x="10952" y="13513"/>
                    <a:pt x="10794" y="13596"/>
                  </a:cubicBezTo>
                  <a:cubicBezTo>
                    <a:pt x="987" y="18686"/>
                    <a:pt x="-2836" y="30760"/>
                    <a:pt x="2253" y="40567"/>
                  </a:cubicBezTo>
                  <a:cubicBezTo>
                    <a:pt x="4031" y="43991"/>
                    <a:pt x="6761" y="46830"/>
                    <a:pt x="10116" y="48738"/>
                  </a:cubicBezTo>
                  <a:cubicBezTo>
                    <a:pt x="67763" y="81524"/>
                    <a:pt x="111632" y="149650"/>
                    <a:pt x="128149" y="175296"/>
                  </a:cubicBezTo>
                  <a:cubicBezTo>
                    <a:pt x="130115" y="178350"/>
                    <a:pt x="131699" y="180808"/>
                    <a:pt x="133009" y="182783"/>
                  </a:cubicBezTo>
                  <a:cubicBezTo>
                    <a:pt x="139116" y="191986"/>
                    <a:pt x="151527" y="194496"/>
                    <a:pt x="160731" y="188387"/>
                  </a:cubicBezTo>
                  <a:cubicBezTo>
                    <a:pt x="160733" y="188387"/>
                    <a:pt x="160735" y="188385"/>
                    <a:pt x="160737" y="188383"/>
                  </a:cubicBezTo>
                  <a:lnTo>
                    <a:pt x="180111" y="175524"/>
                  </a:lnTo>
                  <a:cubicBezTo>
                    <a:pt x="189312" y="169415"/>
                    <a:pt x="191820" y="157001"/>
                    <a:pt x="185714" y="147798"/>
                  </a:cubicBezTo>
                  <a:cubicBezTo>
                    <a:pt x="184508" y="145982"/>
                    <a:pt x="183045" y="143710"/>
                    <a:pt x="181335" y="141051"/>
                  </a:cubicBezTo>
                  <a:cubicBezTo>
                    <a:pt x="149393" y="87387"/>
                    <a:pt x="107118" y="40591"/>
                    <a:pt x="56962" y="3380"/>
                  </a:cubicBezTo>
                  <a:cubicBezTo>
                    <a:pt x="53669" y="1175"/>
                    <a:pt x="49797" y="-1"/>
                    <a:pt x="45836" y="0"/>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49" name="Freeform: Shape 248"/>
            <p:cNvSpPr/>
            <p:nvPr/>
          </p:nvSpPr>
          <p:spPr>
            <a:xfrm>
              <a:off x="3388179" y="2524947"/>
              <a:ext cx="280035" cy="200025"/>
            </a:xfrm>
            <a:custGeom>
              <a:avLst/>
              <a:gdLst>
                <a:gd name="connsiteX0" fmla="*/ 146618 w 280035"/>
                <a:gd name="connsiteY0" fmla="*/ 20003 h 200025"/>
                <a:gd name="connsiteX1" fmla="*/ 146618 w 280035"/>
                <a:gd name="connsiteY1" fmla="*/ 71938 h 200025"/>
                <a:gd name="connsiteX2" fmla="*/ 171393 w 280035"/>
                <a:gd name="connsiteY2" fmla="*/ 67745 h 200025"/>
                <a:gd name="connsiteX3" fmla="*/ 177960 w 280035"/>
                <a:gd name="connsiteY3" fmla="*/ 68075 h 200025"/>
                <a:gd name="connsiteX4" fmla="*/ 189057 w 280035"/>
                <a:gd name="connsiteY4" fmla="*/ 26655 h 200025"/>
                <a:gd name="connsiteX5" fmla="*/ 215455 w 280035"/>
                <a:gd name="connsiteY5" fmla="*/ 33729 h 200025"/>
                <a:gd name="connsiteX6" fmla="*/ 203957 w 280035"/>
                <a:gd name="connsiteY6" fmla="*/ 76634 h 200025"/>
                <a:gd name="connsiteX7" fmla="*/ 208608 w 280035"/>
                <a:gd name="connsiteY7" fmla="*/ 79504 h 200025"/>
                <a:gd name="connsiteX8" fmla="*/ 223194 w 280035"/>
                <a:gd name="connsiteY8" fmla="*/ 92068 h 200025"/>
                <a:gd name="connsiteX9" fmla="*/ 254637 w 280035"/>
                <a:gd name="connsiteY9" fmla="*/ 60623 h 200025"/>
                <a:gd name="connsiteX10" fmla="*/ 273960 w 280035"/>
                <a:gd name="connsiteY10" fmla="*/ 79945 h 200025"/>
                <a:gd name="connsiteX11" fmla="*/ 236221 w 280035"/>
                <a:gd name="connsiteY11" fmla="*/ 117687 h 200025"/>
                <a:gd name="connsiteX12" fmla="*/ 226450 w 280035"/>
                <a:gd name="connsiteY12" fmla="*/ 123017 h 200025"/>
                <a:gd name="connsiteX13" fmla="*/ 193376 w 280035"/>
                <a:gd name="connsiteY13" fmla="*/ 102191 h 200025"/>
                <a:gd name="connsiteX14" fmla="*/ 171477 w 280035"/>
                <a:gd name="connsiteY14" fmla="*/ 95060 h 200025"/>
                <a:gd name="connsiteX15" fmla="*/ 124955 w 280035"/>
                <a:gd name="connsiteY15" fmla="*/ 112292 h 200025"/>
                <a:gd name="connsiteX16" fmla="*/ 42577 w 280035"/>
                <a:gd name="connsiteY16" fmla="*/ 197583 h 200025"/>
                <a:gd name="connsiteX17" fmla="*/ 20006 w 280035"/>
                <a:gd name="connsiteY17" fmla="*/ 182183 h 200025"/>
                <a:gd name="connsiteX18" fmla="*/ 111286 w 280035"/>
                <a:gd name="connsiteY18" fmla="*/ 88629 h 200025"/>
                <a:gd name="connsiteX19" fmla="*/ 119292 w 280035"/>
                <a:gd name="connsiteY19" fmla="*/ 84117 h 200025"/>
                <a:gd name="connsiteX20" fmla="*/ 119292 w 280035"/>
                <a:gd name="connsiteY20" fmla="*/ 20003 h 200025"/>
                <a:gd name="connsiteX21" fmla="*/ 146618 w 280035"/>
                <a:gd name="connsiteY21" fmla="*/ 20003 h 200025"/>
                <a:gd name="connsiteX22" fmla="*/ 146618 w 280035"/>
                <a:gd name="connsiteY22" fmla="*/ 0 h 200025"/>
                <a:gd name="connsiteX23" fmla="*/ 119292 w 280035"/>
                <a:gd name="connsiteY23" fmla="*/ 0 h 200025"/>
                <a:gd name="connsiteX24" fmla="*/ 99290 w 280035"/>
                <a:gd name="connsiteY24" fmla="*/ 20003 h 200025"/>
                <a:gd name="connsiteX25" fmla="*/ 99290 w 280035"/>
                <a:gd name="connsiteY25" fmla="*/ 72481 h 200025"/>
                <a:gd name="connsiteX26" fmla="*/ 3482 w 280035"/>
                <a:gd name="connsiteY26" fmla="*/ 170909 h 200025"/>
                <a:gd name="connsiteX27" fmla="*/ 8729 w 280035"/>
                <a:gd name="connsiteY27" fmla="*/ 198703 h 200025"/>
                <a:gd name="connsiteX28" fmla="*/ 8733 w 280035"/>
                <a:gd name="connsiteY28" fmla="*/ 198705 h 200025"/>
                <a:gd name="connsiteX29" fmla="*/ 31304 w 280035"/>
                <a:gd name="connsiteY29" fmla="*/ 214105 h 200025"/>
                <a:gd name="connsiteX30" fmla="*/ 59083 w 280035"/>
                <a:gd name="connsiteY30" fmla="*/ 208880 h 200025"/>
                <a:gd name="connsiteX31" fmla="*/ 134958 w 280035"/>
                <a:gd name="connsiteY31" fmla="*/ 129614 h 200025"/>
                <a:gd name="connsiteX32" fmla="*/ 171477 w 280035"/>
                <a:gd name="connsiteY32" fmla="*/ 115062 h 200025"/>
                <a:gd name="connsiteX33" fmla="*/ 182228 w 280035"/>
                <a:gd name="connsiteY33" fmla="*/ 118799 h 200025"/>
                <a:gd name="connsiteX34" fmla="*/ 193330 w 280035"/>
                <a:gd name="connsiteY34" fmla="*/ 127150 h 200025"/>
                <a:gd name="connsiteX35" fmla="*/ 226450 w 280035"/>
                <a:gd name="connsiteY35" fmla="*/ 143020 h 200025"/>
                <a:gd name="connsiteX36" fmla="*/ 250859 w 280035"/>
                <a:gd name="connsiteY36" fmla="*/ 131336 h 200025"/>
                <a:gd name="connsiteX37" fmla="*/ 288106 w 280035"/>
                <a:gd name="connsiteY37" fmla="*/ 94088 h 200025"/>
                <a:gd name="connsiteX38" fmla="*/ 288104 w 280035"/>
                <a:gd name="connsiteY38" fmla="*/ 65800 h 200025"/>
                <a:gd name="connsiteX39" fmla="*/ 288104 w 280035"/>
                <a:gd name="connsiteY39" fmla="*/ 65800 h 200025"/>
                <a:gd name="connsiteX40" fmla="*/ 268779 w 280035"/>
                <a:gd name="connsiteY40" fmla="*/ 46479 h 200025"/>
                <a:gd name="connsiteX41" fmla="*/ 240492 w 280035"/>
                <a:gd name="connsiteY41" fmla="*/ 46479 h 200025"/>
                <a:gd name="connsiteX42" fmla="*/ 229910 w 280035"/>
                <a:gd name="connsiteY42" fmla="*/ 57062 h 200025"/>
                <a:gd name="connsiteX43" fmla="*/ 234777 w 280035"/>
                <a:gd name="connsiteY43" fmla="*/ 38906 h 200025"/>
                <a:gd name="connsiteX44" fmla="*/ 220635 w 280035"/>
                <a:gd name="connsiteY44" fmla="*/ 14409 h 200025"/>
                <a:gd name="connsiteX45" fmla="*/ 220631 w 280035"/>
                <a:gd name="connsiteY45" fmla="*/ 14408 h 200025"/>
                <a:gd name="connsiteX46" fmla="*/ 194234 w 280035"/>
                <a:gd name="connsiteY46" fmla="*/ 7334 h 200025"/>
                <a:gd name="connsiteX47" fmla="*/ 169737 w 280035"/>
                <a:gd name="connsiteY47" fmla="*/ 21478 h 200025"/>
                <a:gd name="connsiteX48" fmla="*/ 166620 w 280035"/>
                <a:gd name="connsiteY48" fmla="*/ 33108 h 200025"/>
                <a:gd name="connsiteX49" fmla="*/ 166620 w 280035"/>
                <a:gd name="connsiteY49" fmla="*/ 20003 h 200025"/>
                <a:gd name="connsiteX50" fmla="*/ 146618 w 280035"/>
                <a:gd name="connsiteY50"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0035" h="200025">
                  <a:moveTo>
                    <a:pt x="146618" y="20003"/>
                  </a:moveTo>
                  <a:lnTo>
                    <a:pt x="146618" y="71938"/>
                  </a:lnTo>
                  <a:cubicBezTo>
                    <a:pt x="154607" y="69257"/>
                    <a:pt x="162966" y="67842"/>
                    <a:pt x="171393" y="67745"/>
                  </a:cubicBezTo>
                  <a:cubicBezTo>
                    <a:pt x="173587" y="67744"/>
                    <a:pt x="175778" y="67854"/>
                    <a:pt x="177960" y="68075"/>
                  </a:cubicBezTo>
                  <a:lnTo>
                    <a:pt x="189057" y="26655"/>
                  </a:lnTo>
                  <a:lnTo>
                    <a:pt x="215455" y="33729"/>
                  </a:lnTo>
                  <a:lnTo>
                    <a:pt x="203957" y="76634"/>
                  </a:lnTo>
                  <a:cubicBezTo>
                    <a:pt x="205505" y="77524"/>
                    <a:pt x="207055" y="78462"/>
                    <a:pt x="208608" y="79504"/>
                  </a:cubicBezTo>
                  <a:cubicBezTo>
                    <a:pt x="213986" y="83052"/>
                    <a:pt x="218887" y="87275"/>
                    <a:pt x="223194" y="92068"/>
                  </a:cubicBezTo>
                  <a:lnTo>
                    <a:pt x="254637" y="60623"/>
                  </a:lnTo>
                  <a:lnTo>
                    <a:pt x="273960" y="79945"/>
                  </a:lnTo>
                  <a:lnTo>
                    <a:pt x="236221" y="117687"/>
                  </a:lnTo>
                  <a:cubicBezTo>
                    <a:pt x="233959" y="120873"/>
                    <a:pt x="230354" y="122841"/>
                    <a:pt x="226450" y="123017"/>
                  </a:cubicBezTo>
                  <a:cubicBezTo>
                    <a:pt x="217299" y="123017"/>
                    <a:pt x="207147" y="111436"/>
                    <a:pt x="193376" y="102191"/>
                  </a:cubicBezTo>
                  <a:cubicBezTo>
                    <a:pt x="186989" y="97606"/>
                    <a:pt x="179338" y="95115"/>
                    <a:pt x="171477" y="95060"/>
                  </a:cubicBezTo>
                  <a:cubicBezTo>
                    <a:pt x="154765" y="96794"/>
                    <a:pt x="138763" y="102721"/>
                    <a:pt x="124955" y="112292"/>
                  </a:cubicBezTo>
                  <a:cubicBezTo>
                    <a:pt x="85494" y="135083"/>
                    <a:pt x="43001" y="196960"/>
                    <a:pt x="42577" y="197583"/>
                  </a:cubicBezTo>
                  <a:lnTo>
                    <a:pt x="20006" y="182183"/>
                  </a:lnTo>
                  <a:cubicBezTo>
                    <a:pt x="21882" y="179430"/>
                    <a:pt x="66492" y="114502"/>
                    <a:pt x="111286" y="88629"/>
                  </a:cubicBezTo>
                  <a:cubicBezTo>
                    <a:pt x="113898" y="87121"/>
                    <a:pt x="116604" y="85583"/>
                    <a:pt x="119292" y="84117"/>
                  </a:cubicBezTo>
                  <a:lnTo>
                    <a:pt x="119292" y="20003"/>
                  </a:lnTo>
                  <a:lnTo>
                    <a:pt x="146618" y="20003"/>
                  </a:lnTo>
                  <a:moveTo>
                    <a:pt x="146618" y="0"/>
                  </a:moveTo>
                  <a:lnTo>
                    <a:pt x="119292" y="0"/>
                  </a:lnTo>
                  <a:cubicBezTo>
                    <a:pt x="108245" y="0"/>
                    <a:pt x="99290" y="8956"/>
                    <a:pt x="99290" y="20003"/>
                  </a:cubicBezTo>
                  <a:lnTo>
                    <a:pt x="99290" y="72481"/>
                  </a:lnTo>
                  <a:cubicBezTo>
                    <a:pt x="61695" y="99262"/>
                    <a:pt x="29239" y="132604"/>
                    <a:pt x="3482" y="170909"/>
                  </a:cubicBezTo>
                  <a:cubicBezTo>
                    <a:pt x="-2745" y="180032"/>
                    <a:pt x="-394" y="192476"/>
                    <a:pt x="8729" y="198703"/>
                  </a:cubicBezTo>
                  <a:cubicBezTo>
                    <a:pt x="8731" y="198705"/>
                    <a:pt x="8731" y="198705"/>
                    <a:pt x="8733" y="198705"/>
                  </a:cubicBezTo>
                  <a:lnTo>
                    <a:pt x="31304" y="214105"/>
                  </a:lnTo>
                  <a:cubicBezTo>
                    <a:pt x="40419" y="220321"/>
                    <a:pt x="52846" y="217983"/>
                    <a:pt x="59083" y="208880"/>
                  </a:cubicBezTo>
                  <a:cubicBezTo>
                    <a:pt x="79578" y="178250"/>
                    <a:pt x="105253" y="151427"/>
                    <a:pt x="134958" y="129614"/>
                  </a:cubicBezTo>
                  <a:cubicBezTo>
                    <a:pt x="145848" y="122013"/>
                    <a:pt x="158345" y="117034"/>
                    <a:pt x="171477" y="115062"/>
                  </a:cubicBezTo>
                  <a:cubicBezTo>
                    <a:pt x="175372" y="115100"/>
                    <a:pt x="179148" y="116412"/>
                    <a:pt x="182228" y="118799"/>
                  </a:cubicBezTo>
                  <a:cubicBezTo>
                    <a:pt x="186249" y="121499"/>
                    <a:pt x="189913" y="124435"/>
                    <a:pt x="193330" y="127150"/>
                  </a:cubicBezTo>
                  <a:cubicBezTo>
                    <a:pt x="202207" y="136103"/>
                    <a:pt x="213908" y="141712"/>
                    <a:pt x="226450" y="143020"/>
                  </a:cubicBezTo>
                  <a:cubicBezTo>
                    <a:pt x="235915" y="142930"/>
                    <a:pt x="244852" y="138651"/>
                    <a:pt x="250859" y="131336"/>
                  </a:cubicBezTo>
                  <a:lnTo>
                    <a:pt x="288106" y="94088"/>
                  </a:lnTo>
                  <a:cubicBezTo>
                    <a:pt x="295917" y="86276"/>
                    <a:pt x="295915" y="73611"/>
                    <a:pt x="288104" y="65800"/>
                  </a:cubicBezTo>
                  <a:cubicBezTo>
                    <a:pt x="288104" y="65800"/>
                    <a:pt x="288104" y="65800"/>
                    <a:pt x="288104" y="65800"/>
                  </a:cubicBezTo>
                  <a:lnTo>
                    <a:pt x="268779" y="46479"/>
                  </a:lnTo>
                  <a:cubicBezTo>
                    <a:pt x="260968" y="38668"/>
                    <a:pt x="248303" y="38668"/>
                    <a:pt x="240492" y="46479"/>
                  </a:cubicBezTo>
                  <a:lnTo>
                    <a:pt x="229910" y="57062"/>
                  </a:lnTo>
                  <a:lnTo>
                    <a:pt x="234777" y="38906"/>
                  </a:lnTo>
                  <a:cubicBezTo>
                    <a:pt x="237637" y="28236"/>
                    <a:pt x="231307" y="17269"/>
                    <a:pt x="220635" y="14409"/>
                  </a:cubicBezTo>
                  <a:cubicBezTo>
                    <a:pt x="220635" y="14408"/>
                    <a:pt x="220633" y="14408"/>
                    <a:pt x="220631" y="14408"/>
                  </a:cubicBezTo>
                  <a:lnTo>
                    <a:pt x="194234" y="7334"/>
                  </a:lnTo>
                  <a:cubicBezTo>
                    <a:pt x="183565" y="4475"/>
                    <a:pt x="172595" y="10808"/>
                    <a:pt x="169737" y="21478"/>
                  </a:cubicBezTo>
                  <a:lnTo>
                    <a:pt x="166620" y="33108"/>
                  </a:lnTo>
                  <a:lnTo>
                    <a:pt x="166620" y="20003"/>
                  </a:lnTo>
                  <a:cubicBezTo>
                    <a:pt x="166620" y="8956"/>
                    <a:pt x="157665" y="0"/>
                    <a:pt x="146618" y="0"/>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250" name="Freeform: Shape 249"/>
            <p:cNvSpPr/>
            <p:nvPr/>
          </p:nvSpPr>
          <p:spPr>
            <a:xfrm>
              <a:off x="3602631" y="2596179"/>
              <a:ext cx="60008" cy="80010"/>
            </a:xfrm>
            <a:custGeom>
              <a:avLst/>
              <a:gdLst>
                <a:gd name="connsiteX0" fmla="*/ 9999 w 60007"/>
                <a:gd name="connsiteY0" fmla="*/ 84760 h 80010"/>
                <a:gd name="connsiteX1" fmla="*/ 0 w 60007"/>
                <a:gd name="connsiteY1" fmla="*/ 74748 h 80010"/>
                <a:gd name="connsiteX2" fmla="*/ 2596 w 60007"/>
                <a:gd name="connsiteY2" fmla="*/ 68029 h 80010"/>
                <a:gd name="connsiteX3" fmla="*/ 61490 w 60007"/>
                <a:gd name="connsiteY3" fmla="*/ 3275 h 80010"/>
                <a:gd name="connsiteX4" fmla="*/ 75623 w 60007"/>
                <a:gd name="connsiteY4" fmla="*/ 2602 h 80010"/>
                <a:gd name="connsiteX5" fmla="*/ 76298 w 60007"/>
                <a:gd name="connsiteY5" fmla="*/ 16734 h 80010"/>
                <a:gd name="connsiteX6" fmla="*/ 17402 w 60007"/>
                <a:gd name="connsiteY6" fmla="*/ 81489 h 80010"/>
                <a:gd name="connsiteX7" fmla="*/ 9999 w 60007"/>
                <a:gd name="connsiteY7" fmla="*/ 84760 h 8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07" h="80010">
                  <a:moveTo>
                    <a:pt x="9999" y="84760"/>
                  </a:moveTo>
                  <a:cubicBezTo>
                    <a:pt x="4473" y="84756"/>
                    <a:pt x="-4" y="80273"/>
                    <a:pt x="0" y="74748"/>
                  </a:cubicBezTo>
                  <a:cubicBezTo>
                    <a:pt x="2" y="72264"/>
                    <a:pt x="928" y="69870"/>
                    <a:pt x="2596" y="68029"/>
                  </a:cubicBezTo>
                  <a:lnTo>
                    <a:pt x="61490" y="3275"/>
                  </a:lnTo>
                  <a:cubicBezTo>
                    <a:pt x="65206" y="-813"/>
                    <a:pt x="71535" y="-1115"/>
                    <a:pt x="75623" y="2602"/>
                  </a:cubicBezTo>
                  <a:cubicBezTo>
                    <a:pt x="79712" y="6318"/>
                    <a:pt x="80014" y="12645"/>
                    <a:pt x="76298" y="16734"/>
                  </a:cubicBezTo>
                  <a:lnTo>
                    <a:pt x="17402" y="81489"/>
                  </a:lnTo>
                  <a:cubicBezTo>
                    <a:pt x="15508" y="83575"/>
                    <a:pt x="12818" y="84764"/>
                    <a:pt x="9999" y="84760"/>
                  </a:cubicBezTo>
                  <a:close/>
                </a:path>
              </a:pathLst>
            </a:custGeom>
            <a:grpFill/>
            <a:ln w="1994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2B3A42"/>
                </a:solidFill>
                <a:effectLst/>
                <a:uLnTx/>
                <a:uFillTx/>
                <a:latin typeface="Arial" panose="020B0604020202020204"/>
                <a:ea typeface="+mn-ea"/>
                <a:cs typeface="+mn-cs"/>
              </a:endParaRPr>
            </a:p>
          </p:txBody>
        </p:sp>
      </p:grpSp>
      <p:sp>
        <p:nvSpPr>
          <p:cNvPr id="252" name="TextBox 251"/>
          <p:cNvSpPr txBox="1"/>
          <p:nvPr/>
        </p:nvSpPr>
        <p:spPr>
          <a:xfrm>
            <a:off x="7758375" y="4445341"/>
            <a:ext cx="2653027"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400" b="1" i="0" u="none" strike="noStrike" kern="0" cap="none" spc="0" normalizeH="0" baseline="0" noProof="0" dirty="0">
                <a:ln>
                  <a:noFill/>
                </a:ln>
                <a:solidFill>
                  <a:prstClr val="white"/>
                </a:solidFill>
                <a:effectLst/>
                <a:uLnTx/>
                <a:uFillTx/>
                <a:latin typeface="Arial" panose="020B0604020202020204"/>
                <a:ea typeface="+mn-ea"/>
                <a:cs typeface="+mn-cs"/>
              </a:rPr>
              <a:t>This led to an estimated reduction in healthcare burden amounting to an annual saving of </a:t>
            </a:r>
            <a:r>
              <a:rPr kumimoji="0" lang="en-GB" sz="2400" b="1" i="0" u="none" strike="noStrike" kern="0" cap="none" spc="0" normalizeH="0" baseline="0" noProof="0" dirty="0">
                <a:ln>
                  <a:noFill/>
                </a:ln>
                <a:solidFill>
                  <a:prstClr val="white"/>
                </a:solidFill>
                <a:effectLst/>
                <a:uLnTx/>
                <a:uFillTx/>
                <a:latin typeface="Arial" panose="020B0604020202020204"/>
                <a:ea typeface="+mn-ea"/>
                <a:cs typeface="+mn-cs"/>
              </a:rPr>
              <a:t>~$2m</a:t>
            </a:r>
            <a:r>
              <a:rPr kumimoji="0" lang="en-GB" sz="1400" b="1" i="0" u="none" strike="noStrike" kern="0" cap="none" spc="0" normalizeH="0" baseline="0" noProof="0" dirty="0">
                <a:ln>
                  <a:noFill/>
                </a:ln>
                <a:solidFill>
                  <a:prstClr val="white"/>
                </a:solidFill>
                <a:effectLst/>
                <a:uLnTx/>
                <a:uFillTx/>
                <a:latin typeface="Arial" panose="020B0604020202020204"/>
                <a:ea typeface="+mn-ea"/>
                <a:cs typeface="+mn-cs"/>
              </a:rPr>
              <a:t>, up to ~</a:t>
            </a:r>
            <a:r>
              <a:rPr kumimoji="0" lang="en-GB" sz="2400" b="1" i="0" u="none" strike="noStrike" kern="0" cap="none" spc="0" normalizeH="0" baseline="0" noProof="0" dirty="0">
                <a:ln>
                  <a:noFill/>
                </a:ln>
                <a:solidFill>
                  <a:prstClr val="white"/>
                </a:solidFill>
                <a:effectLst/>
                <a:uLnTx/>
                <a:uFillTx/>
                <a:latin typeface="Arial" panose="020B0604020202020204"/>
                <a:ea typeface="+mn-ea"/>
                <a:cs typeface="+mn-cs"/>
              </a:rPr>
              <a:t>$7m </a:t>
            </a:r>
            <a:r>
              <a:rPr kumimoji="0" lang="en-GB" sz="1400" b="1" i="0" u="none" strike="noStrike" kern="0" cap="none" spc="0" normalizeH="0" baseline="0" noProof="0" dirty="0">
                <a:ln>
                  <a:noFill/>
                </a:ln>
                <a:solidFill>
                  <a:prstClr val="white"/>
                </a:solidFill>
                <a:effectLst/>
                <a:uLnTx/>
                <a:uFillTx/>
                <a:latin typeface="Arial" panose="020B0604020202020204"/>
                <a:ea typeface="+mn-ea"/>
                <a:cs typeface="+mn-cs"/>
              </a:rPr>
              <a:t>when socio-economic factors were taken into consideration</a:t>
            </a:r>
            <a:endParaRPr kumimoji="0" lang="en-US" sz="14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44" name="Rectangle 43"/>
          <p:cNvSpPr/>
          <p:nvPr/>
        </p:nvSpPr>
        <p:spPr>
          <a:xfrm>
            <a:off x="7874428" y="3988936"/>
            <a:ext cx="2776649" cy="252541"/>
          </a:xfrm>
          <a:prstGeom prst="rect">
            <a:avLst/>
          </a:prstGeom>
        </p:spPr>
        <p:txBody>
          <a:bodyPr wrap="square" lIns="0" tIns="0" rIns="0" bIns="0">
            <a:noAutofit/>
          </a:bodyPr>
          <a:lstStyle/>
          <a:p>
            <a:pPr marL="0" marR="0" lvl="0" indent="0" algn="l" defTabSz="914400" rtl="0" eaLnBrk="1" fontAlgn="auto" latinLnBrk="0" hangingPunct="1">
              <a:lnSpc>
                <a:spcPct val="100000"/>
              </a:lnSpc>
              <a:spcBef>
                <a:spcPts val="300"/>
              </a:spcBef>
              <a:spcAft>
                <a:spcPts val="0"/>
              </a:spcAft>
              <a:buClrTx/>
              <a:buSzTx/>
              <a:buFontTx/>
              <a:buNone/>
              <a:defRPr/>
            </a:pPr>
            <a:r>
              <a:rPr kumimoji="0" lang="en-GB" sz="2400" b="1" i="0" u="none" strike="noStrike" kern="1200" cap="none" spc="0" normalizeH="0" baseline="0" noProof="0">
                <a:ln>
                  <a:noFill/>
                </a:ln>
                <a:solidFill>
                  <a:srgbClr val="2B3A42"/>
                </a:solidFill>
                <a:effectLst/>
                <a:uLnTx/>
                <a:uFillTx/>
                <a:latin typeface="Arial" panose="020B0604020202020204"/>
                <a:ea typeface="+mn-ea"/>
                <a:cs typeface="+mn-cs"/>
              </a:rPr>
              <a:t>Financial Impact</a:t>
            </a:r>
            <a:endParaRPr kumimoji="0" lang="en-GB" sz="2400" b="0" i="0" u="none" strike="noStrike" kern="1200" cap="none" spc="0" normalizeH="0" baseline="0" noProof="0">
              <a:ln>
                <a:noFill/>
              </a:ln>
              <a:solidFill>
                <a:srgbClr val="2B3A42"/>
              </a:solidFill>
              <a:effectLst/>
              <a:uLnTx/>
              <a:uFillTx/>
              <a:latin typeface="Arial" panose="020B0604020202020204"/>
              <a:ea typeface="MS PGothic" panose="020B0600070205080204" charset="-128"/>
              <a:cs typeface="+mn-cs"/>
            </a:endParaRPr>
          </a:p>
        </p:txBody>
      </p:sp>
      <p:sp>
        <p:nvSpPr>
          <p:cNvPr id="22" name="Oval 21"/>
          <p:cNvSpPr/>
          <p:nvPr/>
        </p:nvSpPr>
        <p:spPr>
          <a:xfrm>
            <a:off x="10155016" y="4532495"/>
            <a:ext cx="765457" cy="7390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a:ln>
                  <a:noFill/>
                </a:ln>
                <a:solidFill>
                  <a:srgbClr val="005587">
                    <a:lumMod val="75000"/>
                  </a:srgbClr>
                </a:solidFill>
                <a:effectLst/>
                <a:uLnTx/>
                <a:uFillTx/>
                <a:latin typeface="Arial" panose="020B0604020202020204"/>
                <a:ea typeface="+mn-ea"/>
                <a:cs typeface="+mn-cs"/>
              </a:rPr>
              <a:t>$</a:t>
            </a:r>
            <a:endParaRPr kumimoji="0" lang="en-US" sz="4400" b="1" i="0" u="none" strike="noStrike" kern="1200" cap="none" spc="0" normalizeH="0" baseline="0" noProof="0">
              <a:ln>
                <a:noFill/>
              </a:ln>
              <a:solidFill>
                <a:srgbClr val="005587">
                  <a:lumMod val="75000"/>
                </a:srgbClr>
              </a:solidFill>
              <a:effectLst/>
              <a:uLnTx/>
              <a:uFillTx/>
              <a:latin typeface="Arial" panose="020B0604020202020204"/>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2607" y="4242705"/>
            <a:ext cx="7921554" cy="1707390"/>
          </a:xfrm>
        </p:spPr>
        <p:txBody>
          <a:bodyPr/>
          <a:lstStyle/>
          <a:p>
            <a:r>
              <a:rPr lang="en-US" sz="3600" dirty="0">
                <a:effectLst/>
                <a:latin typeface="Arial" panose="020B0604020202020204" pitchFamily="34" charset="0"/>
                <a:ea typeface="Arial" panose="020B0604020202020204" pitchFamily="34" charset="0"/>
              </a:rPr>
              <a:t>Support the GP in the management of Diabetes Type 2 (T2D) Patients and improve patient outcomes</a:t>
            </a:r>
            <a:br>
              <a:rPr lang="en-GB" sz="3600" dirty="0">
                <a:effectLst/>
                <a:latin typeface="Arial" panose="020B0604020202020204" pitchFamily="34" charset="0"/>
                <a:ea typeface="Arial" panose="020B0604020202020204" pitchFamily="34" charset="0"/>
              </a:rPr>
            </a:br>
            <a:br>
              <a:rPr lang="en-GB" dirty="0"/>
            </a:br>
            <a:br>
              <a:rPr lang="it-IT" dirty="0"/>
            </a:br>
            <a:endParaRPr 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8" name="Object 69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 name="think-cell Slide" r:id="rId2" imgW="12700" imgH="12700" progId="TCLayout.ActiveDocument.1">
                  <p:embed/>
                </p:oleObj>
              </mc:Choice>
              <mc:Fallback>
                <p:oleObj name="think-cell Slide" r:id="rId2" imgW="12700" imgH="12700" progId="TCLayout.ActiveDocument.1">
                  <p:embed/>
                  <p:pic>
                    <p:nvPicPr>
                      <p:cNvPr id="0" name="Object 697" hidden="1"/>
                      <p:cNvPicPr/>
                      <p:nvPr/>
                    </p:nvPicPr>
                    <p:blipFill>
                      <a:blip r:embed="rId3"/>
                      <a:stretch>
                        <a:fillRect/>
                      </a:stretch>
                    </p:blipFill>
                    <p:spPr>
                      <a:xfrm>
                        <a:off x="1588" y="1588"/>
                        <a:ext cx="1587" cy="1587"/>
                      </a:xfrm>
                      <a:prstGeom prst="rect">
                        <a:avLst/>
                      </a:prstGeom>
                    </p:spPr>
                  </p:pic>
                </p:oleObj>
              </mc:Fallback>
            </mc:AlternateContent>
          </a:graphicData>
        </a:graphic>
      </p:graphicFrame>
      <p:sp>
        <p:nvSpPr>
          <p:cNvPr id="5" name="Rectangle 4"/>
          <p:cNvSpPr/>
          <p:nvPr/>
        </p:nvSpPr>
        <p:spPr>
          <a:xfrm>
            <a:off x="10129" y="1134492"/>
            <a:ext cx="3734603" cy="5692978"/>
          </a:xfrm>
          <a:prstGeom prst="rect">
            <a:avLst/>
          </a:prstGeom>
          <a:solidFill>
            <a:schemeClr val="accent2">
              <a:lumMod val="75000"/>
              <a:alpha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49" name="Rectangle 48"/>
          <p:cNvSpPr/>
          <p:nvPr/>
        </p:nvSpPr>
        <p:spPr>
          <a:xfrm>
            <a:off x="3950501" y="1280029"/>
            <a:ext cx="3456581" cy="337752"/>
          </a:xfrm>
          <a:prstGeom prst="rect">
            <a:avLst/>
          </a:prstGeom>
          <a:solidFill>
            <a:schemeClr val="tx1">
              <a:alpha val="64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IMPLEMENTATION</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ounded Rectangle 13"/>
          <p:cNvSpPr/>
          <p:nvPr/>
        </p:nvSpPr>
        <p:spPr>
          <a:xfrm>
            <a:off x="4049113" y="1600951"/>
            <a:ext cx="7912986" cy="1106686"/>
          </a:xfrm>
          <a:prstGeom prst="roundRect">
            <a:avLst/>
          </a:prstGeom>
          <a:noFill/>
          <a:ln w="19050">
            <a:noFill/>
          </a:ln>
          <a:effectLst/>
        </p:spPr>
        <p:txBody>
          <a:bodyPr wrap="square" tIns="9144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400" b="0" i="0" u="none" strike="noStrike" kern="1200" cap="none" spc="0" normalizeH="0" baseline="0" noProof="0" dirty="0">
                <a:ln>
                  <a:noFill/>
                </a:ln>
                <a:solidFill>
                  <a:srgbClr val="2B3A42"/>
                </a:solidFill>
                <a:effectLst/>
                <a:uLnTx/>
                <a:uFillTx/>
                <a:latin typeface="Arial" panose="020B0604020202020204"/>
                <a:ea typeface="+mn-ea"/>
                <a:cs typeface="+mn-cs"/>
              </a:rPr>
              <a:t>Each of the 13 General Practitioner (GP) practices was assigned a clinical pharmacist to identify patients with poor T2D control, ensure patients were receiving any missing care processes, optimize medication, and make other interventions such as providing patient education relevant to self-management.</a:t>
            </a:r>
            <a:endParaRPr kumimoji="0" lang="en-US" sz="1400" b="0" i="0" u="none" strike="noStrike" kern="1200" cap="none" spc="0" normalizeH="0" baseline="0" noProof="0" dirty="0">
              <a:ln>
                <a:noFill/>
              </a:ln>
              <a:solidFill>
                <a:srgbClr val="2B3A42"/>
              </a:solidFill>
              <a:effectLst/>
              <a:uLnTx/>
              <a:uFillTx/>
              <a:latin typeface="Arial" panose="020B0604020202020204"/>
              <a:ea typeface="+mn-ea"/>
              <a:cs typeface="+mn-cs"/>
            </a:endParaRPr>
          </a:p>
        </p:txBody>
      </p:sp>
      <p:sp>
        <p:nvSpPr>
          <p:cNvPr id="29" name="Rectangle 28"/>
          <p:cNvSpPr/>
          <p:nvPr/>
        </p:nvSpPr>
        <p:spPr>
          <a:xfrm>
            <a:off x="0" y="1216811"/>
            <a:ext cx="2215978" cy="337752"/>
          </a:xfrm>
          <a:prstGeom prst="rect">
            <a:avLst/>
          </a:prstGeom>
          <a:solidFill>
            <a:schemeClr val="tx1">
              <a:alpha val="64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BACKGROUND</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p:cNvSpPr/>
          <p:nvPr/>
        </p:nvSpPr>
        <p:spPr>
          <a:xfrm>
            <a:off x="10129" y="4148426"/>
            <a:ext cx="2215978" cy="337752"/>
          </a:xfrm>
          <a:prstGeom prst="rect">
            <a:avLst/>
          </a:prstGeom>
          <a:solidFill>
            <a:schemeClr val="tx1">
              <a:alpha val="64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a:ln>
                  <a:noFill/>
                </a:ln>
                <a:solidFill>
                  <a:srgbClr val="FFFFFF"/>
                </a:solidFill>
                <a:effectLst/>
                <a:uLnTx/>
                <a:uFillTx/>
                <a:latin typeface="Arial" panose="020B0604020202020204"/>
                <a:ea typeface="+mn-ea"/>
                <a:cs typeface="+mn-cs"/>
              </a:rPr>
              <a:t>CHALLENGE</a:t>
            </a:r>
            <a:endParaRPr kumimoji="0" lang="en-US"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32"/>
          <p:cNvSpPr/>
          <p:nvPr/>
        </p:nvSpPr>
        <p:spPr>
          <a:xfrm>
            <a:off x="13573" y="1667320"/>
            <a:ext cx="3695248"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When Type 2 diabetes (T2D) is not well managed, it is associated with serious complications, such as heart disease, stroke, disability and mortality. </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Since 1996, the diabetic population in UK has more than doubled to 3.2 million and by 2025, it would reach 5 million.</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GB" sz="1400" b="0" i="0" u="none" strike="noStrike" kern="1200" cap="none" spc="0" normalizeH="0" baseline="0" noProof="0">
                <a:ln>
                  <a:noFill/>
                </a:ln>
                <a:solidFill>
                  <a:srgbClr val="FFFFFF"/>
                </a:solidFill>
                <a:effectLst/>
                <a:uLnTx/>
                <a:uFillTx/>
                <a:latin typeface="Arial" panose="020B0604020202020204"/>
                <a:ea typeface="+mn-ea"/>
                <a:cs typeface="+mn-cs"/>
              </a:rPr>
              <a:t>NICE released guidance that each patient with diabetes should receive nine NICE recommended care processes annually.</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Rectangle 33"/>
          <p:cNvSpPr/>
          <p:nvPr/>
        </p:nvSpPr>
        <p:spPr>
          <a:xfrm>
            <a:off x="72580" y="4449737"/>
            <a:ext cx="3715555"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The prevalence of T2D in NHS Slough regional health organizations was higher than the national average and increasing. Only 40% of T2D patients achieved all treatment NICE targets.</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rPr>
              <a:t>IQVIA aims at reducing the number of missing care processes and optimise pharmaceutical treatment of patients whose treatment targets were not being achieved.</a:t>
            </a: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4" name="Rectangle: Rounded Corners 193"/>
          <p:cNvSpPr/>
          <p:nvPr/>
        </p:nvSpPr>
        <p:spPr>
          <a:xfrm>
            <a:off x="4049113" y="2793817"/>
            <a:ext cx="4231073" cy="3514408"/>
          </a:xfrm>
          <a:prstGeom prst="roundRect">
            <a:avLst>
              <a:gd name="adj" fmla="val 11130"/>
            </a:avLst>
          </a:prstGeom>
          <a:solidFill>
            <a:srgbClr val="005587">
              <a:lumMod val="50000"/>
            </a:srgbClr>
          </a:solidFill>
          <a:ln w="12700" cap="flat" cmpd="sng" algn="ctr">
            <a:noFill/>
            <a:prstDash val="solid"/>
            <a:miter lim="800000"/>
          </a:ln>
          <a:effectLst>
            <a:outerShdw blurRad="50800" dist="38100" dir="2700000" algn="tl" rotWithShape="0">
              <a:prstClr val="black">
                <a:alpha val="40000"/>
              </a:prstClr>
            </a:outerShdw>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err="1">
              <a:ln>
                <a:noFill/>
              </a:ln>
              <a:solidFill>
                <a:prstClr val="white"/>
              </a:solidFill>
              <a:effectLst/>
              <a:uLnTx/>
              <a:uFillTx/>
              <a:latin typeface="Arial" panose="020B0604020202020204"/>
              <a:ea typeface="+mn-ea"/>
              <a:cs typeface="+mn-cs"/>
            </a:endParaRPr>
          </a:p>
        </p:txBody>
      </p:sp>
      <p:sp>
        <p:nvSpPr>
          <p:cNvPr id="195" name="TextBox 194"/>
          <p:cNvSpPr txBox="1"/>
          <p:nvPr/>
        </p:nvSpPr>
        <p:spPr>
          <a:xfrm>
            <a:off x="4145889" y="4070194"/>
            <a:ext cx="1556836"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800" b="1" i="0" u="none" strike="noStrike" kern="0" cap="none" spc="0" normalizeH="0" baseline="0" noProof="0">
                <a:ln>
                  <a:noFill/>
                </a:ln>
                <a:solidFill>
                  <a:prstClr val="white"/>
                </a:solidFill>
                <a:effectLst/>
                <a:uLnTx/>
                <a:uFillTx/>
                <a:latin typeface="Arial" panose="020B0604020202020204"/>
                <a:ea typeface="+mn-ea"/>
                <a:cs typeface="+mn-cs"/>
              </a:rPr>
              <a:t>2984</a:t>
            </a:r>
            <a:endParaRPr kumimoji="0" lang="en-US" sz="48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96" name="TextBox 195"/>
          <p:cNvSpPr txBox="1"/>
          <p:nvPr/>
        </p:nvSpPr>
        <p:spPr>
          <a:xfrm>
            <a:off x="4229328" y="4825623"/>
            <a:ext cx="377750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0" cap="none" spc="0" normalizeH="0" baseline="0" noProof="0">
                <a:ln>
                  <a:noFill/>
                </a:ln>
                <a:solidFill>
                  <a:prstClr val="white"/>
                </a:solidFill>
                <a:effectLst/>
                <a:uLnTx/>
                <a:uFillTx/>
                <a:latin typeface="Arial" panose="020B0604020202020204"/>
                <a:ea typeface="+mn-ea"/>
                <a:cs typeface="+mn-cs"/>
              </a:rPr>
              <a:t>patients of 5910 were </a:t>
            </a:r>
            <a:r>
              <a:rPr kumimoji="0" lang="en-GB" sz="2400" b="0" i="0" u="none" strike="noStrike" kern="0" cap="none" spc="0" normalizeH="0" baseline="0" noProof="0">
                <a:ln>
                  <a:noFill/>
                </a:ln>
                <a:solidFill>
                  <a:prstClr val="white"/>
                </a:solidFill>
                <a:effectLst/>
                <a:uLnTx/>
                <a:uFillTx/>
                <a:latin typeface="Arial" panose="020B0604020202020204"/>
                <a:ea typeface="+mn-ea"/>
                <a:cs typeface="+mn-cs"/>
              </a:rPr>
              <a:t>found to be </a:t>
            </a:r>
            <a:r>
              <a:rPr kumimoji="0" lang="en-US" sz="2400" b="1" i="0" u="none" strike="noStrike" kern="0" cap="none" spc="0" normalizeH="0" baseline="0" noProof="0">
                <a:ln>
                  <a:noFill/>
                </a:ln>
                <a:solidFill>
                  <a:srgbClr val="43B02A"/>
                </a:solidFill>
                <a:effectLst/>
                <a:uLnTx/>
                <a:uFillTx/>
                <a:latin typeface="Arial" panose="020B0604020202020204"/>
                <a:ea typeface="+mn-ea"/>
                <a:cs typeface="+mn-cs"/>
              </a:rPr>
              <a:t>at risk </a:t>
            </a:r>
            <a:r>
              <a:rPr kumimoji="0" lang="en-GB" sz="2400" b="0" i="0" u="none" strike="noStrike" kern="0" cap="none" spc="0" normalizeH="0" baseline="0" noProof="0">
                <a:ln>
                  <a:noFill/>
                </a:ln>
                <a:solidFill>
                  <a:prstClr val="white"/>
                </a:solidFill>
                <a:effectLst/>
                <a:uLnTx/>
                <a:uFillTx/>
                <a:latin typeface="Arial" panose="020B0604020202020204"/>
                <a:ea typeface="+mn-ea"/>
                <a:cs typeface="+mn-cs"/>
              </a:rPr>
              <a:t>of poor T2D control</a:t>
            </a:r>
            <a:endParaRPr kumimoji="0" lang="en-US" sz="24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197" name="Group 196"/>
          <p:cNvGrpSpPr/>
          <p:nvPr/>
        </p:nvGrpSpPr>
        <p:grpSpPr>
          <a:xfrm>
            <a:off x="6495868" y="3078937"/>
            <a:ext cx="1492468" cy="1695133"/>
            <a:chOff x="6514061" y="3368669"/>
            <a:chExt cx="1580395" cy="1960586"/>
          </a:xfrm>
        </p:grpSpPr>
        <p:grpSp>
          <p:nvGrpSpPr>
            <p:cNvPr id="198" name="Group 197"/>
            <p:cNvGrpSpPr/>
            <p:nvPr/>
          </p:nvGrpSpPr>
          <p:grpSpPr>
            <a:xfrm>
              <a:off x="6514061" y="3368669"/>
              <a:ext cx="1569125" cy="1403391"/>
              <a:chOff x="3936014" y="3117860"/>
              <a:chExt cx="1277865" cy="1207309"/>
            </a:xfrm>
            <a:solidFill>
              <a:srgbClr val="43B02A"/>
            </a:solidFill>
          </p:grpSpPr>
          <p:sp>
            <p:nvSpPr>
              <p:cNvPr id="211" name="Freeform 92"/>
              <p:cNvSpPr>
                <a:spLocks noEditPoints="1"/>
              </p:cNvSpPr>
              <p:nvPr/>
            </p:nvSpPr>
            <p:spPr bwMode="auto">
              <a:xfrm>
                <a:off x="4152051" y="3117860"/>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2" name="Freeform 92"/>
              <p:cNvSpPr>
                <a:spLocks noEditPoints="1"/>
              </p:cNvSpPr>
              <p:nvPr/>
            </p:nvSpPr>
            <p:spPr bwMode="auto">
              <a:xfrm>
                <a:off x="4368088" y="3117860"/>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3" name="Freeform 92"/>
              <p:cNvSpPr>
                <a:spLocks noEditPoints="1"/>
              </p:cNvSpPr>
              <p:nvPr/>
            </p:nvSpPr>
            <p:spPr bwMode="auto">
              <a:xfrm>
                <a:off x="4584125" y="3117860"/>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4" name="Freeform 92"/>
              <p:cNvSpPr>
                <a:spLocks noEditPoints="1"/>
              </p:cNvSpPr>
              <p:nvPr/>
            </p:nvSpPr>
            <p:spPr bwMode="auto">
              <a:xfrm>
                <a:off x="4800162" y="3117860"/>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5" name="Freeform 92"/>
              <p:cNvSpPr>
                <a:spLocks noEditPoints="1"/>
              </p:cNvSpPr>
              <p:nvPr/>
            </p:nvSpPr>
            <p:spPr bwMode="auto">
              <a:xfrm>
                <a:off x="5016201" y="3117860"/>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6" name="Freeform 92"/>
              <p:cNvSpPr>
                <a:spLocks noEditPoints="1"/>
              </p:cNvSpPr>
              <p:nvPr/>
            </p:nvSpPr>
            <p:spPr bwMode="auto">
              <a:xfrm>
                <a:off x="3936014" y="3117860"/>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7" name="Freeform 92"/>
              <p:cNvSpPr>
                <a:spLocks noEditPoints="1"/>
              </p:cNvSpPr>
              <p:nvPr/>
            </p:nvSpPr>
            <p:spPr bwMode="auto">
              <a:xfrm>
                <a:off x="4152051" y="3351139"/>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8" name="Freeform 92"/>
              <p:cNvSpPr>
                <a:spLocks noEditPoints="1"/>
              </p:cNvSpPr>
              <p:nvPr/>
            </p:nvSpPr>
            <p:spPr bwMode="auto">
              <a:xfrm>
                <a:off x="4368088" y="3351139"/>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9" name="Freeform 92"/>
              <p:cNvSpPr>
                <a:spLocks noEditPoints="1"/>
              </p:cNvSpPr>
              <p:nvPr/>
            </p:nvSpPr>
            <p:spPr bwMode="auto">
              <a:xfrm>
                <a:off x="4584125" y="3351139"/>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0" name="Freeform 92"/>
              <p:cNvSpPr>
                <a:spLocks noEditPoints="1"/>
              </p:cNvSpPr>
              <p:nvPr/>
            </p:nvSpPr>
            <p:spPr bwMode="auto">
              <a:xfrm>
                <a:off x="4800162" y="3351139"/>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1" name="Freeform 92"/>
              <p:cNvSpPr>
                <a:spLocks noEditPoints="1"/>
              </p:cNvSpPr>
              <p:nvPr/>
            </p:nvSpPr>
            <p:spPr bwMode="auto">
              <a:xfrm>
                <a:off x="5016201" y="3351139"/>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2" name="Freeform 92"/>
              <p:cNvSpPr>
                <a:spLocks noEditPoints="1"/>
              </p:cNvSpPr>
              <p:nvPr/>
            </p:nvSpPr>
            <p:spPr bwMode="auto">
              <a:xfrm>
                <a:off x="3936014" y="3351139"/>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3" name="Freeform 92"/>
              <p:cNvSpPr>
                <a:spLocks noEditPoints="1"/>
              </p:cNvSpPr>
              <p:nvPr/>
            </p:nvSpPr>
            <p:spPr bwMode="auto">
              <a:xfrm>
                <a:off x="4152051" y="3592590"/>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4" name="Freeform 92"/>
              <p:cNvSpPr>
                <a:spLocks noEditPoints="1"/>
              </p:cNvSpPr>
              <p:nvPr/>
            </p:nvSpPr>
            <p:spPr bwMode="auto">
              <a:xfrm>
                <a:off x="4368088" y="3592590"/>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5" name="Freeform 92"/>
              <p:cNvSpPr>
                <a:spLocks noEditPoints="1"/>
              </p:cNvSpPr>
              <p:nvPr/>
            </p:nvSpPr>
            <p:spPr bwMode="auto">
              <a:xfrm>
                <a:off x="4584125" y="3592590"/>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6" name="Freeform 92"/>
              <p:cNvSpPr>
                <a:spLocks noEditPoints="1"/>
              </p:cNvSpPr>
              <p:nvPr/>
            </p:nvSpPr>
            <p:spPr bwMode="auto">
              <a:xfrm>
                <a:off x="4800162" y="3592590"/>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7" name="Freeform 92"/>
              <p:cNvSpPr>
                <a:spLocks noEditPoints="1"/>
              </p:cNvSpPr>
              <p:nvPr/>
            </p:nvSpPr>
            <p:spPr bwMode="auto">
              <a:xfrm>
                <a:off x="5016201" y="3592590"/>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8" name="Freeform 92"/>
              <p:cNvSpPr>
                <a:spLocks noEditPoints="1"/>
              </p:cNvSpPr>
              <p:nvPr/>
            </p:nvSpPr>
            <p:spPr bwMode="auto">
              <a:xfrm>
                <a:off x="3936014" y="3592590"/>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29" name="Freeform 92"/>
              <p:cNvSpPr>
                <a:spLocks noEditPoints="1"/>
              </p:cNvSpPr>
              <p:nvPr/>
            </p:nvSpPr>
            <p:spPr bwMode="auto">
              <a:xfrm>
                <a:off x="4152051" y="3848374"/>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0" name="Freeform 92"/>
              <p:cNvSpPr>
                <a:spLocks noEditPoints="1"/>
              </p:cNvSpPr>
              <p:nvPr/>
            </p:nvSpPr>
            <p:spPr bwMode="auto">
              <a:xfrm>
                <a:off x="4368088" y="3848374"/>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1" name="Freeform 92"/>
              <p:cNvSpPr>
                <a:spLocks noEditPoints="1"/>
              </p:cNvSpPr>
              <p:nvPr/>
            </p:nvSpPr>
            <p:spPr bwMode="auto">
              <a:xfrm>
                <a:off x="4584125" y="3848374"/>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2" name="Freeform 92"/>
              <p:cNvSpPr>
                <a:spLocks noEditPoints="1"/>
              </p:cNvSpPr>
              <p:nvPr/>
            </p:nvSpPr>
            <p:spPr bwMode="auto">
              <a:xfrm>
                <a:off x="4800162" y="3848374"/>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3" name="Freeform 92"/>
              <p:cNvSpPr>
                <a:spLocks noEditPoints="1"/>
              </p:cNvSpPr>
              <p:nvPr/>
            </p:nvSpPr>
            <p:spPr bwMode="auto">
              <a:xfrm>
                <a:off x="5016201" y="3848374"/>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4" name="Freeform 92"/>
              <p:cNvSpPr>
                <a:spLocks noEditPoints="1"/>
              </p:cNvSpPr>
              <p:nvPr/>
            </p:nvSpPr>
            <p:spPr bwMode="auto">
              <a:xfrm>
                <a:off x="3936014" y="3848374"/>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5" name="Freeform 92"/>
              <p:cNvSpPr>
                <a:spLocks noEditPoints="1"/>
              </p:cNvSpPr>
              <p:nvPr/>
            </p:nvSpPr>
            <p:spPr bwMode="auto">
              <a:xfrm>
                <a:off x="4152051" y="4090492"/>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D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6" name="Freeform 92"/>
              <p:cNvSpPr>
                <a:spLocks noEditPoints="1"/>
              </p:cNvSpPr>
              <p:nvPr/>
            </p:nvSpPr>
            <p:spPr bwMode="auto">
              <a:xfrm>
                <a:off x="4368088" y="4090492"/>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D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7" name="Freeform 92"/>
              <p:cNvSpPr>
                <a:spLocks noEditPoints="1"/>
              </p:cNvSpPr>
              <p:nvPr/>
            </p:nvSpPr>
            <p:spPr bwMode="auto">
              <a:xfrm>
                <a:off x="4584125" y="4090492"/>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D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8" name="Freeform 92"/>
              <p:cNvSpPr>
                <a:spLocks noEditPoints="1"/>
              </p:cNvSpPr>
              <p:nvPr/>
            </p:nvSpPr>
            <p:spPr bwMode="auto">
              <a:xfrm>
                <a:off x="4800162" y="4090492"/>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D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39" name="Freeform 92"/>
              <p:cNvSpPr>
                <a:spLocks noEditPoints="1"/>
              </p:cNvSpPr>
              <p:nvPr/>
            </p:nvSpPr>
            <p:spPr bwMode="auto">
              <a:xfrm>
                <a:off x="5016201" y="4090492"/>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D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40" name="Freeform 92"/>
              <p:cNvSpPr>
                <a:spLocks noEditPoints="1"/>
              </p:cNvSpPr>
              <p:nvPr/>
            </p:nvSpPr>
            <p:spPr bwMode="auto">
              <a:xfrm>
                <a:off x="3936014" y="4090492"/>
                <a:ext cx="197678" cy="234677"/>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D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sp>
          <p:nvSpPr>
            <p:cNvPr id="199" name="Freeform 92"/>
            <p:cNvSpPr>
              <a:spLocks noEditPoints="1"/>
            </p:cNvSpPr>
            <p:nvPr/>
          </p:nvSpPr>
          <p:spPr bwMode="auto">
            <a:xfrm>
              <a:off x="6790609" y="4785298"/>
              <a:ext cx="242734" cy="272791"/>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D1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0" name="Freeform 92"/>
            <p:cNvSpPr>
              <a:spLocks noEditPoints="1"/>
            </p:cNvSpPr>
            <p:nvPr/>
          </p:nvSpPr>
          <p:spPr bwMode="auto">
            <a:xfrm>
              <a:off x="7055886" y="4785298"/>
              <a:ext cx="242734" cy="272791"/>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D1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1" name="Freeform 92"/>
            <p:cNvSpPr>
              <a:spLocks noEditPoints="1"/>
            </p:cNvSpPr>
            <p:nvPr/>
          </p:nvSpPr>
          <p:spPr bwMode="auto">
            <a:xfrm>
              <a:off x="7321164" y="4785298"/>
              <a:ext cx="242734" cy="272791"/>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D1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2" name="Freeform 92"/>
            <p:cNvSpPr>
              <a:spLocks noEditPoints="1"/>
            </p:cNvSpPr>
            <p:nvPr/>
          </p:nvSpPr>
          <p:spPr bwMode="auto">
            <a:xfrm>
              <a:off x="7586442" y="4785298"/>
              <a:ext cx="242734" cy="272791"/>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D1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3" name="Freeform 92"/>
            <p:cNvSpPr>
              <a:spLocks noEditPoints="1"/>
            </p:cNvSpPr>
            <p:nvPr/>
          </p:nvSpPr>
          <p:spPr bwMode="auto">
            <a:xfrm>
              <a:off x="7851722" y="4785298"/>
              <a:ext cx="242734" cy="272791"/>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D1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4" name="Freeform 92"/>
            <p:cNvSpPr>
              <a:spLocks noEditPoints="1"/>
            </p:cNvSpPr>
            <p:nvPr/>
          </p:nvSpPr>
          <p:spPr bwMode="auto">
            <a:xfrm>
              <a:off x="6525331" y="4785298"/>
              <a:ext cx="242734" cy="272791"/>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D1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5" name="Freeform 92"/>
            <p:cNvSpPr>
              <a:spLocks noEditPoints="1"/>
            </p:cNvSpPr>
            <p:nvPr/>
          </p:nvSpPr>
          <p:spPr bwMode="auto">
            <a:xfrm>
              <a:off x="6790609" y="5056464"/>
              <a:ext cx="242734" cy="272791"/>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6" name="Freeform 92"/>
            <p:cNvSpPr>
              <a:spLocks noEditPoints="1"/>
            </p:cNvSpPr>
            <p:nvPr/>
          </p:nvSpPr>
          <p:spPr bwMode="auto">
            <a:xfrm>
              <a:off x="7055886" y="5056464"/>
              <a:ext cx="242734" cy="272791"/>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7" name="Freeform 92"/>
            <p:cNvSpPr>
              <a:spLocks noEditPoints="1"/>
            </p:cNvSpPr>
            <p:nvPr/>
          </p:nvSpPr>
          <p:spPr bwMode="auto">
            <a:xfrm>
              <a:off x="7321164" y="5056464"/>
              <a:ext cx="242734" cy="272791"/>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8" name="Freeform 92"/>
            <p:cNvSpPr>
              <a:spLocks noEditPoints="1"/>
            </p:cNvSpPr>
            <p:nvPr/>
          </p:nvSpPr>
          <p:spPr bwMode="auto">
            <a:xfrm>
              <a:off x="7586442" y="5056464"/>
              <a:ext cx="242734" cy="272791"/>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09" name="Freeform 92"/>
            <p:cNvSpPr>
              <a:spLocks noEditPoints="1"/>
            </p:cNvSpPr>
            <p:nvPr/>
          </p:nvSpPr>
          <p:spPr bwMode="auto">
            <a:xfrm>
              <a:off x="7851722" y="5056464"/>
              <a:ext cx="242734" cy="272791"/>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10" name="Freeform 92"/>
            <p:cNvSpPr>
              <a:spLocks noEditPoints="1"/>
            </p:cNvSpPr>
            <p:nvPr/>
          </p:nvSpPr>
          <p:spPr bwMode="auto">
            <a:xfrm>
              <a:off x="6525331" y="5056464"/>
              <a:ext cx="242734" cy="272791"/>
            </a:xfrm>
            <a:custGeom>
              <a:avLst/>
              <a:gdLst>
                <a:gd name="T0" fmla="*/ 48 w 637"/>
                <a:gd name="T1" fmla="*/ 737 h 737"/>
                <a:gd name="T2" fmla="*/ 130 w 637"/>
                <a:gd name="T3" fmla="*/ 487 h 737"/>
                <a:gd name="T4" fmla="*/ 319 w 637"/>
                <a:gd name="T5" fmla="*/ 403 h 737"/>
                <a:gd name="T6" fmla="*/ 507 w 637"/>
                <a:gd name="T7" fmla="*/ 487 h 737"/>
                <a:gd name="T8" fmla="*/ 589 w 637"/>
                <a:gd name="T9" fmla="*/ 737 h 737"/>
                <a:gd name="T10" fmla="*/ 637 w 637"/>
                <a:gd name="T11" fmla="*/ 737 h 737"/>
                <a:gd name="T12" fmla="*/ 543 w 637"/>
                <a:gd name="T13" fmla="*/ 455 h 737"/>
                <a:gd name="T14" fmla="*/ 416 w 637"/>
                <a:gd name="T15" fmla="*/ 371 h 737"/>
                <a:gd name="T16" fmla="*/ 517 w 637"/>
                <a:gd name="T17" fmla="*/ 199 h 737"/>
                <a:gd name="T18" fmla="*/ 319 w 637"/>
                <a:gd name="T19" fmla="*/ 0 h 737"/>
                <a:gd name="T20" fmla="*/ 120 w 637"/>
                <a:gd name="T21" fmla="*/ 199 h 737"/>
                <a:gd name="T22" fmla="*/ 221 w 637"/>
                <a:gd name="T23" fmla="*/ 371 h 737"/>
                <a:gd name="T24" fmla="*/ 94 w 637"/>
                <a:gd name="T25" fmla="*/ 455 h 737"/>
                <a:gd name="T26" fmla="*/ 0 w 637"/>
                <a:gd name="T27" fmla="*/ 737 h 737"/>
                <a:gd name="T28" fmla="*/ 48 w 637"/>
                <a:gd name="T29" fmla="*/ 737 h 737"/>
                <a:gd name="T30" fmla="*/ 168 w 637"/>
                <a:gd name="T31" fmla="*/ 199 h 737"/>
                <a:gd name="T32" fmla="*/ 319 w 637"/>
                <a:gd name="T33" fmla="*/ 48 h 737"/>
                <a:gd name="T34" fmla="*/ 469 w 637"/>
                <a:gd name="T35" fmla="*/ 199 h 737"/>
                <a:gd name="T36" fmla="*/ 319 w 637"/>
                <a:gd name="T37" fmla="*/ 349 h 737"/>
                <a:gd name="T38" fmla="*/ 168 w 637"/>
                <a:gd name="T39" fmla="*/ 199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737">
                  <a:moveTo>
                    <a:pt x="48" y="737"/>
                  </a:moveTo>
                  <a:cubicBezTo>
                    <a:pt x="48" y="633"/>
                    <a:pt x="76" y="547"/>
                    <a:pt x="130" y="487"/>
                  </a:cubicBezTo>
                  <a:cubicBezTo>
                    <a:pt x="178" y="433"/>
                    <a:pt x="245" y="403"/>
                    <a:pt x="319" y="403"/>
                  </a:cubicBezTo>
                  <a:cubicBezTo>
                    <a:pt x="392" y="403"/>
                    <a:pt x="459" y="433"/>
                    <a:pt x="507" y="487"/>
                  </a:cubicBezTo>
                  <a:cubicBezTo>
                    <a:pt x="561" y="547"/>
                    <a:pt x="589" y="633"/>
                    <a:pt x="589" y="737"/>
                  </a:cubicBezTo>
                  <a:cubicBezTo>
                    <a:pt x="637" y="737"/>
                    <a:pt x="637" y="737"/>
                    <a:pt x="637" y="737"/>
                  </a:cubicBezTo>
                  <a:cubicBezTo>
                    <a:pt x="637" y="621"/>
                    <a:pt x="604" y="524"/>
                    <a:pt x="543" y="455"/>
                  </a:cubicBezTo>
                  <a:cubicBezTo>
                    <a:pt x="508" y="416"/>
                    <a:pt x="465" y="387"/>
                    <a:pt x="416" y="371"/>
                  </a:cubicBezTo>
                  <a:cubicBezTo>
                    <a:pt x="476" y="337"/>
                    <a:pt x="517" y="272"/>
                    <a:pt x="517" y="199"/>
                  </a:cubicBezTo>
                  <a:cubicBezTo>
                    <a:pt x="517" y="89"/>
                    <a:pt x="428" y="0"/>
                    <a:pt x="319" y="0"/>
                  </a:cubicBezTo>
                  <a:cubicBezTo>
                    <a:pt x="209" y="0"/>
                    <a:pt x="120" y="89"/>
                    <a:pt x="120" y="199"/>
                  </a:cubicBezTo>
                  <a:cubicBezTo>
                    <a:pt x="120" y="272"/>
                    <a:pt x="161" y="337"/>
                    <a:pt x="221" y="371"/>
                  </a:cubicBezTo>
                  <a:cubicBezTo>
                    <a:pt x="172" y="387"/>
                    <a:pt x="129" y="416"/>
                    <a:pt x="94" y="455"/>
                  </a:cubicBezTo>
                  <a:cubicBezTo>
                    <a:pt x="33" y="524"/>
                    <a:pt x="0" y="621"/>
                    <a:pt x="0" y="737"/>
                  </a:cubicBezTo>
                  <a:lnTo>
                    <a:pt x="48" y="737"/>
                  </a:lnTo>
                  <a:close/>
                  <a:moveTo>
                    <a:pt x="168" y="199"/>
                  </a:moveTo>
                  <a:cubicBezTo>
                    <a:pt x="168" y="116"/>
                    <a:pt x="236" y="48"/>
                    <a:pt x="319" y="48"/>
                  </a:cubicBezTo>
                  <a:cubicBezTo>
                    <a:pt x="401" y="48"/>
                    <a:pt x="469" y="116"/>
                    <a:pt x="469" y="199"/>
                  </a:cubicBezTo>
                  <a:cubicBezTo>
                    <a:pt x="469" y="281"/>
                    <a:pt x="401" y="349"/>
                    <a:pt x="319" y="349"/>
                  </a:cubicBezTo>
                  <a:cubicBezTo>
                    <a:pt x="236" y="349"/>
                    <a:pt x="168" y="281"/>
                    <a:pt x="168" y="199"/>
                  </a:cubicBezTo>
                  <a:close/>
                </a:path>
              </a:pathLst>
            </a:custGeom>
            <a:solidFill>
              <a:srgbClr val="FF0000"/>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sp>
        <p:nvSpPr>
          <p:cNvPr id="241" name="Rectangle 240"/>
          <p:cNvSpPr/>
          <p:nvPr/>
        </p:nvSpPr>
        <p:spPr>
          <a:xfrm>
            <a:off x="6466721" y="3008636"/>
            <a:ext cx="1540111" cy="1044351"/>
          </a:xfrm>
          <a:prstGeom prst="rect">
            <a:avLst/>
          </a:prstGeom>
          <a:noFill/>
          <a:ln w="12700" cap="flat" cmpd="sng" algn="ctr">
            <a:solidFill>
              <a:srgbClr val="43B02A"/>
            </a:solidFill>
            <a:prstDash val="solid"/>
            <a:miter lim="800000"/>
          </a:ln>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err="1">
              <a:ln>
                <a:noFill/>
              </a:ln>
              <a:solidFill>
                <a:prstClr val="white"/>
              </a:solidFill>
              <a:effectLst/>
              <a:uLnTx/>
              <a:uFillTx/>
              <a:latin typeface="Arial" panose="020B0604020202020204"/>
              <a:ea typeface="+mn-ea"/>
              <a:cs typeface="+mn-cs"/>
            </a:endParaRPr>
          </a:p>
        </p:txBody>
      </p:sp>
      <p:sp>
        <p:nvSpPr>
          <p:cNvPr id="242" name="Rectangle: Rounded Corners 241"/>
          <p:cNvSpPr/>
          <p:nvPr/>
        </p:nvSpPr>
        <p:spPr>
          <a:xfrm>
            <a:off x="8325519" y="2786845"/>
            <a:ext cx="3636579" cy="1427058"/>
          </a:xfrm>
          <a:prstGeom prst="roundRect">
            <a:avLst>
              <a:gd name="adj" fmla="val 18692"/>
            </a:avLst>
          </a:prstGeom>
          <a:solidFill>
            <a:sysClr val="window" lastClr="FFFFFF"/>
          </a:solidFill>
          <a:ln w="38100" cap="flat" cmpd="sng" algn="ctr">
            <a:solidFill>
              <a:srgbClr val="005587">
                <a:lumMod val="50000"/>
              </a:srgbClr>
            </a:solidFill>
            <a:prstDash val="solid"/>
            <a:miter lim="800000"/>
          </a:ln>
          <a:effectLst>
            <a:outerShdw blurRad="50800" dist="38100" dir="2700000" algn="tl" rotWithShape="0">
              <a:prstClr val="black">
                <a:alpha val="40000"/>
              </a:prstClr>
            </a:outerShdw>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err="1">
              <a:ln>
                <a:noFill/>
              </a:ln>
              <a:solidFill>
                <a:prstClr val="white"/>
              </a:solidFill>
              <a:effectLst/>
              <a:uLnTx/>
              <a:uFillTx/>
              <a:latin typeface="Arial" panose="020B0604020202020204"/>
              <a:ea typeface="+mn-ea"/>
              <a:cs typeface="+mn-cs"/>
            </a:endParaRPr>
          </a:p>
        </p:txBody>
      </p:sp>
      <p:sp>
        <p:nvSpPr>
          <p:cNvPr id="243" name="Rectangle: Rounded Corners 242"/>
          <p:cNvSpPr/>
          <p:nvPr/>
        </p:nvSpPr>
        <p:spPr>
          <a:xfrm>
            <a:off x="8325519" y="4275741"/>
            <a:ext cx="3708227" cy="1980062"/>
          </a:xfrm>
          <a:prstGeom prst="roundRect">
            <a:avLst>
              <a:gd name="adj" fmla="val 15239"/>
            </a:avLst>
          </a:prstGeom>
          <a:solidFill>
            <a:srgbClr val="00B0F0"/>
          </a:solidFill>
          <a:ln w="12700" cap="flat" cmpd="sng" algn="ctr">
            <a:noFill/>
            <a:prstDash val="solid"/>
            <a:miter lim="800000"/>
          </a:ln>
          <a:effectLst>
            <a:outerShdw blurRad="50800" dist="38100" dir="2700000" algn="tl" rotWithShape="0">
              <a:prstClr val="black">
                <a:alpha val="40000"/>
              </a:prstClr>
            </a:outerShdw>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err="1">
              <a:ln>
                <a:noFill/>
              </a:ln>
              <a:solidFill>
                <a:prstClr val="white"/>
              </a:solidFill>
              <a:effectLst/>
              <a:uLnTx/>
              <a:uFillTx/>
              <a:latin typeface="Arial" panose="020B0604020202020204"/>
              <a:ea typeface="+mn-ea"/>
              <a:cs typeface="+mn-cs"/>
            </a:endParaRPr>
          </a:p>
        </p:txBody>
      </p:sp>
      <p:sp>
        <p:nvSpPr>
          <p:cNvPr id="244" name="Freeform 40"/>
          <p:cNvSpPr>
            <a:spLocks noEditPoints="1"/>
          </p:cNvSpPr>
          <p:nvPr/>
        </p:nvSpPr>
        <p:spPr bwMode="auto">
          <a:xfrm>
            <a:off x="8553734" y="3107512"/>
            <a:ext cx="802623" cy="801703"/>
          </a:xfrm>
          <a:custGeom>
            <a:avLst/>
            <a:gdLst>
              <a:gd name="T0" fmla="*/ 672 w 894"/>
              <a:gd name="T1" fmla="*/ 471 h 892"/>
              <a:gd name="T2" fmla="*/ 629 w 894"/>
              <a:gd name="T3" fmla="*/ 449 h 892"/>
              <a:gd name="T4" fmla="*/ 550 w 894"/>
              <a:gd name="T5" fmla="*/ 228 h 892"/>
              <a:gd name="T6" fmla="*/ 683 w 894"/>
              <a:gd name="T7" fmla="*/ 115 h 892"/>
              <a:gd name="T8" fmla="*/ 453 w 894"/>
              <a:gd name="T9" fmla="*/ 115 h 892"/>
              <a:gd name="T10" fmla="*/ 485 w 894"/>
              <a:gd name="T11" fmla="*/ 272 h 892"/>
              <a:gd name="T12" fmla="*/ 337 w 894"/>
              <a:gd name="T13" fmla="*/ 307 h 892"/>
              <a:gd name="T14" fmla="*/ 230 w 894"/>
              <a:gd name="T15" fmla="*/ 115 h 892"/>
              <a:gd name="T16" fmla="*/ 0 w 894"/>
              <a:gd name="T17" fmla="*/ 115 h 892"/>
              <a:gd name="T18" fmla="*/ 176 w 894"/>
              <a:gd name="T19" fmla="*/ 212 h 892"/>
              <a:gd name="T20" fmla="*/ 268 w 894"/>
              <a:gd name="T21" fmla="*/ 449 h 892"/>
              <a:gd name="T22" fmla="*/ 188 w 894"/>
              <a:gd name="T23" fmla="*/ 619 h 892"/>
              <a:gd name="T24" fmla="*/ 0 w 894"/>
              <a:gd name="T25" fmla="*/ 708 h 892"/>
              <a:gd name="T26" fmla="*/ 230 w 894"/>
              <a:gd name="T27" fmla="*/ 708 h 892"/>
              <a:gd name="T28" fmla="*/ 323 w 894"/>
              <a:gd name="T29" fmla="*/ 578 h 892"/>
              <a:gd name="T30" fmla="*/ 507 w 894"/>
              <a:gd name="T31" fmla="*/ 619 h 892"/>
              <a:gd name="T32" fmla="*/ 510 w 894"/>
              <a:gd name="T33" fmla="*/ 777 h 892"/>
              <a:gd name="T34" fmla="*/ 740 w 894"/>
              <a:gd name="T35" fmla="*/ 777 h 892"/>
              <a:gd name="T36" fmla="*/ 591 w 894"/>
              <a:gd name="T37" fmla="*/ 667 h 892"/>
              <a:gd name="T38" fmla="*/ 620 w 894"/>
              <a:gd name="T39" fmla="*/ 506 h 892"/>
              <a:gd name="T40" fmla="*/ 779 w 894"/>
              <a:gd name="T41" fmla="*/ 629 h 892"/>
              <a:gd name="T42" fmla="*/ 779 w 894"/>
              <a:gd name="T43" fmla="*/ 399 h 892"/>
              <a:gd name="T44" fmla="*/ 635 w 894"/>
              <a:gd name="T45" fmla="*/ 115 h 892"/>
              <a:gd name="T46" fmla="*/ 501 w 894"/>
              <a:gd name="T47" fmla="*/ 115 h 892"/>
              <a:gd name="T48" fmla="*/ 692 w 894"/>
              <a:gd name="T49" fmla="*/ 777 h 892"/>
              <a:gd name="T50" fmla="*/ 558 w 894"/>
              <a:gd name="T51" fmla="*/ 777 h 892"/>
              <a:gd name="T52" fmla="*/ 692 w 894"/>
              <a:gd name="T53" fmla="*/ 777 h 892"/>
              <a:gd name="T54" fmla="*/ 115 w 894"/>
              <a:gd name="T55" fmla="*/ 48 h 892"/>
              <a:gd name="T56" fmla="*/ 115 w 894"/>
              <a:gd name="T57" fmla="*/ 182 h 892"/>
              <a:gd name="T58" fmla="*/ 115 w 894"/>
              <a:gd name="T59" fmla="*/ 775 h 892"/>
              <a:gd name="T60" fmla="*/ 115 w 894"/>
              <a:gd name="T61" fmla="*/ 641 h 892"/>
              <a:gd name="T62" fmla="*/ 115 w 894"/>
              <a:gd name="T63" fmla="*/ 775 h 892"/>
              <a:gd name="T64" fmla="*/ 316 w 894"/>
              <a:gd name="T65" fmla="*/ 449 h 892"/>
              <a:gd name="T66" fmla="*/ 581 w 894"/>
              <a:gd name="T67" fmla="*/ 449 h 892"/>
              <a:gd name="T68" fmla="*/ 779 w 894"/>
              <a:gd name="T69" fmla="*/ 581 h 892"/>
              <a:gd name="T70" fmla="*/ 779 w 894"/>
              <a:gd name="T71" fmla="*/ 447 h 892"/>
              <a:gd name="T72" fmla="*/ 779 w 894"/>
              <a:gd name="T73" fmla="*/ 581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4" h="892">
                <a:moveTo>
                  <a:pt x="779" y="399"/>
                </a:moveTo>
                <a:cubicBezTo>
                  <a:pt x="731" y="399"/>
                  <a:pt x="689" y="429"/>
                  <a:pt x="672" y="471"/>
                </a:cubicBezTo>
                <a:cubicBezTo>
                  <a:pt x="629" y="459"/>
                  <a:pt x="629" y="459"/>
                  <a:pt x="629" y="459"/>
                </a:cubicBezTo>
                <a:cubicBezTo>
                  <a:pt x="629" y="455"/>
                  <a:pt x="629" y="452"/>
                  <a:pt x="629" y="449"/>
                </a:cubicBezTo>
                <a:cubicBezTo>
                  <a:pt x="629" y="379"/>
                  <a:pt x="589" y="318"/>
                  <a:pt x="530" y="288"/>
                </a:cubicBezTo>
                <a:cubicBezTo>
                  <a:pt x="550" y="228"/>
                  <a:pt x="550" y="228"/>
                  <a:pt x="550" y="228"/>
                </a:cubicBezTo>
                <a:cubicBezTo>
                  <a:pt x="556" y="229"/>
                  <a:pt x="562" y="230"/>
                  <a:pt x="568" y="230"/>
                </a:cubicBezTo>
                <a:cubicBezTo>
                  <a:pt x="631" y="230"/>
                  <a:pt x="683" y="178"/>
                  <a:pt x="683" y="115"/>
                </a:cubicBezTo>
                <a:cubicBezTo>
                  <a:pt x="683" y="51"/>
                  <a:pt x="631" y="0"/>
                  <a:pt x="568" y="0"/>
                </a:cubicBezTo>
                <a:cubicBezTo>
                  <a:pt x="504" y="0"/>
                  <a:pt x="453" y="51"/>
                  <a:pt x="453" y="115"/>
                </a:cubicBezTo>
                <a:cubicBezTo>
                  <a:pt x="453" y="155"/>
                  <a:pt x="474" y="190"/>
                  <a:pt x="505" y="211"/>
                </a:cubicBezTo>
                <a:cubicBezTo>
                  <a:pt x="485" y="272"/>
                  <a:pt x="485" y="272"/>
                  <a:pt x="485" y="272"/>
                </a:cubicBezTo>
                <a:cubicBezTo>
                  <a:pt x="473" y="269"/>
                  <a:pt x="461" y="268"/>
                  <a:pt x="448" y="268"/>
                </a:cubicBezTo>
                <a:cubicBezTo>
                  <a:pt x="406" y="268"/>
                  <a:pt x="368" y="282"/>
                  <a:pt x="337" y="307"/>
                </a:cubicBezTo>
                <a:cubicBezTo>
                  <a:pt x="211" y="179"/>
                  <a:pt x="211" y="179"/>
                  <a:pt x="211" y="179"/>
                </a:cubicBezTo>
                <a:cubicBezTo>
                  <a:pt x="223" y="160"/>
                  <a:pt x="230" y="138"/>
                  <a:pt x="230" y="115"/>
                </a:cubicBezTo>
                <a:cubicBezTo>
                  <a:pt x="230" y="51"/>
                  <a:pt x="178" y="0"/>
                  <a:pt x="115" y="0"/>
                </a:cubicBezTo>
                <a:cubicBezTo>
                  <a:pt x="52" y="0"/>
                  <a:pt x="0" y="51"/>
                  <a:pt x="0" y="115"/>
                </a:cubicBezTo>
                <a:cubicBezTo>
                  <a:pt x="0" y="178"/>
                  <a:pt x="52" y="230"/>
                  <a:pt x="115" y="230"/>
                </a:cubicBezTo>
                <a:cubicBezTo>
                  <a:pt x="138" y="230"/>
                  <a:pt x="159" y="223"/>
                  <a:pt x="176" y="212"/>
                </a:cubicBezTo>
                <a:cubicBezTo>
                  <a:pt x="304" y="341"/>
                  <a:pt x="304" y="341"/>
                  <a:pt x="304" y="341"/>
                </a:cubicBezTo>
                <a:cubicBezTo>
                  <a:pt x="281" y="371"/>
                  <a:pt x="268" y="408"/>
                  <a:pt x="268" y="449"/>
                </a:cubicBezTo>
                <a:cubicBezTo>
                  <a:pt x="268" y="482"/>
                  <a:pt x="277" y="514"/>
                  <a:pt x="293" y="541"/>
                </a:cubicBezTo>
                <a:cubicBezTo>
                  <a:pt x="188" y="619"/>
                  <a:pt x="188" y="619"/>
                  <a:pt x="188" y="619"/>
                </a:cubicBezTo>
                <a:cubicBezTo>
                  <a:pt x="168" y="603"/>
                  <a:pt x="143" y="593"/>
                  <a:pt x="115" y="593"/>
                </a:cubicBezTo>
                <a:cubicBezTo>
                  <a:pt x="52" y="593"/>
                  <a:pt x="0" y="645"/>
                  <a:pt x="0" y="708"/>
                </a:cubicBezTo>
                <a:cubicBezTo>
                  <a:pt x="0" y="771"/>
                  <a:pt x="52" y="823"/>
                  <a:pt x="115" y="823"/>
                </a:cubicBezTo>
                <a:cubicBezTo>
                  <a:pt x="178" y="823"/>
                  <a:pt x="230" y="771"/>
                  <a:pt x="230" y="708"/>
                </a:cubicBezTo>
                <a:cubicBezTo>
                  <a:pt x="230" y="690"/>
                  <a:pt x="226" y="672"/>
                  <a:pt x="218" y="657"/>
                </a:cubicBezTo>
                <a:cubicBezTo>
                  <a:pt x="323" y="578"/>
                  <a:pt x="323" y="578"/>
                  <a:pt x="323" y="578"/>
                </a:cubicBezTo>
                <a:cubicBezTo>
                  <a:pt x="355" y="610"/>
                  <a:pt x="400" y="629"/>
                  <a:pt x="448" y="629"/>
                </a:cubicBezTo>
                <a:cubicBezTo>
                  <a:pt x="469" y="629"/>
                  <a:pt x="489" y="626"/>
                  <a:pt x="507" y="619"/>
                </a:cubicBezTo>
                <a:cubicBezTo>
                  <a:pt x="549" y="691"/>
                  <a:pt x="549" y="691"/>
                  <a:pt x="549" y="691"/>
                </a:cubicBezTo>
                <a:cubicBezTo>
                  <a:pt x="525" y="712"/>
                  <a:pt x="510" y="743"/>
                  <a:pt x="510" y="777"/>
                </a:cubicBezTo>
                <a:cubicBezTo>
                  <a:pt x="510" y="840"/>
                  <a:pt x="562" y="892"/>
                  <a:pt x="625" y="892"/>
                </a:cubicBezTo>
                <a:cubicBezTo>
                  <a:pt x="688" y="892"/>
                  <a:pt x="740" y="840"/>
                  <a:pt x="740" y="777"/>
                </a:cubicBezTo>
                <a:cubicBezTo>
                  <a:pt x="740" y="713"/>
                  <a:pt x="688" y="662"/>
                  <a:pt x="625" y="662"/>
                </a:cubicBezTo>
                <a:cubicBezTo>
                  <a:pt x="613" y="662"/>
                  <a:pt x="602" y="664"/>
                  <a:pt x="591" y="667"/>
                </a:cubicBezTo>
                <a:cubicBezTo>
                  <a:pt x="550" y="598"/>
                  <a:pt x="550" y="598"/>
                  <a:pt x="550" y="598"/>
                </a:cubicBezTo>
                <a:cubicBezTo>
                  <a:pt x="582" y="576"/>
                  <a:pt x="607" y="544"/>
                  <a:pt x="620" y="506"/>
                </a:cubicBezTo>
                <a:cubicBezTo>
                  <a:pt x="664" y="519"/>
                  <a:pt x="664" y="519"/>
                  <a:pt x="664" y="519"/>
                </a:cubicBezTo>
                <a:cubicBezTo>
                  <a:pt x="666" y="580"/>
                  <a:pt x="717" y="629"/>
                  <a:pt x="779" y="629"/>
                </a:cubicBezTo>
                <a:cubicBezTo>
                  <a:pt x="842" y="629"/>
                  <a:pt x="894" y="578"/>
                  <a:pt x="894" y="514"/>
                </a:cubicBezTo>
                <a:cubicBezTo>
                  <a:pt x="894" y="451"/>
                  <a:pt x="842" y="399"/>
                  <a:pt x="779" y="399"/>
                </a:cubicBezTo>
                <a:close/>
                <a:moveTo>
                  <a:pt x="568" y="48"/>
                </a:moveTo>
                <a:cubicBezTo>
                  <a:pt x="605" y="48"/>
                  <a:pt x="635" y="78"/>
                  <a:pt x="635" y="115"/>
                </a:cubicBezTo>
                <a:cubicBezTo>
                  <a:pt x="635" y="152"/>
                  <a:pt x="605" y="182"/>
                  <a:pt x="568" y="182"/>
                </a:cubicBezTo>
                <a:cubicBezTo>
                  <a:pt x="531" y="182"/>
                  <a:pt x="501" y="152"/>
                  <a:pt x="501" y="115"/>
                </a:cubicBezTo>
                <a:cubicBezTo>
                  <a:pt x="501" y="78"/>
                  <a:pt x="531" y="48"/>
                  <a:pt x="568" y="48"/>
                </a:cubicBezTo>
                <a:close/>
                <a:moveTo>
                  <a:pt x="692" y="777"/>
                </a:moveTo>
                <a:cubicBezTo>
                  <a:pt x="692" y="814"/>
                  <a:pt x="662" y="844"/>
                  <a:pt x="625" y="844"/>
                </a:cubicBezTo>
                <a:cubicBezTo>
                  <a:pt x="588" y="844"/>
                  <a:pt x="558" y="814"/>
                  <a:pt x="558" y="777"/>
                </a:cubicBezTo>
                <a:cubicBezTo>
                  <a:pt x="558" y="740"/>
                  <a:pt x="588" y="710"/>
                  <a:pt x="625" y="710"/>
                </a:cubicBezTo>
                <a:cubicBezTo>
                  <a:pt x="662" y="710"/>
                  <a:pt x="692" y="740"/>
                  <a:pt x="692" y="777"/>
                </a:cubicBezTo>
                <a:close/>
                <a:moveTo>
                  <a:pt x="48" y="115"/>
                </a:moveTo>
                <a:cubicBezTo>
                  <a:pt x="48" y="78"/>
                  <a:pt x="78" y="48"/>
                  <a:pt x="115" y="48"/>
                </a:cubicBezTo>
                <a:cubicBezTo>
                  <a:pt x="152" y="48"/>
                  <a:pt x="182" y="78"/>
                  <a:pt x="182" y="115"/>
                </a:cubicBezTo>
                <a:cubicBezTo>
                  <a:pt x="182" y="152"/>
                  <a:pt x="152" y="182"/>
                  <a:pt x="115" y="182"/>
                </a:cubicBezTo>
                <a:cubicBezTo>
                  <a:pt x="78" y="182"/>
                  <a:pt x="48" y="152"/>
                  <a:pt x="48" y="115"/>
                </a:cubicBezTo>
                <a:close/>
                <a:moveTo>
                  <a:pt x="115" y="775"/>
                </a:moveTo>
                <a:cubicBezTo>
                  <a:pt x="78" y="775"/>
                  <a:pt x="48" y="745"/>
                  <a:pt x="48" y="708"/>
                </a:cubicBezTo>
                <a:cubicBezTo>
                  <a:pt x="48" y="671"/>
                  <a:pt x="78" y="641"/>
                  <a:pt x="115" y="641"/>
                </a:cubicBezTo>
                <a:cubicBezTo>
                  <a:pt x="152" y="641"/>
                  <a:pt x="182" y="671"/>
                  <a:pt x="182" y="708"/>
                </a:cubicBezTo>
                <a:cubicBezTo>
                  <a:pt x="182" y="745"/>
                  <a:pt x="152" y="775"/>
                  <a:pt x="115" y="775"/>
                </a:cubicBezTo>
                <a:close/>
                <a:moveTo>
                  <a:pt x="448" y="581"/>
                </a:moveTo>
                <a:cubicBezTo>
                  <a:pt x="375" y="581"/>
                  <a:pt x="316" y="522"/>
                  <a:pt x="316" y="449"/>
                </a:cubicBezTo>
                <a:cubicBezTo>
                  <a:pt x="316" y="376"/>
                  <a:pt x="375" y="316"/>
                  <a:pt x="448" y="316"/>
                </a:cubicBezTo>
                <a:cubicBezTo>
                  <a:pt x="521" y="316"/>
                  <a:pt x="581" y="376"/>
                  <a:pt x="581" y="449"/>
                </a:cubicBezTo>
                <a:cubicBezTo>
                  <a:pt x="581" y="522"/>
                  <a:pt x="521" y="581"/>
                  <a:pt x="448" y="581"/>
                </a:cubicBezTo>
                <a:close/>
                <a:moveTo>
                  <a:pt x="779" y="581"/>
                </a:moveTo>
                <a:cubicBezTo>
                  <a:pt x="742" y="581"/>
                  <a:pt x="712" y="551"/>
                  <a:pt x="712" y="514"/>
                </a:cubicBezTo>
                <a:cubicBezTo>
                  <a:pt x="712" y="477"/>
                  <a:pt x="742" y="447"/>
                  <a:pt x="779" y="447"/>
                </a:cubicBezTo>
                <a:cubicBezTo>
                  <a:pt x="816" y="447"/>
                  <a:pt x="846" y="477"/>
                  <a:pt x="846" y="514"/>
                </a:cubicBezTo>
                <a:cubicBezTo>
                  <a:pt x="846" y="551"/>
                  <a:pt x="816" y="581"/>
                  <a:pt x="779" y="581"/>
                </a:cubicBezTo>
                <a:close/>
              </a:path>
            </a:pathLst>
          </a:custGeom>
          <a:solidFill>
            <a:srgbClr val="005587">
              <a:lumMod val="75000"/>
              <a:alpha val="80000"/>
            </a:srgbClr>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45" name="TextBox 244"/>
          <p:cNvSpPr txBox="1"/>
          <p:nvPr/>
        </p:nvSpPr>
        <p:spPr>
          <a:xfrm>
            <a:off x="9524192" y="3014909"/>
            <a:ext cx="226441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srgbClr val="005587">
                    <a:lumMod val="75000"/>
                  </a:srgbClr>
                </a:solidFill>
                <a:effectLst/>
                <a:uLnTx/>
                <a:uFillTx/>
                <a:latin typeface="Arial" panose="020B0604020202020204"/>
                <a:ea typeface="+mn-ea"/>
                <a:cs typeface="+mn-cs"/>
              </a:rPr>
              <a:t>Increased </a:t>
            </a:r>
            <a:r>
              <a:rPr lang="en-US" sz="2000" b="1" kern="0">
                <a:solidFill>
                  <a:srgbClr val="005587">
                    <a:lumMod val="75000"/>
                  </a:srgbClr>
                </a:solidFill>
                <a:latin typeface="Arial" panose="020B0604020202020204"/>
              </a:rPr>
              <a:t>reimbursement</a:t>
            </a:r>
            <a:r>
              <a:rPr kumimoji="0" lang="en-US" sz="2000" b="1" i="0" u="none" strike="noStrike" kern="0" cap="none" spc="0" normalizeH="0" baseline="0" noProof="0">
                <a:ln>
                  <a:noFill/>
                </a:ln>
                <a:solidFill>
                  <a:srgbClr val="005587">
                    <a:lumMod val="75000"/>
                  </a:srgbClr>
                </a:solidFill>
                <a:effectLst/>
                <a:uLnTx/>
                <a:uFillTx/>
                <a:latin typeface="Arial" panose="020B0604020202020204"/>
                <a:ea typeface="+mn-ea"/>
                <a:cs typeface="+mn-cs"/>
              </a:rPr>
              <a:t> outcomes</a:t>
            </a:r>
            <a:endParaRPr kumimoji="0" lang="en-US" sz="2000" b="1" i="0" u="none" strike="noStrike" kern="0" cap="none" spc="0" normalizeH="0" baseline="0" noProof="0">
              <a:ln>
                <a:noFill/>
              </a:ln>
              <a:solidFill>
                <a:srgbClr val="005587">
                  <a:lumMod val="75000"/>
                </a:srgbClr>
              </a:solidFill>
              <a:effectLst/>
              <a:uLnTx/>
              <a:uFillTx/>
              <a:latin typeface="Arial" panose="020B0604020202020204"/>
              <a:ea typeface="+mn-ea"/>
              <a:cs typeface="+mn-cs"/>
            </a:endParaRPr>
          </a:p>
        </p:txBody>
      </p:sp>
      <p:sp>
        <p:nvSpPr>
          <p:cNvPr id="246" name="TextBox 245"/>
          <p:cNvSpPr txBox="1"/>
          <p:nvPr/>
        </p:nvSpPr>
        <p:spPr>
          <a:xfrm>
            <a:off x="8729144" y="4320262"/>
            <a:ext cx="284725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000" b="1" i="0" u="none" strike="noStrike" kern="0" cap="none" spc="0" normalizeH="0" baseline="0" noProof="0">
                <a:ln>
                  <a:noFill/>
                </a:ln>
                <a:solidFill>
                  <a:prstClr val="white"/>
                </a:solidFill>
                <a:effectLst/>
                <a:uLnTx/>
                <a:uFillTx/>
                <a:latin typeface="Arial" panose="020B0604020202020204"/>
                <a:ea typeface="+mn-ea"/>
                <a:cs typeface="+mn-cs"/>
              </a:rPr>
              <a:t>Improved patient care</a:t>
            </a:r>
            <a:endParaRPr kumimoji="0" lang="en-US" sz="20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47" name="TextBox 246"/>
          <p:cNvSpPr txBox="1"/>
          <p:nvPr/>
        </p:nvSpPr>
        <p:spPr>
          <a:xfrm>
            <a:off x="8368922" y="4667700"/>
            <a:ext cx="345810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600" b="1" i="0" u="none" strike="noStrike" kern="0" cap="none" spc="0" normalizeH="0" baseline="0" noProof="0">
                <a:ln>
                  <a:noFill/>
                </a:ln>
                <a:solidFill>
                  <a:srgbClr val="2B3A42"/>
                </a:solidFill>
                <a:effectLst/>
                <a:uLnTx/>
                <a:uFillTx/>
                <a:latin typeface="Arial" panose="020B0604020202020204"/>
                <a:ea typeface="+mn-ea"/>
                <a:cs typeface="+mn-cs"/>
              </a:rPr>
              <a:t>Increased </a:t>
            </a:r>
            <a:r>
              <a:rPr kumimoji="0" lang="en-US" sz="1600" b="0" i="0" u="none" strike="noStrike" kern="0" cap="none" spc="0" normalizeH="0" baseline="0" noProof="0">
                <a:ln>
                  <a:noFill/>
                </a:ln>
                <a:solidFill>
                  <a:srgbClr val="2B3A42"/>
                </a:solidFill>
                <a:effectLst/>
                <a:uLnTx/>
                <a:uFillTx/>
                <a:latin typeface="Arial" panose="020B0604020202020204"/>
                <a:ea typeface="+mn-ea"/>
                <a:cs typeface="+mn-cs"/>
              </a:rPr>
              <a:t>proportion of patients:</a:t>
            </a:r>
            <a:endParaRPr kumimoji="0" lang="en-US" sz="1600" b="0" i="0" u="none" strike="noStrike" kern="0" cap="none" spc="0" normalizeH="0" baseline="0" noProof="0">
              <a:ln>
                <a:noFill/>
              </a:ln>
              <a:solidFill>
                <a:srgbClr val="2B3A4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GB" sz="1600" b="0" i="0" u="none" strike="noStrike" kern="0" cap="none" spc="0" normalizeH="0" baseline="0" noProof="0">
                <a:ln>
                  <a:noFill/>
                </a:ln>
                <a:solidFill>
                  <a:srgbClr val="2B3A42"/>
                </a:solidFill>
                <a:effectLst/>
                <a:uLnTx/>
                <a:uFillTx/>
                <a:latin typeface="Arial" panose="020B0604020202020204"/>
                <a:ea typeface="+mn-ea"/>
                <a:cs typeface="+mn-cs"/>
              </a:rPr>
              <a:t>receiving all the NICE recommended 9 key care processes </a:t>
            </a:r>
            <a:r>
              <a:rPr kumimoji="0" lang="en-GB" sz="1200" b="0" i="0" u="none" strike="noStrike" kern="0" cap="none" spc="0" normalizeH="0" baseline="0" noProof="0">
                <a:ln>
                  <a:noFill/>
                </a:ln>
                <a:solidFill>
                  <a:srgbClr val="2B3A42"/>
                </a:solidFill>
                <a:effectLst/>
                <a:uLnTx/>
                <a:uFillTx/>
                <a:latin typeface="Arial" panose="020B0604020202020204"/>
                <a:ea typeface="+mn-ea"/>
                <a:cs typeface="+mn-cs"/>
              </a:rPr>
              <a:t>(from 46% to 58%)</a:t>
            </a:r>
            <a:endParaRPr kumimoji="0" lang="en-GB" sz="1600" b="0" i="0" u="none" strike="noStrike" kern="0" cap="none" spc="0" normalizeH="0" baseline="0" noProof="0">
              <a:ln>
                <a:noFill/>
              </a:ln>
              <a:solidFill>
                <a:srgbClr val="2B3A42"/>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sz="1600" b="0" i="0" u="none" strike="noStrike" kern="0" cap="none" spc="0" normalizeH="0" baseline="0" noProof="0">
                <a:ln>
                  <a:noFill/>
                </a:ln>
                <a:solidFill>
                  <a:srgbClr val="2B3A42"/>
                </a:solidFill>
                <a:effectLst/>
                <a:uLnTx/>
                <a:uFillTx/>
                <a:latin typeface="Arial" panose="020B0604020202020204"/>
                <a:ea typeface="+mn-ea"/>
                <a:cs typeface="+mn-cs"/>
              </a:rPr>
              <a:t>achieving HbA1c, BP and TC targets </a:t>
            </a:r>
            <a:r>
              <a:rPr kumimoji="0" lang="en-US" sz="1200" b="0" i="0" u="none" strike="noStrike" kern="0" cap="none" spc="0" normalizeH="0" baseline="0" noProof="0">
                <a:ln>
                  <a:noFill/>
                </a:ln>
                <a:solidFill>
                  <a:srgbClr val="2B3A42"/>
                </a:solidFill>
                <a:effectLst/>
                <a:uLnTx/>
                <a:uFillTx/>
                <a:latin typeface="Arial" panose="020B0604020202020204"/>
                <a:ea typeface="+mn-ea"/>
                <a:cs typeface="+mn-cs"/>
              </a:rPr>
              <a:t>(65%-70%, 70%-76%, 78%-82%) </a:t>
            </a: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nvGrpSpPr>
          <p:cNvPr id="248" name="Group 247"/>
          <p:cNvGrpSpPr/>
          <p:nvPr/>
        </p:nvGrpSpPr>
        <p:grpSpPr>
          <a:xfrm>
            <a:off x="11067386" y="4999055"/>
            <a:ext cx="957550" cy="592446"/>
            <a:chOff x="12436475" y="1860551"/>
            <a:chExt cx="3681413" cy="2212975"/>
          </a:xfrm>
          <a:solidFill>
            <a:srgbClr val="005587">
              <a:lumMod val="75000"/>
              <a:alpha val="46000"/>
            </a:srgbClr>
          </a:solidFill>
        </p:grpSpPr>
        <p:sp>
          <p:nvSpPr>
            <p:cNvPr id="249" name="Freeform 197"/>
            <p:cNvSpPr>
              <a:spLocks noEditPoints="1"/>
            </p:cNvSpPr>
            <p:nvPr/>
          </p:nvSpPr>
          <p:spPr bwMode="auto">
            <a:xfrm>
              <a:off x="12436475" y="2030413"/>
              <a:ext cx="1343025" cy="1858963"/>
            </a:xfrm>
            <a:custGeom>
              <a:avLst/>
              <a:gdLst>
                <a:gd name="T0" fmla="*/ 218 w 357"/>
                <a:gd name="T1" fmla="*/ 282 h 494"/>
                <a:gd name="T2" fmla="*/ 321 w 357"/>
                <a:gd name="T3" fmla="*/ 319 h 494"/>
                <a:gd name="T4" fmla="*/ 348 w 357"/>
                <a:gd name="T5" fmla="*/ 285 h 494"/>
                <a:gd name="T6" fmla="*/ 351 w 357"/>
                <a:gd name="T7" fmla="*/ 282 h 494"/>
                <a:gd name="T8" fmla="*/ 301 w 357"/>
                <a:gd name="T9" fmla="*/ 250 h 494"/>
                <a:gd name="T10" fmla="*/ 357 w 357"/>
                <a:gd name="T11" fmla="*/ 145 h 494"/>
                <a:gd name="T12" fmla="*/ 355 w 357"/>
                <a:gd name="T13" fmla="*/ 117 h 494"/>
                <a:gd name="T14" fmla="*/ 355 w 357"/>
                <a:gd name="T15" fmla="*/ 115 h 494"/>
                <a:gd name="T16" fmla="*/ 218 w 357"/>
                <a:gd name="T17" fmla="*/ 0 h 494"/>
                <a:gd name="T18" fmla="*/ 79 w 357"/>
                <a:gd name="T19" fmla="*/ 139 h 494"/>
                <a:gd name="T20" fmla="*/ 135 w 357"/>
                <a:gd name="T21" fmla="*/ 250 h 494"/>
                <a:gd name="T22" fmla="*/ 0 w 357"/>
                <a:gd name="T23" fmla="*/ 494 h 494"/>
                <a:gd name="T24" fmla="*/ 48 w 357"/>
                <a:gd name="T25" fmla="*/ 494 h 494"/>
                <a:gd name="T26" fmla="*/ 218 w 357"/>
                <a:gd name="T27" fmla="*/ 282 h 494"/>
                <a:gd name="T28" fmla="*/ 127 w 357"/>
                <a:gd name="T29" fmla="*/ 139 h 494"/>
                <a:gd name="T30" fmla="*/ 218 w 357"/>
                <a:gd name="T31" fmla="*/ 48 h 494"/>
                <a:gd name="T32" fmla="*/ 309 w 357"/>
                <a:gd name="T33" fmla="*/ 139 h 494"/>
                <a:gd name="T34" fmla="*/ 218 w 357"/>
                <a:gd name="T35" fmla="*/ 230 h 494"/>
                <a:gd name="T36" fmla="*/ 127 w 357"/>
                <a:gd name="T37" fmla="*/ 139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7" h="494">
                  <a:moveTo>
                    <a:pt x="218" y="282"/>
                  </a:moveTo>
                  <a:cubicBezTo>
                    <a:pt x="255" y="282"/>
                    <a:pt x="291" y="294"/>
                    <a:pt x="321" y="319"/>
                  </a:cubicBezTo>
                  <a:cubicBezTo>
                    <a:pt x="329" y="307"/>
                    <a:pt x="338" y="296"/>
                    <a:pt x="348" y="285"/>
                  </a:cubicBezTo>
                  <a:cubicBezTo>
                    <a:pt x="349" y="284"/>
                    <a:pt x="350" y="283"/>
                    <a:pt x="351" y="282"/>
                  </a:cubicBezTo>
                  <a:cubicBezTo>
                    <a:pt x="336" y="269"/>
                    <a:pt x="319" y="258"/>
                    <a:pt x="301" y="250"/>
                  </a:cubicBezTo>
                  <a:cubicBezTo>
                    <a:pt x="333" y="226"/>
                    <a:pt x="355" y="188"/>
                    <a:pt x="357" y="145"/>
                  </a:cubicBezTo>
                  <a:cubicBezTo>
                    <a:pt x="356" y="136"/>
                    <a:pt x="355" y="127"/>
                    <a:pt x="355" y="117"/>
                  </a:cubicBezTo>
                  <a:cubicBezTo>
                    <a:pt x="355" y="117"/>
                    <a:pt x="355" y="116"/>
                    <a:pt x="355" y="115"/>
                  </a:cubicBezTo>
                  <a:cubicBezTo>
                    <a:pt x="344" y="50"/>
                    <a:pt x="287" y="0"/>
                    <a:pt x="218" y="0"/>
                  </a:cubicBezTo>
                  <a:cubicBezTo>
                    <a:pt x="141" y="0"/>
                    <a:pt x="79" y="62"/>
                    <a:pt x="79" y="139"/>
                  </a:cubicBezTo>
                  <a:cubicBezTo>
                    <a:pt x="79" y="184"/>
                    <a:pt x="101" y="225"/>
                    <a:pt x="135" y="250"/>
                  </a:cubicBezTo>
                  <a:cubicBezTo>
                    <a:pt x="53" y="286"/>
                    <a:pt x="0" y="376"/>
                    <a:pt x="0" y="494"/>
                  </a:cubicBezTo>
                  <a:cubicBezTo>
                    <a:pt x="48" y="494"/>
                    <a:pt x="48" y="494"/>
                    <a:pt x="48" y="494"/>
                  </a:cubicBezTo>
                  <a:cubicBezTo>
                    <a:pt x="48" y="347"/>
                    <a:pt x="133" y="282"/>
                    <a:pt x="218" y="282"/>
                  </a:cubicBezTo>
                  <a:close/>
                  <a:moveTo>
                    <a:pt x="127" y="139"/>
                  </a:moveTo>
                  <a:cubicBezTo>
                    <a:pt x="127" y="88"/>
                    <a:pt x="168" y="48"/>
                    <a:pt x="218" y="48"/>
                  </a:cubicBezTo>
                  <a:cubicBezTo>
                    <a:pt x="268" y="48"/>
                    <a:pt x="309" y="88"/>
                    <a:pt x="309" y="139"/>
                  </a:cubicBezTo>
                  <a:cubicBezTo>
                    <a:pt x="309" y="189"/>
                    <a:pt x="268" y="230"/>
                    <a:pt x="218" y="230"/>
                  </a:cubicBezTo>
                  <a:cubicBezTo>
                    <a:pt x="168" y="230"/>
                    <a:pt x="127" y="189"/>
                    <a:pt x="127"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50" name="Freeform 198"/>
            <p:cNvSpPr>
              <a:spLocks noEditPoints="1"/>
            </p:cNvSpPr>
            <p:nvPr/>
          </p:nvSpPr>
          <p:spPr bwMode="auto">
            <a:xfrm>
              <a:off x="13593763" y="1860551"/>
              <a:ext cx="1933575" cy="2212975"/>
            </a:xfrm>
            <a:custGeom>
              <a:avLst/>
              <a:gdLst>
                <a:gd name="T0" fmla="*/ 346 w 514"/>
                <a:gd name="T1" fmla="*/ 298 h 588"/>
                <a:gd name="T2" fmla="*/ 419 w 514"/>
                <a:gd name="T3" fmla="*/ 162 h 588"/>
                <a:gd name="T4" fmla="*/ 257 w 514"/>
                <a:gd name="T5" fmla="*/ 0 h 588"/>
                <a:gd name="T6" fmla="*/ 95 w 514"/>
                <a:gd name="T7" fmla="*/ 162 h 588"/>
                <a:gd name="T8" fmla="*/ 168 w 514"/>
                <a:gd name="T9" fmla="*/ 298 h 588"/>
                <a:gd name="T10" fmla="*/ 75 w 514"/>
                <a:gd name="T11" fmla="*/ 362 h 588"/>
                <a:gd name="T12" fmla="*/ 0 w 514"/>
                <a:gd name="T13" fmla="*/ 588 h 588"/>
                <a:gd name="T14" fmla="*/ 48 w 514"/>
                <a:gd name="T15" fmla="*/ 588 h 588"/>
                <a:gd name="T16" fmla="*/ 257 w 514"/>
                <a:gd name="T17" fmla="*/ 329 h 588"/>
                <a:gd name="T18" fmla="*/ 466 w 514"/>
                <a:gd name="T19" fmla="*/ 588 h 588"/>
                <a:gd name="T20" fmla="*/ 514 w 514"/>
                <a:gd name="T21" fmla="*/ 588 h 588"/>
                <a:gd name="T22" fmla="*/ 438 w 514"/>
                <a:gd name="T23" fmla="*/ 362 h 588"/>
                <a:gd name="T24" fmla="*/ 346 w 514"/>
                <a:gd name="T25" fmla="*/ 298 h 588"/>
                <a:gd name="T26" fmla="*/ 257 w 514"/>
                <a:gd name="T27" fmla="*/ 48 h 588"/>
                <a:gd name="T28" fmla="*/ 371 w 514"/>
                <a:gd name="T29" fmla="*/ 162 h 588"/>
                <a:gd name="T30" fmla="*/ 257 w 514"/>
                <a:gd name="T31" fmla="*/ 276 h 588"/>
                <a:gd name="T32" fmla="*/ 143 w 514"/>
                <a:gd name="T33" fmla="*/ 162 h 588"/>
                <a:gd name="T34" fmla="*/ 257 w 514"/>
                <a:gd name="T35" fmla="*/ 48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4" h="588">
                  <a:moveTo>
                    <a:pt x="346" y="298"/>
                  </a:moveTo>
                  <a:cubicBezTo>
                    <a:pt x="390" y="269"/>
                    <a:pt x="419" y="219"/>
                    <a:pt x="419" y="162"/>
                  </a:cubicBezTo>
                  <a:cubicBezTo>
                    <a:pt x="419" y="73"/>
                    <a:pt x="346" y="0"/>
                    <a:pt x="257" y="0"/>
                  </a:cubicBezTo>
                  <a:cubicBezTo>
                    <a:pt x="168" y="0"/>
                    <a:pt x="95" y="73"/>
                    <a:pt x="95" y="162"/>
                  </a:cubicBezTo>
                  <a:cubicBezTo>
                    <a:pt x="95" y="219"/>
                    <a:pt x="124" y="269"/>
                    <a:pt x="168" y="298"/>
                  </a:cubicBezTo>
                  <a:cubicBezTo>
                    <a:pt x="133" y="311"/>
                    <a:pt x="101" y="333"/>
                    <a:pt x="75" y="362"/>
                  </a:cubicBezTo>
                  <a:cubicBezTo>
                    <a:pt x="26" y="418"/>
                    <a:pt x="0" y="496"/>
                    <a:pt x="0" y="588"/>
                  </a:cubicBezTo>
                  <a:cubicBezTo>
                    <a:pt x="48" y="588"/>
                    <a:pt x="48" y="588"/>
                    <a:pt x="48" y="588"/>
                  </a:cubicBezTo>
                  <a:cubicBezTo>
                    <a:pt x="48" y="409"/>
                    <a:pt x="153" y="329"/>
                    <a:pt x="257" y="329"/>
                  </a:cubicBezTo>
                  <a:cubicBezTo>
                    <a:pt x="361" y="329"/>
                    <a:pt x="466" y="409"/>
                    <a:pt x="466" y="588"/>
                  </a:cubicBezTo>
                  <a:cubicBezTo>
                    <a:pt x="514" y="588"/>
                    <a:pt x="514" y="588"/>
                    <a:pt x="514" y="588"/>
                  </a:cubicBezTo>
                  <a:cubicBezTo>
                    <a:pt x="514" y="496"/>
                    <a:pt x="488" y="418"/>
                    <a:pt x="438" y="362"/>
                  </a:cubicBezTo>
                  <a:cubicBezTo>
                    <a:pt x="412" y="333"/>
                    <a:pt x="381" y="311"/>
                    <a:pt x="346" y="298"/>
                  </a:cubicBezTo>
                  <a:close/>
                  <a:moveTo>
                    <a:pt x="257" y="48"/>
                  </a:moveTo>
                  <a:cubicBezTo>
                    <a:pt x="320" y="48"/>
                    <a:pt x="371" y="100"/>
                    <a:pt x="371" y="162"/>
                  </a:cubicBezTo>
                  <a:cubicBezTo>
                    <a:pt x="371" y="225"/>
                    <a:pt x="320" y="276"/>
                    <a:pt x="257" y="276"/>
                  </a:cubicBezTo>
                  <a:cubicBezTo>
                    <a:pt x="194" y="276"/>
                    <a:pt x="143" y="225"/>
                    <a:pt x="143" y="162"/>
                  </a:cubicBezTo>
                  <a:cubicBezTo>
                    <a:pt x="143" y="100"/>
                    <a:pt x="194" y="48"/>
                    <a:pt x="257"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sp>
          <p:nvSpPr>
            <p:cNvPr id="251" name="Freeform 199"/>
            <p:cNvSpPr/>
            <p:nvPr/>
          </p:nvSpPr>
          <p:spPr bwMode="auto">
            <a:xfrm>
              <a:off x="15403513" y="2684463"/>
              <a:ext cx="714375" cy="714375"/>
            </a:xfrm>
            <a:custGeom>
              <a:avLst/>
              <a:gdLst>
                <a:gd name="T0" fmla="*/ 450 w 450"/>
                <a:gd name="T1" fmla="*/ 168 h 450"/>
                <a:gd name="T2" fmla="*/ 282 w 450"/>
                <a:gd name="T3" fmla="*/ 168 h 450"/>
                <a:gd name="T4" fmla="*/ 282 w 450"/>
                <a:gd name="T5" fmla="*/ 0 h 450"/>
                <a:gd name="T6" fmla="*/ 168 w 450"/>
                <a:gd name="T7" fmla="*/ 0 h 450"/>
                <a:gd name="T8" fmla="*/ 168 w 450"/>
                <a:gd name="T9" fmla="*/ 168 h 450"/>
                <a:gd name="T10" fmla="*/ 0 w 450"/>
                <a:gd name="T11" fmla="*/ 168 h 450"/>
                <a:gd name="T12" fmla="*/ 0 w 450"/>
                <a:gd name="T13" fmla="*/ 282 h 450"/>
                <a:gd name="T14" fmla="*/ 168 w 450"/>
                <a:gd name="T15" fmla="*/ 282 h 450"/>
                <a:gd name="T16" fmla="*/ 168 w 450"/>
                <a:gd name="T17" fmla="*/ 450 h 450"/>
                <a:gd name="T18" fmla="*/ 282 w 450"/>
                <a:gd name="T19" fmla="*/ 450 h 450"/>
                <a:gd name="T20" fmla="*/ 282 w 450"/>
                <a:gd name="T21" fmla="*/ 282 h 450"/>
                <a:gd name="T22" fmla="*/ 450 w 450"/>
                <a:gd name="T23" fmla="*/ 282 h 450"/>
                <a:gd name="T24" fmla="*/ 450 w 450"/>
                <a:gd name="T25" fmla="*/ 16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50">
                  <a:moveTo>
                    <a:pt x="450" y="168"/>
                  </a:moveTo>
                  <a:lnTo>
                    <a:pt x="282" y="168"/>
                  </a:lnTo>
                  <a:lnTo>
                    <a:pt x="282" y="0"/>
                  </a:lnTo>
                  <a:lnTo>
                    <a:pt x="168" y="0"/>
                  </a:lnTo>
                  <a:lnTo>
                    <a:pt x="168" y="168"/>
                  </a:lnTo>
                  <a:lnTo>
                    <a:pt x="0" y="168"/>
                  </a:lnTo>
                  <a:lnTo>
                    <a:pt x="0" y="282"/>
                  </a:lnTo>
                  <a:lnTo>
                    <a:pt x="168" y="282"/>
                  </a:lnTo>
                  <a:lnTo>
                    <a:pt x="168" y="450"/>
                  </a:lnTo>
                  <a:lnTo>
                    <a:pt x="282" y="450"/>
                  </a:lnTo>
                  <a:lnTo>
                    <a:pt x="282" y="282"/>
                  </a:lnTo>
                  <a:lnTo>
                    <a:pt x="450" y="282"/>
                  </a:lnTo>
                  <a:lnTo>
                    <a:pt x="45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2B3A42"/>
                </a:solidFill>
                <a:effectLst/>
                <a:uLnTx/>
                <a:uFillTx/>
                <a:latin typeface="Arial" panose="020B0604020202020204"/>
                <a:ea typeface="+mn-ea"/>
                <a:cs typeface="+mn-cs"/>
              </a:endParaRPr>
            </a:p>
          </p:txBody>
        </p:sp>
      </p:grpSp>
      <p:sp>
        <p:nvSpPr>
          <p:cNvPr id="252" name="Rectangle: Rounded Corners 251"/>
          <p:cNvSpPr/>
          <p:nvPr/>
        </p:nvSpPr>
        <p:spPr>
          <a:xfrm>
            <a:off x="4173346" y="2897410"/>
            <a:ext cx="3996776" cy="3307222"/>
          </a:xfrm>
          <a:prstGeom prst="roundRect">
            <a:avLst>
              <a:gd name="adj" fmla="val 7820"/>
            </a:avLst>
          </a:prstGeom>
          <a:noFill/>
          <a:ln w="38100"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err="1">
              <a:ln>
                <a:noFill/>
              </a:ln>
              <a:solidFill>
                <a:prstClr val="white"/>
              </a:solidFill>
              <a:effectLst/>
              <a:uLnTx/>
              <a:uFillTx/>
              <a:latin typeface="Arial" panose="020B0604020202020204"/>
              <a:ea typeface="+mn-ea"/>
              <a:cs typeface="+mn-cs"/>
            </a:endParaRPr>
          </a:p>
        </p:txBody>
      </p:sp>
      <p:sp>
        <p:nvSpPr>
          <p:cNvPr id="3" name="Rectangle 1"/>
          <p:cNvSpPr/>
          <p:nvPr/>
        </p:nvSpPr>
        <p:spPr>
          <a:xfrm>
            <a:off x="3846722" y="6378240"/>
            <a:ext cx="6096000" cy="43088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050" b="0" i="0" u="none" strike="noStrike" kern="1200" cap="none" spc="0" normalizeH="0" baseline="0" noProof="0">
                <a:ln>
                  <a:noFill/>
                </a:ln>
                <a:solidFill>
                  <a:srgbClr val="2B3A42"/>
                </a:solidFill>
                <a:effectLst/>
                <a:uLnTx/>
                <a:uFillTx/>
                <a:latin typeface="Arial" panose="020B0604020202020204"/>
                <a:ea typeface="+mn-ea"/>
                <a:cs typeface="+mn-cs"/>
                <a:hlinkClick r:id="rId4"/>
              </a:rPr>
              <a:t>Supporting the management of type 2 diabetes with pharmacist-led reviews and implementing NICE recommended nine key care processes | NICE</a:t>
            </a:r>
            <a:endParaRPr kumimoji="0" lang="en-GB" sz="1050" b="0" i="0" u="none" strike="noStrike" kern="1200" cap="none" spc="0" normalizeH="0" baseline="0" noProof="0">
              <a:ln>
                <a:noFill/>
              </a:ln>
              <a:solidFill>
                <a:srgbClr val="2B3A42"/>
              </a:solidFill>
              <a:effectLst/>
              <a:uLnTx/>
              <a:uFillTx/>
              <a:latin typeface="Arial" panose="020B0604020202020204"/>
              <a:ea typeface="+mn-ea"/>
              <a:cs typeface="+mn-cs"/>
            </a:endParaRPr>
          </a:p>
        </p:txBody>
      </p:sp>
      <p:sp>
        <p:nvSpPr>
          <p:cNvPr id="7" name="Title 6"/>
          <p:cNvSpPr>
            <a:spLocks noGrp="1"/>
          </p:cNvSpPr>
          <p:nvPr>
            <p:ph type="title"/>
          </p:nvPr>
        </p:nvSpPr>
        <p:spPr/>
        <p:txBody>
          <a:bodyPr/>
          <a:lstStyle/>
          <a:p>
            <a:r>
              <a:rPr lang="en-US" sz="2800" dirty="0">
                <a:solidFill>
                  <a:srgbClr val="34B2E3"/>
                </a:solidFill>
              </a:rPr>
              <a:t>Case Study:</a:t>
            </a:r>
            <a:r>
              <a:rPr lang="en-US" sz="2800" dirty="0"/>
              <a:t> Supporting the management of type 2 diabetes with pharmacist-led reviews</a:t>
            </a:r>
            <a:endParaRPr lang="en-GB"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2607" y="2454441"/>
            <a:ext cx="7921554" cy="2473694"/>
          </a:xfrm>
        </p:spPr>
        <p:txBody>
          <a:bodyPr/>
          <a:lstStyle/>
          <a:p>
            <a:r>
              <a:rPr lang="it-IT" sz="3600" dirty="0">
                <a:effectLst/>
                <a:latin typeface="Arial" panose="020B0604020202020204" pitchFamily="34" charset="0"/>
                <a:ea typeface="Arial" panose="020B0604020202020204" pitchFamily="34" charset="0"/>
              </a:rPr>
              <a:t>NHS OVERVIEW </a:t>
            </a:r>
            <a:br>
              <a:rPr lang="it-IT" sz="3600" dirty="0">
                <a:effectLst/>
                <a:latin typeface="Arial" panose="020B0604020202020204" pitchFamily="34" charset="0"/>
                <a:ea typeface="Arial" panose="020B0604020202020204" pitchFamily="34" charset="0"/>
              </a:rPr>
            </a:br>
            <a:r>
              <a:rPr lang="it-IT" sz="3600" dirty="0">
                <a:effectLst/>
                <a:latin typeface="Arial" panose="020B0604020202020204" pitchFamily="34" charset="0"/>
                <a:ea typeface="Arial" panose="020B0604020202020204" pitchFamily="34" charset="0"/>
              </a:rPr>
              <a:t>FOR ITALY</a:t>
            </a:r>
            <a:br>
              <a:rPr lang="en-GB" dirty="0"/>
            </a:br>
            <a:br>
              <a:rPr lang="it-IT" dirty="0"/>
            </a:br>
            <a:endParaRPr lang="en-US" dirty="0"/>
          </a:p>
        </p:txBody>
      </p:sp>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ags/tag1.xml><?xml version="1.0" encoding="utf-8"?>
<p:tagLst xmlns:p="http://schemas.openxmlformats.org/presentationml/2006/main">
  <p:tag name="THINKCELLSHAPEDONOTDELETE" val="thinkcellActiveDocDoNotDelete"/>
</p:tagLst>
</file>

<file path=ppt/theme/theme1.xml><?xml version="1.0" encoding="utf-8"?>
<a:theme xmlns:a="http://schemas.openxmlformats.org/drawingml/2006/main" name="IQVIA_V2.1.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QVIA_V2.0.0">
  <a:themeElements>
    <a:clrScheme name="IQVIA Master Brand">
      <a:dk1>
        <a:srgbClr val="2B3A42"/>
      </a:dk1>
      <a:lt1>
        <a:srgbClr val="FFFFFF"/>
      </a:lt1>
      <a:dk2>
        <a:srgbClr val="606B71"/>
      </a:dk2>
      <a:lt2>
        <a:srgbClr val="F3F3F3"/>
      </a:lt2>
      <a:accent1>
        <a:srgbClr val="00A3E0"/>
      </a:accent1>
      <a:accent2>
        <a:srgbClr val="005587"/>
      </a:accent2>
      <a:accent3>
        <a:srgbClr val="43B02A"/>
      </a:accent3>
      <a:accent4>
        <a:srgbClr val="027123"/>
      </a:accent4>
      <a:accent5>
        <a:srgbClr val="00BFB3"/>
      </a:accent5>
      <a:accent6>
        <a:srgbClr val="F0B323"/>
      </a:accent6>
      <a:hlink>
        <a:srgbClr val="00A3E0"/>
      </a:hlink>
      <a:folHlink>
        <a:srgbClr val="0055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t" anchorCtr="0"/>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solidFill>
              <a:schemeClr val="tx2"/>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IQVIA">
      <a:dk1>
        <a:srgbClr val="2B3A42"/>
      </a:dk1>
      <a:lt1>
        <a:sysClr val="window" lastClr="FFFFFF"/>
      </a:lt1>
      <a:dk2>
        <a:srgbClr val="005587"/>
      </a:dk2>
      <a:lt2>
        <a:srgbClr val="00A3E0"/>
      </a:lt2>
      <a:accent1>
        <a:srgbClr val="FE8A12"/>
      </a:accent1>
      <a:accent2>
        <a:srgbClr val="43B02A"/>
      </a:accent2>
      <a:accent3>
        <a:srgbClr val="027223"/>
      </a:accent3>
      <a:accent4>
        <a:srgbClr val="00C7B1"/>
      </a:accent4>
      <a:accent5>
        <a:srgbClr val="FFD100"/>
      </a:accent5>
      <a:accent6>
        <a:srgbClr val="3F5765"/>
      </a:accent6>
      <a:hlink>
        <a:srgbClr val="2B3A42"/>
      </a:hlink>
      <a:folHlink>
        <a:srgbClr val="0055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8633</Words>
  <Application>WPS Presentation</Application>
  <PresentationFormat>Widescreen</PresentationFormat>
  <Paragraphs>235</Paragraphs>
  <Slides>17</Slides>
  <Notes>8</Notes>
  <HiddenSlides>0</HiddenSlides>
  <MMClips>0</MMClips>
  <ScaleCrop>false</ScaleCrop>
  <HeadingPairs>
    <vt:vector size="8" baseType="variant">
      <vt:variant>
        <vt:lpstr>已用的字体</vt:lpstr>
      </vt:variant>
      <vt:variant>
        <vt:i4>13</vt:i4>
      </vt:variant>
      <vt:variant>
        <vt:lpstr>主题</vt:lpstr>
      </vt:variant>
      <vt:variant>
        <vt:i4>2</vt:i4>
      </vt:variant>
      <vt:variant>
        <vt:lpstr>嵌入 OLE 服务器</vt:lpstr>
      </vt:variant>
      <vt:variant>
        <vt:i4>1</vt:i4>
      </vt:variant>
      <vt:variant>
        <vt:lpstr>幻灯片标题</vt:lpstr>
      </vt:variant>
      <vt:variant>
        <vt:i4>17</vt:i4>
      </vt:variant>
    </vt:vector>
  </HeadingPairs>
  <TitlesOfParts>
    <vt:vector size="33" baseType="lpstr">
      <vt:lpstr>Arial</vt:lpstr>
      <vt:lpstr>SimSun</vt:lpstr>
      <vt:lpstr>Wingdings</vt:lpstr>
      <vt:lpstr>Arial Narrow</vt:lpstr>
      <vt:lpstr>Arial</vt:lpstr>
      <vt:lpstr>Georgia</vt:lpstr>
      <vt:lpstr>System Font Regular</vt:lpstr>
      <vt:lpstr>Segoe Print</vt:lpstr>
      <vt:lpstr>MS PGothic</vt:lpstr>
      <vt:lpstr>Times New Roman</vt:lpstr>
      <vt:lpstr>Symbol</vt:lpstr>
      <vt:lpstr>Microsoft YaHei</vt:lpstr>
      <vt:lpstr>Arial Unicode MS</vt:lpstr>
      <vt:lpstr>IQVIA_V2.1.0</vt:lpstr>
      <vt:lpstr>IQVIA_V2.0.0</vt:lpstr>
      <vt:lpstr>TCLayout.ActiveDocument.1</vt:lpstr>
      <vt:lpstr>AISDET </vt:lpstr>
      <vt:lpstr>Agenda</vt:lpstr>
      <vt:lpstr>The promise of AI in healthcare for medical event prediction</vt:lpstr>
      <vt:lpstr>Clinical &amp; Financial Impact of an AI powered EMR Clinical Decision Support Tool </vt:lpstr>
      <vt:lpstr>Example of Use Case:  Atrial Fibrillation (AFib) – Risk for Stroke</vt:lpstr>
      <vt:lpstr>Predicting risk of stroke leading to 22% reduction in stroke incidence</vt:lpstr>
      <vt:lpstr>Support the GP in the management of Diabetes Type 2 (T2D) Patients and improve patient outcomes   </vt:lpstr>
      <vt:lpstr>Case Study: Supporting the management of type 2 diabetes with pharmacist-led reviews</vt:lpstr>
      <vt:lpstr>NHS OVERVIEW  FOR ITALY  </vt:lpstr>
      <vt:lpstr>Il Federated Data Network migliora la ricerca e la pratica clinica: il caso NHS UK</vt:lpstr>
      <vt:lpstr>Case Study: NHS Procurement of Federated Data Platform (PALANTIR) and Privacy Enhancing Technology (IQVIA)</vt:lpstr>
      <vt:lpstr>NHS PET High Level Request</vt:lpstr>
      <vt:lpstr>PowerPoint 演示文稿</vt:lpstr>
      <vt:lpstr>In conclusione: evoluzioni normative e XAI </vt:lpstr>
      <vt:lpstr>The AI Act: what is and its objectives</vt:lpstr>
      <vt:lpstr>PowerPoint 演示文稿</vt:lpstr>
      <vt:lpstr>Contatti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Health Summit</dc:title>
  <dc:creator>Fedeli, Christian</dc:creator>
  <cp:lastModifiedBy>u1095516</cp:lastModifiedBy>
  <cp:revision>21</cp:revision>
  <cp:lastPrinted>2019-08-20T20:33:00Z</cp:lastPrinted>
  <dcterms:created xsi:type="dcterms:W3CDTF">2023-10-04T09:13:00Z</dcterms:created>
  <dcterms:modified xsi:type="dcterms:W3CDTF">2024-05-13T08:31:00Z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D57D5340144E4177A6C9B83BFA1B63E2_13</vt:lpwstr>
  </property>
  <property fmtid="{D5CDD505-2E9C-101B-9397-08002B2CF9AE}" pid="3" name="KSOProductBuildVer">
    <vt:lpwstr>1033-12.2.0.16909</vt:lpwstr>
  </property>
</Properties>
</file>