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8" r:id="rId3"/>
    <p:sldId id="279" r:id="rId4"/>
    <p:sldId id="271" r:id="rId5"/>
    <p:sldId id="281" r:id="rId6"/>
    <p:sldId id="276" r:id="rId7"/>
    <p:sldId id="277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172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52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88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81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56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1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53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24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64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040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73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BE72C-430E-49D2-86EB-35651C477880}" type="datetimeFigureOut">
              <a:rPr lang="it-IT" smtClean="0"/>
              <a:t>16/05/2024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11D9C-41E7-46BF-8C0B-5F74490C00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024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00D2A7-4DCA-0BB2-6BCB-CA3DCD54B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Ali SR, </a:t>
            </a:r>
            <a:r>
              <a:rPr lang="it-IT" sz="3600" dirty="0" err="1"/>
              <a:t>Dobbs</a:t>
            </a:r>
            <a:r>
              <a:rPr lang="it-IT" sz="3600" dirty="0"/>
              <a:t> TD, </a:t>
            </a:r>
            <a:r>
              <a:rPr lang="it-IT" sz="3600" dirty="0" err="1"/>
              <a:t>Hutchings</a:t>
            </a:r>
            <a:r>
              <a:rPr lang="it-IT" sz="3600" dirty="0"/>
              <a:t> HA, et al. </a:t>
            </a:r>
            <a:r>
              <a:rPr lang="it-IT" sz="3600" b="1" i="1" dirty="0"/>
              <a:t>Using ChatGPT to </a:t>
            </a:r>
            <a:r>
              <a:rPr lang="it-IT" sz="3600" b="1" i="1" dirty="0" err="1"/>
              <a:t>write</a:t>
            </a:r>
            <a:r>
              <a:rPr lang="it-IT" sz="3600" b="1" i="1" dirty="0"/>
              <a:t> </a:t>
            </a:r>
            <a:r>
              <a:rPr lang="it-IT" sz="3600" b="1" i="1" dirty="0" err="1"/>
              <a:t>patient</a:t>
            </a:r>
            <a:r>
              <a:rPr lang="it-IT" sz="3600" b="1" i="1" dirty="0"/>
              <a:t> clinic </a:t>
            </a:r>
            <a:r>
              <a:rPr lang="it-IT" sz="3600" b="1" i="1" dirty="0" err="1"/>
              <a:t>letters</a:t>
            </a:r>
            <a:r>
              <a:rPr lang="it-IT" sz="3600" b="1" i="1" dirty="0"/>
              <a:t>.</a:t>
            </a:r>
            <a:r>
              <a:rPr lang="it-IT" sz="3600" dirty="0"/>
              <a:t> Lancet Digit Health.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69B3A5-91E3-8A7F-C2BB-191020871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6192"/>
          </a:xfrm>
        </p:spPr>
        <p:txBody>
          <a:bodyPr>
            <a:normAutofit/>
          </a:bodyPr>
          <a:lstStyle/>
          <a:p>
            <a:pPr algn="just"/>
            <a:r>
              <a:rPr lang="it-IT" b="1" dirty="0"/>
              <a:t>Obiettivo:</a:t>
            </a:r>
            <a:r>
              <a:rPr lang="it-IT" dirty="0"/>
              <a:t> valutare la leggibilità, la correttezza dei fatti e l’umanità di lettere cliniche generate da ChatGPT sul tumore della pelle.</a:t>
            </a:r>
          </a:p>
          <a:p>
            <a:pPr algn="just"/>
            <a:r>
              <a:rPr lang="it-IT" b="1" dirty="0"/>
              <a:t>Metodi</a:t>
            </a:r>
            <a:r>
              <a:rPr lang="it-IT" dirty="0"/>
              <a:t>: è stato utilizzato uno strumento online per valutare la leggibilità delle lettere. La correttezza fattuale e l'umanità sono state valutate da due clinici indipendentemente, utilizzando una scala </a:t>
            </a:r>
            <a:r>
              <a:rPr lang="it-IT" dirty="0" err="1"/>
              <a:t>Likert</a:t>
            </a:r>
            <a:r>
              <a:rPr lang="it-IT" dirty="0"/>
              <a:t> da 0 a 10. </a:t>
            </a:r>
          </a:p>
          <a:p>
            <a:pPr algn="just"/>
            <a:r>
              <a:rPr lang="it-IT" b="1" dirty="0"/>
              <a:t>Risultati</a:t>
            </a:r>
            <a:r>
              <a:rPr lang="it-IT" dirty="0"/>
              <a:t>: i punteggi di leggibilità suggeriscono una difficoltà media (età media di leggibilità di una nona classe USA, ovvero 14-15 anni). La mediana complessiva della correttezza delle informazioni cliniche e dell’umanità era pari a 7.</a:t>
            </a:r>
          </a:p>
        </p:txBody>
      </p:sp>
    </p:spTree>
    <p:extLst>
      <p:ext uri="{BB962C8B-B14F-4D97-AF65-F5344CB8AC3E}">
        <p14:creationId xmlns:p14="http://schemas.microsoft.com/office/powerpoint/2010/main" val="860224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00D2A7-4DCA-0BB2-6BCB-CA3DCD54B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627" y="106853"/>
            <a:ext cx="4132633" cy="2818315"/>
          </a:xfrm>
        </p:spPr>
        <p:txBody>
          <a:bodyPr>
            <a:noAutofit/>
          </a:bodyPr>
          <a:lstStyle/>
          <a:p>
            <a:r>
              <a:rPr lang="it-IT" sz="2800" dirty="0" err="1"/>
              <a:t>Inojosa</a:t>
            </a:r>
            <a:r>
              <a:rPr lang="it-IT" sz="2800" dirty="0"/>
              <a:t> H, Gilbert S, </a:t>
            </a:r>
            <a:r>
              <a:rPr lang="it-IT" sz="2800" dirty="0" err="1"/>
              <a:t>Kather</a:t>
            </a:r>
            <a:r>
              <a:rPr lang="it-IT" sz="2800" dirty="0"/>
              <a:t> JN, et al. </a:t>
            </a:r>
            <a:r>
              <a:rPr lang="it-IT" sz="2800" b="1" i="1" dirty="0"/>
              <a:t>Can ChatGPT </a:t>
            </a:r>
            <a:r>
              <a:rPr lang="it-IT" sz="2800" b="1" i="1" dirty="0" err="1"/>
              <a:t>explain</a:t>
            </a:r>
            <a:r>
              <a:rPr lang="it-IT" sz="2800" b="1" i="1" dirty="0"/>
              <a:t> </a:t>
            </a:r>
            <a:r>
              <a:rPr lang="it-IT" sz="2800" b="1" i="1" dirty="0" err="1"/>
              <a:t>it</a:t>
            </a:r>
            <a:r>
              <a:rPr lang="it-IT" sz="2800" b="1" i="1" dirty="0"/>
              <a:t>? Use of </a:t>
            </a:r>
            <a:r>
              <a:rPr lang="it-IT" sz="2800" b="1" i="1" dirty="0" err="1"/>
              <a:t>artificial</a:t>
            </a:r>
            <a:r>
              <a:rPr lang="it-IT" sz="2800" b="1" i="1" dirty="0"/>
              <a:t> intelligence in multiple </a:t>
            </a:r>
            <a:r>
              <a:rPr lang="it-IT" sz="2800" b="1" i="1" dirty="0" err="1"/>
              <a:t>sclerosis</a:t>
            </a:r>
            <a:r>
              <a:rPr lang="it-IT" sz="2800" b="1" i="1" dirty="0"/>
              <a:t> </a:t>
            </a:r>
            <a:r>
              <a:rPr lang="it-IT" sz="2800" b="1" i="1" dirty="0" err="1"/>
              <a:t>communication</a:t>
            </a:r>
            <a:r>
              <a:rPr lang="it-IT" sz="2800" b="1" i="1" dirty="0"/>
              <a:t>.</a:t>
            </a:r>
            <a:r>
              <a:rPr lang="it-IT" sz="2800" b="1" dirty="0"/>
              <a:t> </a:t>
            </a:r>
            <a:r>
              <a:rPr lang="it-IT" sz="2800" dirty="0" err="1"/>
              <a:t>Neurol</a:t>
            </a:r>
            <a:r>
              <a:rPr lang="it-IT" sz="2800" dirty="0"/>
              <a:t> Res </a:t>
            </a:r>
            <a:r>
              <a:rPr lang="it-IT" sz="2800" dirty="0" err="1"/>
              <a:t>Pract</a:t>
            </a:r>
            <a:r>
              <a:rPr lang="it-IT" sz="2800" dirty="0"/>
              <a:t>. </a:t>
            </a:r>
          </a:p>
        </p:txBody>
      </p:sp>
      <p:pic>
        <p:nvPicPr>
          <p:cNvPr id="5" name="Immagine 4" descr="Immagine che contiene testo, numero, Carattere, linea&#10;&#10;Descrizione generata automaticamente">
            <a:extLst>
              <a:ext uri="{FF2B5EF4-FFF2-40B4-BE49-F238E27FC236}">
                <a16:creationId xmlns:a16="http://schemas.microsoft.com/office/drawing/2014/main" id="{2FD91795-25B7-E7E4-11C6-AFD1EFB49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27" y="3134490"/>
            <a:ext cx="11423573" cy="3541305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69B3A5-91E3-8A7F-C2BB-191020871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6261" y="316175"/>
            <a:ext cx="7125685" cy="2636110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b="1" dirty="0"/>
              <a:t>Obiettivo</a:t>
            </a:r>
            <a:r>
              <a:rPr lang="it-IT" sz="2400" dirty="0"/>
              <a:t>: valutare l'umanità, la correttezza e la rilevanza dei testi generati da ChatGPT-4. </a:t>
            </a:r>
          </a:p>
          <a:p>
            <a:pPr algn="just"/>
            <a:r>
              <a:rPr lang="it-IT" sz="2400" b="1" dirty="0"/>
              <a:t>Metodi</a:t>
            </a:r>
            <a:r>
              <a:rPr lang="it-IT" sz="2400" dirty="0"/>
              <a:t>: sono stati generati manualmente una serie di 64 concetti medici frequenti e scenari rilevanti nel trattamento dei pazienti con SM. È stato quindi chiesto a ChatGPT di definirli o spiegarli sulla base di input limitati. L'umanità, la correttezza e la pertinenza sono state esaminate e valutate su una scala </a:t>
            </a:r>
            <a:r>
              <a:rPr lang="it-IT" sz="2400" dirty="0" err="1"/>
              <a:t>Likert</a:t>
            </a:r>
            <a:r>
              <a:rPr lang="it-IT" sz="2400" dirty="0"/>
              <a:t> da 1 a 5.</a:t>
            </a:r>
          </a:p>
        </p:txBody>
      </p:sp>
    </p:spTree>
    <p:extLst>
      <p:ext uri="{BB962C8B-B14F-4D97-AF65-F5344CB8AC3E}">
        <p14:creationId xmlns:p14="http://schemas.microsoft.com/office/powerpoint/2010/main" val="214891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00D2A7-4DCA-0BB2-6BCB-CA3DCD54B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dirty="0" err="1"/>
              <a:t>Ayers</a:t>
            </a:r>
            <a:r>
              <a:rPr lang="it-IT" sz="3200" dirty="0"/>
              <a:t> JW, </a:t>
            </a:r>
            <a:r>
              <a:rPr lang="it-IT" sz="3200" dirty="0" err="1"/>
              <a:t>Poliak</a:t>
            </a:r>
            <a:r>
              <a:rPr lang="it-IT" sz="3200" dirty="0"/>
              <a:t> A, </a:t>
            </a:r>
            <a:r>
              <a:rPr lang="it-IT" sz="3200" dirty="0" err="1"/>
              <a:t>Dredze</a:t>
            </a:r>
            <a:r>
              <a:rPr lang="it-IT" sz="3200" dirty="0"/>
              <a:t> M, et al. </a:t>
            </a:r>
            <a:r>
              <a:rPr lang="it-IT" sz="3200" b="1" i="1" dirty="0" err="1"/>
              <a:t>Comparing</a:t>
            </a:r>
            <a:r>
              <a:rPr lang="it-IT" sz="3200" b="1" i="1" dirty="0"/>
              <a:t> </a:t>
            </a:r>
            <a:r>
              <a:rPr lang="it-IT" sz="3200" b="1" i="1" dirty="0" err="1"/>
              <a:t>Physician</a:t>
            </a:r>
            <a:r>
              <a:rPr lang="it-IT" sz="3200" b="1" i="1" dirty="0"/>
              <a:t> and </a:t>
            </a:r>
            <a:r>
              <a:rPr lang="it-IT" sz="3200" b="1" i="1" dirty="0" err="1"/>
              <a:t>Artificial</a:t>
            </a:r>
            <a:r>
              <a:rPr lang="it-IT" sz="3200" b="1" i="1" dirty="0"/>
              <a:t> Intelligence Chatbot </a:t>
            </a:r>
            <a:r>
              <a:rPr lang="it-IT" sz="3200" b="1" i="1" dirty="0" err="1"/>
              <a:t>Responses</a:t>
            </a:r>
            <a:r>
              <a:rPr lang="it-IT" sz="3200" b="1" i="1" dirty="0"/>
              <a:t> to </a:t>
            </a:r>
            <a:r>
              <a:rPr lang="it-IT" sz="3200" b="1" i="1" dirty="0" err="1"/>
              <a:t>Patient</a:t>
            </a:r>
            <a:r>
              <a:rPr lang="it-IT" sz="3200" b="1" i="1" dirty="0"/>
              <a:t> </a:t>
            </a:r>
            <a:r>
              <a:rPr lang="it-IT" sz="3200" b="1" i="1" dirty="0" err="1"/>
              <a:t>Questions</a:t>
            </a:r>
            <a:r>
              <a:rPr lang="it-IT" sz="3200" b="1" i="1" dirty="0"/>
              <a:t> </a:t>
            </a:r>
            <a:r>
              <a:rPr lang="it-IT" sz="3200" b="1" i="1" dirty="0" err="1"/>
              <a:t>Posted</a:t>
            </a:r>
            <a:r>
              <a:rPr lang="it-IT" sz="3200" b="1" i="1" dirty="0"/>
              <a:t> to a Public Social Media Forum</a:t>
            </a:r>
            <a:r>
              <a:rPr lang="it-IT" sz="3200" b="1" dirty="0"/>
              <a:t>.</a:t>
            </a:r>
            <a:r>
              <a:rPr lang="it-IT" sz="3200" dirty="0"/>
              <a:t> JAMA </a:t>
            </a:r>
            <a:r>
              <a:rPr lang="it-IT" sz="3200" dirty="0" err="1"/>
              <a:t>Intern</a:t>
            </a:r>
            <a:r>
              <a:rPr lang="it-IT" sz="3200" dirty="0"/>
              <a:t> </a:t>
            </a:r>
            <a:r>
              <a:rPr lang="it-IT" sz="3200" dirty="0" err="1"/>
              <a:t>Med</a:t>
            </a:r>
            <a:r>
              <a:rPr lang="it-IT" sz="3200" dirty="0"/>
              <a:t>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69B3A5-91E3-8A7F-C2BB-191020871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/>
          </a:bodyPr>
          <a:lstStyle/>
          <a:p>
            <a:pPr algn="just"/>
            <a:r>
              <a:rPr lang="it-IT" b="1" dirty="0"/>
              <a:t>Obiettivo:</a:t>
            </a:r>
            <a:r>
              <a:rPr lang="it-IT" dirty="0"/>
              <a:t> valutare la capacità di ChatGPT di fornire risposte di qualità ed empatiche alle domande dei pazienti. </a:t>
            </a:r>
          </a:p>
          <a:p>
            <a:pPr algn="just"/>
            <a:r>
              <a:rPr lang="it-IT" b="1" dirty="0"/>
              <a:t>Metodi</a:t>
            </a:r>
            <a:r>
              <a:rPr lang="it-IT" dirty="0"/>
              <a:t>: è stato utilizzato un set di 195 domande estratte casualmente da un forum pubblico. Le risposte anonime e casuali del medico e di ChatGPT sono state valutate da un team di professionisti sanitari. Essi hanno scelto “quale risposta era migliore” e hanno giudicato, in una scala da 1 a 5, sia “la qualità delle informazioni fornite” sia “l'empatia o il modo di porsi”. </a:t>
            </a:r>
          </a:p>
          <a:p>
            <a:pPr algn="just"/>
            <a:r>
              <a:rPr lang="it-IT" b="1" dirty="0"/>
              <a:t>Risultati:</a:t>
            </a:r>
            <a:r>
              <a:rPr lang="it-IT" dirty="0"/>
              <a:t> i professionisti hanno preferito le risposte di ChatGPT a quelle del medico nel 78,6%. Le risposte di ChatGPT sono state valutate di qualità significativamente superiore rispetto a quelle del medico. Le risposte di ChatGPT sono state inoltre giudicate significativamente più empatiche rispetto a quelle dei medici.</a:t>
            </a:r>
          </a:p>
        </p:txBody>
      </p:sp>
    </p:spTree>
    <p:extLst>
      <p:ext uri="{BB962C8B-B14F-4D97-AF65-F5344CB8AC3E}">
        <p14:creationId xmlns:p14="http://schemas.microsoft.com/office/powerpoint/2010/main" val="2199740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2087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it-IT" sz="3600" dirty="0"/>
              <a:t>Il nostro lavoro su ChatGPT 3.5…</a:t>
            </a:r>
            <a:endParaRPr lang="it-IT" sz="3600" i="1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F2E1B801-D8B7-ED21-6C59-FC61DB6FA935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ChatGPT vs. Neurologists: a Cross-Sectional Study Investigating Preference, Satisfaction Ratings and Perceived Empathy in Responses among People Living with Multiple Sclerosis.</a:t>
            </a:r>
            <a:endParaRPr lang="it-IT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528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40461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2800" i="1" dirty="0"/>
              <a:t>ChatGPT vs. Neurologists: a Cross-Sectional Study Investigating Preference, Satisfaction Ratings and Perceived Empathy in Responses among People Living with Multiple Sclerosis.</a:t>
            </a:r>
            <a:endParaRPr lang="it-IT" sz="28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81825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/>
              <a:t>Obiettivo</a:t>
            </a:r>
            <a:r>
              <a:rPr lang="it-IT" dirty="0"/>
              <a:t>: indagare la prospettiva di persone con la Sclerosi Multipla rispetto a due risposte alternative a quattro domande frequenti sulla propria condizione. Le risposte sono state scritte da un gruppo di neurologi e da ChatGPT, e i pazienti non sapevano chi le avesse formulate. L'obiettivo era quello di valutare le preferenze dei pazienti, la soddisfazione complessiva e l'empatia percepita tra le due opzioni.</a:t>
            </a:r>
          </a:p>
          <a:p>
            <a:pPr algn="just"/>
            <a:r>
              <a:rPr lang="it-IT" b="1" dirty="0"/>
              <a:t>Metodi</a:t>
            </a:r>
            <a:r>
              <a:rPr lang="it-IT" dirty="0"/>
              <a:t>: abbiamo inviato un Google Form attraverso e-mail, </a:t>
            </a:r>
            <a:r>
              <a:rPr lang="it-IT" dirty="0" err="1"/>
              <a:t>facebook</a:t>
            </a:r>
            <a:r>
              <a:rPr lang="it-IT" dirty="0"/>
              <a:t> e whatsapp. È stato chiesto ai pazienti con SM di esprimere la propria preferenza per ogni risposta alternativa alle quattro domande. La soddisfazione complessiva è stata valutata utilizzando una scala </a:t>
            </a:r>
            <a:r>
              <a:rPr lang="it-IT" dirty="0" err="1"/>
              <a:t>Likert</a:t>
            </a:r>
            <a:r>
              <a:rPr lang="it-IT" dirty="0"/>
              <a:t> (1-5). Per valutare l'empatia percepita è stata utilizzata la CARE (</a:t>
            </a:r>
            <a:r>
              <a:rPr lang="it-IT" dirty="0" err="1"/>
              <a:t>Consultation</a:t>
            </a:r>
            <a:r>
              <a:rPr lang="it-IT" dirty="0"/>
              <a:t> and </a:t>
            </a:r>
            <a:r>
              <a:rPr lang="it-IT" dirty="0" err="1"/>
              <a:t>Relational</a:t>
            </a:r>
            <a:r>
              <a:rPr lang="it-IT" dirty="0"/>
              <a:t> </a:t>
            </a:r>
            <a:r>
              <a:rPr lang="it-IT" dirty="0" err="1"/>
              <a:t>Empathy</a:t>
            </a:r>
            <a:r>
              <a:rPr lang="it-IT" dirty="0"/>
              <a:t>). </a:t>
            </a:r>
          </a:p>
          <a:p>
            <a:pPr algn="just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0491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2F48F8F2-C4DD-A2C0-618F-B35D4E12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84" y="346908"/>
            <a:ext cx="3418659" cy="1166206"/>
          </a:xfrm>
        </p:spPr>
        <p:txBody>
          <a:bodyPr anchor="ctr">
            <a:normAutofit/>
          </a:bodyPr>
          <a:lstStyle/>
          <a:p>
            <a:r>
              <a:rPr lang="it-IT" sz="5400" b="1" dirty="0"/>
              <a:t>Risultati</a:t>
            </a:r>
            <a:endParaRPr lang="it-IT" sz="5400" i="1" dirty="0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Segnaposto contenuto 4">
            <a:extLst>
              <a:ext uri="{FF2B5EF4-FFF2-40B4-BE49-F238E27FC236}">
                <a16:creationId xmlns:a16="http://schemas.microsoft.com/office/drawing/2014/main" id="{7937FFE5-DC43-53D9-2802-732C602EA0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587187"/>
              </p:ext>
            </p:extLst>
          </p:nvPr>
        </p:nvGraphicFramePr>
        <p:xfrm>
          <a:off x="4648018" y="713689"/>
          <a:ext cx="6900512" cy="5390415"/>
        </p:xfrm>
        <a:graphic>
          <a:graphicData uri="http://schemas.openxmlformats.org/drawingml/2006/table">
            <a:tbl>
              <a:tblPr firstRow="1" firstCol="1" bandRow="1"/>
              <a:tblGrid>
                <a:gridCol w="2620721">
                  <a:extLst>
                    <a:ext uri="{9D8B030D-6E8A-4147-A177-3AD203B41FA5}">
                      <a16:colId xmlns:a16="http://schemas.microsoft.com/office/drawing/2014/main" val="293075766"/>
                    </a:ext>
                  </a:extLst>
                </a:gridCol>
                <a:gridCol w="2024119">
                  <a:extLst>
                    <a:ext uri="{9D8B030D-6E8A-4147-A177-3AD203B41FA5}">
                      <a16:colId xmlns:a16="http://schemas.microsoft.com/office/drawing/2014/main" val="580075853"/>
                    </a:ext>
                  </a:extLst>
                </a:gridCol>
                <a:gridCol w="2255672">
                  <a:extLst>
                    <a:ext uri="{9D8B030D-6E8A-4147-A177-3AD203B41FA5}">
                      <a16:colId xmlns:a16="http://schemas.microsoft.com/office/drawing/2014/main" val="693214414"/>
                    </a:ext>
                  </a:extLst>
                </a:gridCol>
              </a:tblGrid>
              <a:tr h="33415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1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ChatGPT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1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Neurologist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2153735"/>
                  </a:ext>
                </a:extLst>
              </a:tr>
              <a:tr h="33415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1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 1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5880120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Preference, n (%)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779</a:t>
                      </a:r>
                      <a:r>
                        <a:rPr lang="en-GB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(68.76%)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354 (31.24%)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667200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Likert scale (1-5),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3.63</a:t>
                      </a:r>
                      <a:r>
                        <a:rPr lang="en-US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(1.03)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3.02 (1.19)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6911837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 scale,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34.24</a:t>
                      </a:r>
                      <a:r>
                        <a:rPr lang="en-GB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(8.09)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28.91 (9.47)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379213"/>
                  </a:ext>
                </a:extLst>
              </a:tr>
              <a:tr h="33415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1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 2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623733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Preference, n (%)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672</a:t>
                      </a:r>
                      <a:r>
                        <a:rPr lang="en-US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(59.31%)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461 (40.69%)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823567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Likert scale (1-5),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3.62</a:t>
                      </a:r>
                      <a:r>
                        <a:rPr lang="en-US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(1.22)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3.30 (1.09)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661184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 scale,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31.25</a:t>
                      </a:r>
                      <a:r>
                        <a:rPr lang="en-GB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(9.71)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30.89 (8.53)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738817"/>
                  </a:ext>
                </a:extLst>
              </a:tr>
              <a:tr h="33415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1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 3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958001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Preference, n (%)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437 (38.57%)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696</a:t>
                      </a:r>
                      <a:r>
                        <a:rPr lang="en-US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(61.43%)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448797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Likert scale (1-5),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3.22 (1.08)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3.63</a:t>
                      </a:r>
                      <a:r>
                        <a:rPr lang="en-US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(1.19)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180308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 scale,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32.38</a:t>
                      </a:r>
                      <a:r>
                        <a:rPr lang="en-GB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(9.02)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31.58 (9.51)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771559"/>
                  </a:ext>
                </a:extLst>
              </a:tr>
              <a:tr h="334155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1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 4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6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646153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Preference, n (%)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 (37.95%)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703</a:t>
                      </a:r>
                      <a:r>
                        <a:rPr lang="en-US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(62.05%)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8373483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Likert scale (1-5),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3.17 (1.24)</a:t>
                      </a:r>
                      <a:endParaRPr lang="en-US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3.57</a:t>
                      </a:r>
                      <a:r>
                        <a:rPr lang="en-US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(1.04)</a:t>
                      </a:r>
                      <a:endParaRPr lang="en-US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422325"/>
                  </a:ext>
                </a:extLst>
              </a:tr>
              <a:tr h="309970"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 scale, mean (SD)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29.54 (9.74)</a:t>
                      </a:r>
                      <a:endParaRPr lang="en-GB" sz="2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500" b="0" i="0" u="none" strike="noStrike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30.87</a:t>
                      </a:r>
                      <a:r>
                        <a:rPr lang="en-GB" sz="1500" b="0" i="0" u="none" strike="noStrike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(8.61)</a:t>
                      </a:r>
                      <a:endParaRPr lang="en-GB" sz="2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629" marR="101629" marT="1411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314086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1C83E4-57B3-B868-23F9-6458ABF0C8BE}"/>
              </a:ext>
            </a:extLst>
          </p:cNvPr>
          <p:cNvSpPr txBox="1"/>
          <p:nvPr/>
        </p:nvSpPr>
        <p:spPr>
          <a:xfrm>
            <a:off x="337184" y="1491173"/>
            <a:ext cx="361405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Sono stati inclusi 1133 pazienti con SM (età, 45,26±11,50 anni; donne, 68,49%).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La tabella mostra le preferenze dei partecipanti, la soddisfazione media (valutata su una scala </a:t>
            </a:r>
            <a:r>
              <a:rPr lang="it-IT" sz="2400" dirty="0" err="1"/>
              <a:t>Likert</a:t>
            </a:r>
            <a:r>
              <a:rPr lang="it-IT" sz="2400" dirty="0"/>
              <a:t> che va da 1 a 5) e  i punteggi medi della scala CARE per ogni risposta alle 4 domande.</a:t>
            </a:r>
          </a:p>
        </p:txBody>
      </p:sp>
    </p:spTree>
    <p:extLst>
      <p:ext uri="{BB962C8B-B14F-4D97-AF65-F5344CB8AC3E}">
        <p14:creationId xmlns:p14="http://schemas.microsoft.com/office/powerpoint/2010/main" val="353817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1725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Le risposte di ChatGPT hanno mostrato punteggi di empatia significativamente più alti (</a:t>
            </a:r>
            <a:r>
              <a:rPr lang="it-IT" dirty="0" err="1"/>
              <a:t>Coeff</a:t>
            </a:r>
            <a:r>
              <a:rPr lang="it-IT" dirty="0"/>
              <a:t> = 1,38; 95%CI = 0,65, 2,11; p&gt;z &lt; 0,01), rispetto alle risposte dei neurologi.</a:t>
            </a:r>
          </a:p>
          <a:p>
            <a:pPr algn="just"/>
            <a:r>
              <a:rPr lang="it-IT" dirty="0"/>
              <a:t>Non è stata trovata alcuna associazione tra le risposte del ChatGPT e la soddisfazione media (</a:t>
            </a:r>
            <a:r>
              <a:rPr lang="it-IT" dirty="0" err="1"/>
              <a:t>Coeff</a:t>
            </a:r>
            <a:r>
              <a:rPr lang="it-IT" dirty="0"/>
              <a:t> = 0,03; 95% CI = -0,01, 0,07; p = 0,157).</a:t>
            </a:r>
          </a:p>
          <a:p>
            <a:pPr algn="just"/>
            <a:r>
              <a:rPr lang="it-IT" dirty="0"/>
              <a:t>I laureati, rispetto ai rispondenti con istruzione inferiore, avevano una probabilità significativamente più bassa di preferire la risposta di ChatGPT (IRR = 0,87; 95%CI = 0,79, 0,95; p&lt;0,01). </a:t>
            </a:r>
            <a:endParaRPr lang="it-IT" b="1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2F48F8F2-C4DD-A2C0-618F-B35D4E12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1696"/>
            <a:ext cx="10515600" cy="1325563"/>
          </a:xfrm>
        </p:spPr>
        <p:txBody>
          <a:bodyPr>
            <a:noAutofit/>
          </a:bodyPr>
          <a:lstStyle/>
          <a:p>
            <a:pPr algn="just"/>
            <a:r>
              <a:rPr lang="it-IT" b="1" dirty="0"/>
              <a:t>Risultati</a:t>
            </a:r>
            <a:endParaRPr lang="it-IT" sz="3200" i="1" dirty="0"/>
          </a:p>
        </p:txBody>
      </p:sp>
    </p:spTree>
    <p:extLst>
      <p:ext uri="{BB962C8B-B14F-4D97-AF65-F5344CB8AC3E}">
        <p14:creationId xmlns:p14="http://schemas.microsoft.com/office/powerpoint/2010/main" val="414911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950</Words>
  <Application>Microsoft Office PowerPoint</Application>
  <PresentationFormat>Widescreen</PresentationFormat>
  <Paragraphs>75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di Office</vt:lpstr>
      <vt:lpstr>Ali SR, Dobbs TD, Hutchings HA, et al. Using ChatGPT to write patient clinic letters. Lancet Digit Health. </vt:lpstr>
      <vt:lpstr>Inojosa H, Gilbert S, Kather JN, et al. Can ChatGPT explain it? Use of artificial intelligence in multiple sclerosis communication. Neurol Res Pract. </vt:lpstr>
      <vt:lpstr>Ayers JW, Poliak A, Dredze M, et al. Comparing Physician and Artificial Intelligence Chatbot Responses to Patient Questions Posted to a Public Social Media Forum. JAMA Intern Med.</vt:lpstr>
      <vt:lpstr>Il nostro lavoro su ChatGPT 3.5…</vt:lpstr>
      <vt:lpstr>ChatGPT vs. Neurologists: a Cross-Sectional Study Investigating Preference, Satisfaction Ratings and Perceived Empathy in Responses among People Living with Multiple Sclerosis.</vt:lpstr>
      <vt:lpstr>Risultati</vt:lpstr>
      <vt:lpstr>Risultati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DOTT. LAVORGNA</dc:creator>
  <cp:lastModifiedBy>Videoc</cp:lastModifiedBy>
  <cp:revision>7</cp:revision>
  <dcterms:created xsi:type="dcterms:W3CDTF">2024-04-30T08:40:47Z</dcterms:created>
  <dcterms:modified xsi:type="dcterms:W3CDTF">2024-05-16T14:04:57Z</dcterms:modified>
</cp:coreProperties>
</file>