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notesMasterIdLst>
    <p:notesMasterId r:id="rId20"/>
  </p:notesMasterIdLst>
  <p:sldIdLst>
    <p:sldId id="3142" r:id="rId2"/>
    <p:sldId id="3144" r:id="rId3"/>
    <p:sldId id="3147" r:id="rId4"/>
    <p:sldId id="3149" r:id="rId5"/>
    <p:sldId id="3150" r:id="rId6"/>
    <p:sldId id="3161" r:id="rId7"/>
    <p:sldId id="3154" r:id="rId8"/>
    <p:sldId id="3156" r:id="rId9"/>
    <p:sldId id="3158" r:id="rId10"/>
    <p:sldId id="3163" r:id="rId11"/>
    <p:sldId id="3164" r:id="rId12"/>
    <p:sldId id="2598" r:id="rId13"/>
    <p:sldId id="2592" r:id="rId14"/>
    <p:sldId id="3052" r:id="rId15"/>
    <p:sldId id="2597" r:id="rId16"/>
    <p:sldId id="3054" r:id="rId17"/>
    <p:sldId id="3165" r:id="rId18"/>
    <p:sldId id="314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81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/>
    <p:restoredTop sz="86395"/>
  </p:normalViewPr>
  <p:slideViewPr>
    <p:cSldViewPr snapToGrid="0" snapToObjects="1">
      <p:cViewPr varScale="1">
        <p:scale>
          <a:sx n="59" d="100"/>
          <a:sy n="59" d="100"/>
        </p:scale>
        <p:origin x="8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3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8625" y="1225550"/>
            <a:ext cx="5878513" cy="3306763"/>
          </a:xfrm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7340" y="5092070"/>
            <a:ext cx="5341834" cy="41682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8291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8625" y="1225550"/>
            <a:ext cx="5878513" cy="33067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D625-5459-45AE-9E67-78C4A8A005F3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822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55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D625-5459-45AE-9E67-78C4A8A005F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56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8B9EBBA-996F-894A-B54A-D6246ED52CEA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12006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1247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9021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313530-4BB0-1242-9028-71C96EB1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66768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66450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FA1846-DA80-1C48-A609-854EA85C59AD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3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302355-E14B-8545-A8F8-0FE83CC9D524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4514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640F58-564D-2B4F-AE67-E407BA4FCF45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2813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9882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818C68F-D26B-8F47-958C-23B49CF8A634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529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25394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B482E8-6E0E-1B4F-B1FD-C69DB9E858D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62912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3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wipe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corriere.it/salute/ehealth/20_dicembre_07/intelligenza-artificiale-sanita-utile-ma-quali-dispositivi-sono-norma-ee48b402-2514-11eb-9615-de24e09c8a4a.s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genio-web.it/articoli/ai-act-approvato-il-regolamento-europeo-sull-intelligenza-artificial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aqua&#10;&#10;Descrizione generata automaticamente">
            <a:extLst>
              <a:ext uri="{FF2B5EF4-FFF2-40B4-BE49-F238E27FC236}">
                <a16:creationId xmlns:a16="http://schemas.microsoft.com/office/drawing/2014/main" id="{10AC2791-1014-53EB-0E0D-23DBB44C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61" y="643466"/>
            <a:ext cx="2924810" cy="5571067"/>
          </a:xfrm>
          <a:prstGeom prst="rect">
            <a:avLst/>
          </a:prstGeom>
        </p:spPr>
      </p:pic>
      <p:pic>
        <p:nvPicPr>
          <p:cNvPr id="5" name="Immagine 4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0672DC3F-6C4A-7F78-CDA6-F5F76910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3" y="999569"/>
            <a:ext cx="5130799" cy="4852089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591939F0-E2F4-1115-C7C6-93908788928E}"/>
              </a:ext>
            </a:extLst>
          </p:cNvPr>
          <p:cNvSpPr txBox="1">
            <a:spLocks/>
          </p:cNvSpPr>
          <p:nvPr/>
        </p:nvSpPr>
        <p:spPr>
          <a:xfrm>
            <a:off x="7850970" y="6045908"/>
            <a:ext cx="2458242" cy="644229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iga"/>
                <a:ea typeface="+mn-ea"/>
                <a:cs typeface="Viga"/>
              </a:rPr>
              <a:t>GIUSEPPE INSALACO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883ED2A-084E-64EA-5CC5-FAF427F1A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88" y="5954457"/>
            <a:ext cx="1910624" cy="8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511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5412BAA1-3D77-9A01-C00A-8B546F302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19" t="32448" r="33388" b="19466"/>
          <a:stretch/>
        </p:blipFill>
        <p:spPr bwMode="auto">
          <a:xfrm>
            <a:off x="146304" y="182880"/>
            <a:ext cx="6743700" cy="514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135266-EE7E-6969-867E-7B4770F96EAD}"/>
              </a:ext>
            </a:extLst>
          </p:cNvPr>
          <p:cNvSpPr txBox="1"/>
          <p:nvPr/>
        </p:nvSpPr>
        <p:spPr>
          <a:xfrm>
            <a:off x="7388352" y="182880"/>
            <a:ext cx="4657344" cy="638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it-IT" sz="2000" b="1" i="1" kern="100" spc="25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funziona il dispositivo</a:t>
            </a:r>
            <a:endParaRPr lang="it-IT" sz="4000" b="1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dispositivo  è un Software per sistemi mobili basati su Sistema Operativo “Android” e “iOS” (sistemi operativi di proprietà Google e Apple). Si configura come una App medicale di ausilio al controllo e monitoraggio della BPCO destinata all’uso autonomo da parte del paziente già diagnosticato BPCO. Il dispositivo  fornisce una metodica di diagnosi, che rimane di competenza e responsabilità del personale medico sulla base dei protocolli clinici, ma fornisce un metodo di monitoraggio del trend della sintomatologia del paziente già diagnosticato fornendo una possibilità di prevenire </a:t>
            </a: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riacutizzazioni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tutto ciò grazie al suo Algoritmo Predittivo.</a:t>
            </a:r>
          </a:p>
        </p:txBody>
      </p:sp>
      <p:pic>
        <p:nvPicPr>
          <p:cNvPr id="6" name="image29.png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8C91AFB6-8410-9D85-7C99-1745EC18A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81" y="5585777"/>
            <a:ext cx="3990975" cy="10344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3194FD-09CF-1AB8-A63B-5F3F5871325C}"/>
              </a:ext>
            </a:extLst>
          </p:cNvPr>
          <p:cNvSpPr txBox="1"/>
          <p:nvPr/>
        </p:nvSpPr>
        <p:spPr>
          <a:xfrm>
            <a:off x="764243" y="5870384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Algoritmo</a:t>
            </a:r>
          </a:p>
        </p:txBody>
      </p:sp>
    </p:spTree>
    <p:extLst>
      <p:ext uri="{BB962C8B-B14F-4D97-AF65-F5344CB8AC3E}">
        <p14:creationId xmlns:p14="http://schemas.microsoft.com/office/powerpoint/2010/main" val="15258325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7.jpeg" descr="Immagine che contiene diagramma, testo, Piano, linea&#10;&#10;Descrizione generata automaticamente">
            <a:extLst>
              <a:ext uri="{FF2B5EF4-FFF2-40B4-BE49-F238E27FC236}">
                <a16:creationId xmlns:a16="http://schemas.microsoft.com/office/drawing/2014/main" id="{6299C73E-A037-3267-A048-263C6CB060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8522" y="870293"/>
            <a:ext cx="7234957" cy="39943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9C7AB6-BEB3-405A-225F-6C2B1D995C59}"/>
              </a:ext>
            </a:extLst>
          </p:cNvPr>
          <p:cNvSpPr txBox="1"/>
          <p:nvPr/>
        </p:nvSpPr>
        <p:spPr>
          <a:xfrm>
            <a:off x="315250" y="238607"/>
            <a:ext cx="219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Rete di Petri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391A57-9016-451A-08F4-45F73E79831C}"/>
              </a:ext>
            </a:extLst>
          </p:cNvPr>
          <p:cNvSpPr txBox="1"/>
          <p:nvPr/>
        </p:nvSpPr>
        <p:spPr>
          <a:xfrm>
            <a:off x="658368" y="5067567"/>
            <a:ext cx="10875264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Rete di Petri è composta da undici “posti” (figura 3), ciascuno rappresentato graficamente da  un cerchio. Tre colori diversi identificano tre tipologie di “posto”: il “posto” verde rappresenta lo stato di nessun evento critico, i cinque posti gialli indicano l’inizio di uno stato di allerta ed i cinque punti rossi denota l’insorgenza di uno degli eventi critici che potrebbero interessare il paziente (allarme).</a:t>
            </a:r>
          </a:p>
        </p:txBody>
      </p:sp>
    </p:spTree>
    <p:extLst>
      <p:ext uri="{BB962C8B-B14F-4D97-AF65-F5344CB8AC3E}">
        <p14:creationId xmlns:p14="http://schemas.microsoft.com/office/powerpoint/2010/main" val="239128313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e addestrare chat g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6" y="615186"/>
            <a:ext cx="9865895" cy="55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660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499436-B672-4162-A916-7A67B6C9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43" y="1872620"/>
            <a:ext cx="8660400" cy="43725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BF5A65-F3C6-4184-8D0B-A2454D50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718" y="1648784"/>
            <a:ext cx="2333625" cy="4476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610744-E524-4D94-8908-0CAD888D9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627" y="20009"/>
            <a:ext cx="1266825" cy="16287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515E24E-0935-4A63-ABB6-279279E81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011" y="361096"/>
            <a:ext cx="7048500" cy="1209675"/>
          </a:xfrm>
          <a:prstGeom prst="rect">
            <a:avLst/>
          </a:prstGeom>
        </p:spPr>
      </p:pic>
      <p:pic>
        <p:nvPicPr>
          <p:cNvPr id="2050" name="Picture 2" descr="L'Intelligenza Artificiale e le sue due tecnologie, dall'alto e dal basso -  La Stampa">
            <a:extLst>
              <a:ext uri="{FF2B5EF4-FFF2-40B4-BE49-F238E27FC236}">
                <a16:creationId xmlns:a16="http://schemas.microsoft.com/office/drawing/2014/main" id="{7B8344B1-C381-EECF-82EC-5E5B55B8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3" y="423303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2A34D5E2-E47D-6E0B-9799-4228B524A3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09" t="15028" r="30287" b="50959"/>
          <a:stretch/>
        </p:blipFill>
        <p:spPr>
          <a:xfrm>
            <a:off x="9111049" y="4604604"/>
            <a:ext cx="2568605" cy="164052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9942897" y="4233036"/>
            <a:ext cx="1511166" cy="213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/>
              <a:t>Deep</a:t>
            </a:r>
            <a:r>
              <a:rPr lang="it-IT" sz="1200" dirty="0"/>
              <a:t> Learning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3623" y="3830770"/>
            <a:ext cx="1511166" cy="213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Machine </a:t>
            </a:r>
            <a:r>
              <a:rPr lang="it-IT" sz="1200" dirty="0" err="1"/>
              <a:t>learning</a:t>
            </a:r>
            <a:endParaRPr lang="it-IT" sz="12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7843717-4E84-18EA-8AAA-F8EA7B173664}"/>
              </a:ext>
            </a:extLst>
          </p:cNvPr>
          <p:cNvSpPr/>
          <p:nvPr/>
        </p:nvSpPr>
        <p:spPr>
          <a:xfrm>
            <a:off x="4919241" y="5833236"/>
            <a:ext cx="2754774" cy="41189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38100"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979812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D2244D-158A-7940-0294-67A4B27A61A2}"/>
              </a:ext>
            </a:extLst>
          </p:cNvPr>
          <p:cNvSpPr txBox="1"/>
          <p:nvPr/>
        </p:nvSpPr>
        <p:spPr>
          <a:xfrm>
            <a:off x="5571743" y="1261786"/>
            <a:ext cx="61081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-apple-system-font"/>
              </a:rPr>
              <a:t>Secondo i ricercatori della Icahn School of Medicine e dell’Università del Michigan, col passare del tempo però </a:t>
            </a:r>
            <a:r>
              <a:rPr lang="it-IT" b="0" i="0" u="sng" dirty="0">
                <a:solidFill>
                  <a:srgbClr val="416ED2"/>
                </a:solidFill>
                <a:effectLst/>
                <a:latin typeface="-apple-system-font"/>
                <a:hlinkClick r:id="rId2"/>
              </a:rPr>
              <a:t>i modelli basati sull’apprendimento automatico nel settore sanitario </a:t>
            </a:r>
            <a:r>
              <a:rPr lang="it-IT" b="0" i="0" dirty="0">
                <a:solidFill>
                  <a:srgbClr val="222222"/>
                </a:solidFill>
                <a:effectLst/>
                <a:latin typeface="-apple-system-font"/>
              </a:rPr>
              <a:t>possono essere vittime del loro stesso successo. </a:t>
            </a:r>
          </a:p>
          <a:p>
            <a:r>
              <a:rPr lang="it-IT" b="0" i="0" dirty="0">
                <a:solidFill>
                  <a:srgbClr val="222222"/>
                </a:solidFill>
                <a:effectLst/>
                <a:latin typeface="-apple-system-font"/>
              </a:rPr>
              <a:t>In uno studio, il team ha valutato l’impatto dell’implementazione di modelli predittivi sulle prestazioni successive di questi e di altri modelli. I risultati – secondo cui l’utilizzo dei modelli per adattare il modo in cui viene fornita l’assistenza può alterare i presupposti di base su cui i modelli sono stati “addestrati”, spesso in peggio – sono stati pubblicati su 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-apple-system-font"/>
              </a:rPr>
              <a:t>Annals</a:t>
            </a:r>
            <a:r>
              <a:rPr lang="it-IT" b="0" i="0" dirty="0">
                <a:solidFill>
                  <a:srgbClr val="222222"/>
                </a:solidFill>
                <a:effectLst/>
                <a:latin typeface="-apple-system-font"/>
              </a:rPr>
              <a:t> of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-apple-system-font"/>
              </a:rPr>
              <a:t>Internal</a:t>
            </a:r>
            <a:r>
              <a:rPr lang="it-IT" b="0" i="0" dirty="0">
                <a:solidFill>
                  <a:srgbClr val="222222"/>
                </a:solidFill>
                <a:effectLst/>
                <a:latin typeface="-apple-system-font"/>
              </a:rPr>
              <a:t> Medicine.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B8210D-686B-F965-A375-94461E9B4A4F}"/>
              </a:ext>
            </a:extLst>
          </p:cNvPr>
          <p:cNvSpPr txBox="1"/>
          <p:nvPr/>
        </p:nvSpPr>
        <p:spPr>
          <a:xfrm>
            <a:off x="273605" y="900401"/>
            <a:ext cx="505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L’AI PUO’ SBAGLIARE?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9915C6-B56B-6E27-CDA0-0CB5BC4B49BF}"/>
              </a:ext>
            </a:extLst>
          </p:cNvPr>
          <p:cNvSpPr txBox="1"/>
          <p:nvPr/>
        </p:nvSpPr>
        <p:spPr>
          <a:xfrm>
            <a:off x="5571743" y="4425552"/>
            <a:ext cx="6060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-apple-system-font"/>
              </a:rPr>
              <a:t>Si tratta invece di riconoscere che questi strumenti richiedono manutenzione, comprensione e contestualizzazione regolari.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F289F0-4AE6-F8E5-DEEC-D097D9D40BA8}"/>
              </a:ext>
            </a:extLst>
          </p:cNvPr>
          <p:cNvSpPr txBox="1"/>
          <p:nvPr/>
        </p:nvSpPr>
        <p:spPr>
          <a:xfrm>
            <a:off x="134539" y="4587039"/>
            <a:ext cx="5337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-apple-system-font"/>
              </a:rPr>
              <a:t>Uno studio statunitense ha evidenziato le «falle» dell’Intelligenza artificiale. Serve una stretta e costante manutenzione di tali strumenti (come la revisione di un’automobile)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7710893-DE3E-720C-F2FA-B2AB90F6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" y="1546732"/>
            <a:ext cx="4811360" cy="30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069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3" y="0"/>
            <a:ext cx="7392202" cy="68098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203" y="279134"/>
            <a:ext cx="4588042" cy="575590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781780" y="6424977"/>
            <a:ext cx="4410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Journal of Clinical Sleep Medicine, Vol. 19, No. 12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9683360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53AC23-2B63-7220-074D-5D621F8EDB14}"/>
              </a:ext>
            </a:extLst>
          </p:cNvPr>
          <p:cNvSpPr txBox="1"/>
          <p:nvPr/>
        </p:nvSpPr>
        <p:spPr>
          <a:xfrm>
            <a:off x="96992" y="1422507"/>
            <a:ext cx="833536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documento del Consiglio Superiore di Sanità chiede che i prodotti AI siano sottoposti a regole rigorose di approvazione e registrazione (marchio CE) e che l’Italia si doti di una struttura di governance dell’AI a cura del Ministero della Salute per i dispositivi medici e AIFA per le cure. Gli utenti andrebbero supportati da infrastrutture informatizzate di data </a:t>
            </a:r>
            <a:r>
              <a:rPr lang="it-IT" sz="20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stewardship</a:t>
            </a:r>
            <a:r>
              <a:rPr lang="it-IT" sz="20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data governance, locali, regionali o nazionali; andrebbero disposte Linee Guida nazionali su </a:t>
            </a:r>
            <a:r>
              <a:rPr lang="it-IT" sz="2000" b="0" i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integrazione e corretto </a:t>
            </a:r>
            <a:r>
              <a:rPr lang="it-IT" sz="20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utilizzo dei sistemi di AI nella diagnostica con le società scientifiche; andrebbe istituito un osservatorio al Ministero della Salute, per l’ analisi post-market dei sistemi immessi sul mercato; e andrebbe proposta una formazione universitaria e post-universitaria per migliorare conoscenze e competenze di medici e professionisti sanitari, magari anticipata nei programmi della scuola secondaria superiore e resa accessibile in pillole, anche online, al cittadino.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E9B35AF-D89E-115E-90F4-7FEA579C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056" y="1371956"/>
            <a:ext cx="3518847" cy="17594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AE18697-8D72-F83D-1299-37DFFACE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31" y="3505532"/>
            <a:ext cx="3469172" cy="20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6856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62B08F-4E3B-4C27-9A0B-4EF7E03C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" y="2222337"/>
            <a:ext cx="11075217" cy="14468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C3FDE9B-673E-AAD6-D53E-AE19ED94E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1" y="227950"/>
            <a:ext cx="7772400" cy="195742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0832DA-1D13-9828-85F0-107C7F34FC8A}"/>
              </a:ext>
            </a:extLst>
          </p:cNvPr>
          <p:cNvSpPr txBox="1"/>
          <p:nvPr/>
        </p:nvSpPr>
        <p:spPr>
          <a:xfrm>
            <a:off x="527436" y="4016707"/>
            <a:ext cx="110752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1A171B"/>
                </a:solidFill>
                <a:effectLst/>
                <a:highlight>
                  <a:srgbClr val="FFFFFF"/>
                </a:highlight>
                <a:latin typeface="Helvetica" pitchFamily="2" charset="0"/>
              </a:rPr>
              <a:t>AI Act: la svolta europea nella Regolamentazione dell'intelligenza artificiale</a:t>
            </a:r>
          </a:p>
          <a:p>
            <a:pPr algn="l"/>
            <a:r>
              <a:rPr lang="it-IT" b="0" i="0" dirty="0">
                <a:solidFill>
                  <a:srgbClr val="1A171B"/>
                </a:solidFill>
                <a:effectLst/>
                <a:highlight>
                  <a:srgbClr val="FFFFFF"/>
                </a:highlight>
                <a:latin typeface="Helvetica" pitchFamily="2" charset="0"/>
              </a:rPr>
              <a:t>Il 13 marzo 2024, l'Europa ha fatto storia con </a:t>
            </a:r>
            <a:r>
              <a:rPr lang="it-IT" b="1" i="0" dirty="0">
                <a:solidFill>
                  <a:srgbClr val="1A171B"/>
                </a:solidFill>
                <a:effectLst/>
                <a:highlight>
                  <a:srgbClr val="FFFFFF"/>
                </a:highlight>
                <a:latin typeface="Helvetica" pitchFamily="2" charset="0"/>
              </a:rPr>
              <a:t>l'approvazione definitiva dell'AI Act</a:t>
            </a:r>
            <a:r>
              <a:rPr lang="it-IT" b="0" i="0" dirty="0">
                <a:solidFill>
                  <a:srgbClr val="1A171B"/>
                </a:solidFill>
                <a:effectLst/>
                <a:highlight>
                  <a:srgbClr val="FFFFFF"/>
                </a:highlight>
                <a:latin typeface="Helvetica" pitchFamily="2" charset="0"/>
              </a:rPr>
              <a:t>, segnando l'avvento del primo regolamento globale sull'intelligenza artificiale (IA). Con un'approvazione schiacciante di 523 voti a favore, 46 contrari e 49 astenuti, </a:t>
            </a:r>
            <a:r>
              <a:rPr lang="it-IT" b="1" i="0" dirty="0">
                <a:solidFill>
                  <a:srgbClr val="1A171B"/>
                </a:solidFill>
                <a:effectLst/>
                <a:highlight>
                  <a:srgbClr val="FFFFFF"/>
                </a:highlight>
                <a:latin typeface="Helvetica" pitchFamily="2" charset="0"/>
              </a:rPr>
              <a:t>l'Unione Europea si posiziona come pioniera nella normativa di questa tecnologia rivoluzionaria, superando le altre grandi potenze mondiali</a:t>
            </a:r>
            <a:r>
              <a:rPr lang="it-IT" b="0" i="0" dirty="0">
                <a:solidFill>
                  <a:srgbClr val="1A171B"/>
                </a:solidFill>
                <a:effectLst/>
                <a:highlight>
                  <a:srgbClr val="FFFFFF"/>
                </a:highlight>
                <a:latin typeface="Helvetica" pitchFamily="2" charset="0"/>
              </a:rPr>
              <a:t>.</a:t>
            </a:r>
          </a:p>
          <a:p>
            <a:r>
              <a:rPr lang="it-IT" dirty="0"/>
              <a:t/>
            </a:r>
            <a:br>
              <a:rPr lang="it-IT" dirty="0"/>
            </a:br>
            <a:r>
              <a:rPr lang="it-IT" b="0" i="0" dirty="0">
                <a:solidFill>
                  <a:srgbClr val="1A171B"/>
                </a:solidFill>
                <a:effectLst/>
                <a:highlight>
                  <a:srgbClr val="FFFFFF"/>
                </a:highlight>
                <a:latin typeface="Helvetica" pitchFamily="2" charset="0"/>
              </a:rPr>
              <a:t>Presa da: </a:t>
            </a:r>
            <a:r>
              <a:rPr lang="it-IT" b="0" i="0" u="sng" dirty="0">
                <a:solidFill>
                  <a:srgbClr val="BD281C"/>
                </a:solidFill>
                <a:effectLst/>
                <a:highlight>
                  <a:srgbClr val="FFFFFF"/>
                </a:highlight>
                <a:latin typeface="Helvetica" pitchFamily="2" charset="0"/>
                <a:hlinkClick r:id="rId4"/>
              </a:rPr>
              <a:t>https://www.ingenio-web.it/articoli/ai-act-approvato-il-regolamento-europeo-sull-intelligenza-artificiale/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509332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aqua&#10;&#10;Descrizione generata automaticamente">
            <a:extLst>
              <a:ext uri="{FF2B5EF4-FFF2-40B4-BE49-F238E27FC236}">
                <a16:creationId xmlns:a16="http://schemas.microsoft.com/office/drawing/2014/main" id="{10AC2791-1014-53EB-0E0D-23DBB44C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61" y="643466"/>
            <a:ext cx="2924810" cy="5571067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591939F0-E2F4-1115-C7C6-93908788928E}"/>
              </a:ext>
            </a:extLst>
          </p:cNvPr>
          <p:cNvSpPr txBox="1">
            <a:spLocks/>
          </p:cNvSpPr>
          <p:nvPr/>
        </p:nvSpPr>
        <p:spPr>
          <a:xfrm>
            <a:off x="7850970" y="6045908"/>
            <a:ext cx="2458242" cy="644229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iga"/>
                <a:ea typeface="+mn-ea"/>
                <a:cs typeface="Viga"/>
              </a:rPr>
              <a:t>GIUSEPPE INSALACO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883ED2A-084E-64EA-5CC5-FAF427F1A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88" y="5954457"/>
            <a:ext cx="1910624" cy="827131"/>
          </a:xfrm>
          <a:prstGeom prst="rect">
            <a:avLst/>
          </a:prstGeom>
        </p:spPr>
      </p:pic>
      <p:sp>
        <p:nvSpPr>
          <p:cNvPr id="2" name="WordArt 10" descr="Carta">
            <a:extLst>
              <a:ext uri="{FF2B5EF4-FFF2-40B4-BE49-F238E27FC236}">
                <a16:creationId xmlns:a16="http://schemas.microsoft.com/office/drawing/2014/main" id="{6ECB87E9-7D4A-9F5D-C9D9-DA9AB94185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33898" y="2614140"/>
            <a:ext cx="3348790" cy="20534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Grazie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 l'attenzione</a:t>
            </a:r>
          </a:p>
        </p:txBody>
      </p:sp>
    </p:spTree>
    <p:extLst>
      <p:ext uri="{BB962C8B-B14F-4D97-AF65-F5344CB8AC3E}">
        <p14:creationId xmlns:p14="http://schemas.microsoft.com/office/powerpoint/2010/main" val="363788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5A21D1-07FF-4749-0D11-6F3CFEA12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8695" r="12708"/>
          <a:stretch/>
        </p:blipFill>
        <p:spPr>
          <a:xfrm>
            <a:off x="2526030" y="785364"/>
            <a:ext cx="8216285" cy="50863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8EE3946-733C-5F0C-7EE5-BA01D0AB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118" y="1841877"/>
            <a:ext cx="2334730" cy="16550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D29D42-DE25-70C7-6F5E-334CA90A6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69" y="4164826"/>
            <a:ext cx="2217039" cy="12895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B0305D7-EB39-EF0E-5E5C-435A538C9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69" y="1169995"/>
            <a:ext cx="2057039" cy="1151942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4D64ECC-BBAC-3D5C-59DE-B5760F2DF8B7}"/>
              </a:ext>
            </a:extLst>
          </p:cNvPr>
          <p:cNvSpPr/>
          <p:nvPr/>
        </p:nvSpPr>
        <p:spPr>
          <a:xfrm>
            <a:off x="2651760" y="4715379"/>
            <a:ext cx="7978140" cy="902970"/>
          </a:xfrm>
          <a:prstGeom prst="roundRect">
            <a:avLst/>
          </a:prstGeom>
          <a:solidFill>
            <a:srgbClr val="F81B02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DC2CD08-AF51-6E5E-B2DA-13197F2D5A6E}"/>
              </a:ext>
            </a:extLst>
          </p:cNvPr>
          <p:cNvSpPr/>
          <p:nvPr/>
        </p:nvSpPr>
        <p:spPr>
          <a:xfrm>
            <a:off x="2651760" y="3599724"/>
            <a:ext cx="5462093" cy="312517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3355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307095F-89FF-C934-F14D-B67197D8C76B}"/>
              </a:ext>
            </a:extLst>
          </p:cNvPr>
          <p:cNvGrpSpPr/>
          <p:nvPr/>
        </p:nvGrpSpPr>
        <p:grpSpPr>
          <a:xfrm>
            <a:off x="4830519" y="1188720"/>
            <a:ext cx="7162800" cy="5109210"/>
            <a:chOff x="2366010" y="1111977"/>
            <a:chExt cx="7162800" cy="5305333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60F057CB-9565-DDA6-E6BE-40731449D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010" y="1111977"/>
              <a:ext cx="7162800" cy="4054383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3E8CE0F-AA5A-0A60-B7F2-234E1081B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513"/>
            <a:stretch/>
          </p:blipFill>
          <p:spPr>
            <a:xfrm>
              <a:off x="2868930" y="4709160"/>
              <a:ext cx="6057900" cy="1708150"/>
            </a:xfrm>
            <a:prstGeom prst="rect">
              <a:avLst/>
            </a:prstGeom>
          </p:spPr>
        </p:pic>
      </p:grpSp>
      <p:sp>
        <p:nvSpPr>
          <p:cNvPr id="7" name="Rettangolo 6"/>
          <p:cNvSpPr/>
          <p:nvPr/>
        </p:nvSpPr>
        <p:spPr>
          <a:xfrm>
            <a:off x="5483691" y="4930225"/>
            <a:ext cx="5494866" cy="30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B01A80-C11A-BBC7-C835-F16FC163C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81" y="2771654"/>
            <a:ext cx="4763463" cy="15283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98437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51" y="3326665"/>
            <a:ext cx="4728634" cy="124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04" y="4207646"/>
            <a:ext cx="2099733" cy="168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in su 10"/>
          <p:cNvSpPr/>
          <p:nvPr/>
        </p:nvSpPr>
        <p:spPr bwMode="auto">
          <a:xfrm rot="3586705">
            <a:off x="4783443" y="1612378"/>
            <a:ext cx="505178" cy="2132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CasellaDiTesto 11"/>
          <p:cNvSpPr txBox="1"/>
          <p:nvPr/>
        </p:nvSpPr>
        <p:spPr bwMode="auto">
          <a:xfrm rot="19786705">
            <a:off x="4453925" y="2476748"/>
            <a:ext cx="142006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Parametri</a:t>
            </a:r>
            <a:r>
              <a:rPr lang="it-IT" sz="1400" b="1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 PAP</a:t>
            </a:r>
          </a:p>
        </p:txBody>
      </p:sp>
      <p:pic>
        <p:nvPicPr>
          <p:cNvPr id="109579" name="Picture 19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81" y="2074104"/>
            <a:ext cx="2000956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37811" y="4921572"/>
            <a:ext cx="1954381" cy="530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22" dirty="0">
                <a:solidFill>
                  <a:srgbClr val="000000"/>
                </a:solidFill>
                <a:latin typeface="Arial"/>
              </a:rPr>
              <a:t>Domicilio del paziente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22" dirty="0">
                <a:solidFill>
                  <a:srgbClr val="000000"/>
                </a:solidFill>
                <a:latin typeface="Arial"/>
              </a:rPr>
              <a:t>sottoposto a PAP 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91508" y="3198568"/>
            <a:ext cx="2910042" cy="15696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Controllo a distanza dei parametri della PAP</a:t>
            </a:r>
          </a:p>
        </p:txBody>
      </p:sp>
      <p:pic>
        <p:nvPicPr>
          <p:cNvPr id="109584" name="Immagin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b="24233"/>
          <a:stretch/>
        </p:blipFill>
        <p:spPr bwMode="auto">
          <a:xfrm>
            <a:off x="2713357" y="2119240"/>
            <a:ext cx="1277516" cy="73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246082" y="1489325"/>
            <a:ext cx="184858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/>
              </a:rPr>
              <a:t>Centro di controllo</a:t>
            </a:r>
          </a:p>
        </p:txBody>
      </p:sp>
      <p:pic>
        <p:nvPicPr>
          <p:cNvPr id="109574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48" y="1174648"/>
            <a:ext cx="1397000" cy="120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7" name="CasellaDiTesto 16"/>
          <p:cNvSpPr txBox="1">
            <a:spLocks noChangeArrowheads="1"/>
          </p:cNvSpPr>
          <p:nvPr/>
        </p:nvSpPr>
        <p:spPr bwMode="auto">
          <a:xfrm>
            <a:off x="6231948" y="1614914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600">
                <a:solidFill>
                  <a:srgbClr val="000000"/>
                </a:solidFill>
                <a:cs typeface="Arial" panose="020B0604020202020204" pitchFamily="34" charset="0"/>
              </a:rPr>
              <a:t>CLOUD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67" y="2185995"/>
            <a:ext cx="826455" cy="8264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087" y="1289556"/>
            <a:ext cx="1277516" cy="11970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9B51FFC-6797-4660-BC57-D94D1E50F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7851" y="1013037"/>
            <a:ext cx="958275" cy="9582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2D77F9-CB9A-482B-8E58-D52188D0BB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9499" b="14048"/>
          <a:stretch/>
        </p:blipFill>
        <p:spPr>
          <a:xfrm>
            <a:off x="4049466" y="1590387"/>
            <a:ext cx="782132" cy="791051"/>
          </a:xfrm>
          <a:prstGeom prst="rect">
            <a:avLst/>
          </a:prstGeom>
        </p:spPr>
      </p:pic>
      <p:grpSp>
        <p:nvGrpSpPr>
          <p:cNvPr id="109576" name="Gruppo 30"/>
          <p:cNvGrpSpPr>
            <a:grpSpLocks/>
          </p:cNvGrpSpPr>
          <p:nvPr/>
        </p:nvGrpSpPr>
        <p:grpSpPr bwMode="auto">
          <a:xfrm rot="1866492">
            <a:off x="7288630" y="2143153"/>
            <a:ext cx="2087139" cy="659220"/>
            <a:chOff x="4495407" y="5143800"/>
            <a:chExt cx="1958196" cy="672864"/>
          </a:xfrm>
        </p:grpSpPr>
        <p:sp>
          <p:nvSpPr>
            <p:cNvPr id="14" name="Freccia in su 13"/>
            <p:cNvSpPr/>
            <p:nvPr/>
          </p:nvSpPr>
          <p:spPr>
            <a:xfrm rot="5400000">
              <a:off x="5138073" y="4501134"/>
              <a:ext cx="672864" cy="195819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680596" y="5329138"/>
              <a:ext cx="1315793" cy="314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/>
                  <a:cs typeface="Arial" panose="020B0604020202020204" pitchFamily="34" charset="0"/>
                </a:rPr>
                <a:t>Parametri</a:t>
              </a:r>
              <a:r>
                <a:rPr lang="it-IT" sz="900" b="1" dirty="0">
                  <a:solidFill>
                    <a:schemeClr val="bg1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it-IT" sz="1400" b="1" dirty="0">
                  <a:solidFill>
                    <a:schemeClr val="bg1"/>
                  </a:solidFill>
                  <a:latin typeface="Arial"/>
                  <a:cs typeface="Arial" panose="020B0604020202020204" pitchFamily="34" charset="0"/>
                </a:rPr>
                <a:t>PAP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71500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E487213-BF78-D942-B688-241FB6CA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5" t="13852" b="5965"/>
          <a:stretch/>
        </p:blipFill>
        <p:spPr>
          <a:xfrm>
            <a:off x="6700486" y="650751"/>
            <a:ext cx="4046045" cy="25432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C5B8B7A-4BB0-DD44-363D-646EC4C98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7" t="17843" r="15184" b="4117"/>
          <a:stretch/>
        </p:blipFill>
        <p:spPr>
          <a:xfrm>
            <a:off x="1434291" y="650751"/>
            <a:ext cx="4115088" cy="25432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26053" t="26823" b="5029"/>
          <a:stretch/>
        </p:blipFill>
        <p:spPr>
          <a:xfrm>
            <a:off x="1129115" y="3719667"/>
            <a:ext cx="4724569" cy="24491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E05B47-1C8F-40C5-B8C7-ABD61EAF27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09" t="33377" b="5377"/>
          <a:stretch/>
        </p:blipFill>
        <p:spPr>
          <a:xfrm>
            <a:off x="6399276" y="3821848"/>
            <a:ext cx="4732940" cy="22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1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9F1A60-D4F6-9FC8-9357-886AFFBCBEF5}"/>
              </a:ext>
            </a:extLst>
          </p:cNvPr>
          <p:cNvSpPr txBox="1"/>
          <p:nvPr/>
        </p:nvSpPr>
        <p:spPr>
          <a:xfrm>
            <a:off x="290973" y="625741"/>
            <a:ext cx="11206083" cy="5659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La telemedicina:</a:t>
            </a:r>
          </a:p>
          <a:p>
            <a:r>
              <a:rPr lang="it-IT" sz="2000" dirty="0"/>
              <a:t> 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fornisce una comunicazione continua di cui possono beneficiare gli operatori sanitari, i pazienti, il sistema sanitario globale;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può facilitare l’accesso alle prestazioni e non solo alle aree rurali;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i vantaggi della telemedicina devono essere valutati rispetto alle risorse necessarie per offrire un’assistenza a distanza di qualità;</a:t>
            </a:r>
          </a:p>
          <a:p>
            <a:pPr marL="11113" indent="35083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il successo del </a:t>
            </a:r>
            <a:r>
              <a:rPr lang="it-IT" sz="2400" dirty="0" err="1"/>
              <a:t>telemonitoraggio</a:t>
            </a:r>
            <a:r>
              <a:rPr lang="it-IT" sz="2400" dirty="0"/>
              <a:t> può dipendere dalla </a:t>
            </a:r>
          </a:p>
          <a:p>
            <a:pPr marL="11113" indent="350838">
              <a:lnSpc>
                <a:spcPct val="114000"/>
              </a:lnSpc>
            </a:pPr>
            <a:r>
              <a:rPr lang="it-IT" sz="2400" dirty="0"/>
              <a:t>conoscenza di chi meglio risponde a questi nuovi </a:t>
            </a:r>
          </a:p>
          <a:p>
            <a:pPr marL="11113" indent="350838">
              <a:lnSpc>
                <a:spcPct val="114000"/>
              </a:lnSpc>
            </a:pPr>
            <a:r>
              <a:rPr lang="it-IT" sz="2400" dirty="0"/>
              <a:t>approcci di telemedicina (età, istruzione, contesto </a:t>
            </a:r>
          </a:p>
          <a:p>
            <a:pPr marL="11113" indent="350838">
              <a:lnSpc>
                <a:spcPct val="114000"/>
              </a:lnSpc>
            </a:pPr>
            <a:r>
              <a:rPr lang="it-IT" sz="2400" dirty="0"/>
              <a:t>geografico, razza, fenotipo, cluster, pazienti con </a:t>
            </a:r>
          </a:p>
          <a:p>
            <a:pPr marL="11113" indent="350838">
              <a:lnSpc>
                <a:spcPct val="114000"/>
              </a:lnSpc>
            </a:pPr>
            <a:r>
              <a:rPr lang="it-IT" sz="2400" dirty="0"/>
              <a:t>determinate condizioni) e considerazioni speciali </a:t>
            </a:r>
          </a:p>
          <a:p>
            <a:pPr marL="11113" indent="350838">
              <a:lnSpc>
                <a:spcPct val="114000"/>
              </a:lnSpc>
            </a:pPr>
            <a:r>
              <a:rPr lang="it-IT" sz="2400" dirty="0"/>
              <a:t>potrebbero essere necessarie in gruppi target specifici.  </a:t>
            </a:r>
          </a:p>
        </p:txBody>
      </p:sp>
      <p:pic>
        <p:nvPicPr>
          <p:cNvPr id="2050" name="Picture 2" descr="telemedicina-italia">
            <a:extLst>
              <a:ext uri="{FF2B5EF4-FFF2-40B4-BE49-F238E27FC236}">
                <a16:creationId xmlns:a16="http://schemas.microsoft.com/office/drawing/2014/main" id="{AF09F18F-963B-709B-E1BA-1059C216A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64" b="3048"/>
          <a:stretch/>
        </p:blipFill>
        <p:spPr bwMode="auto">
          <a:xfrm>
            <a:off x="8558784" y="4088674"/>
            <a:ext cx="3607197" cy="27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981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822FA11-27CD-0DF9-20CB-3DCCE8CD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1" y="2358204"/>
            <a:ext cx="5583175" cy="3429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5D23FAB-833D-CE07-5F14-6FEB9B577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46" y="838929"/>
            <a:ext cx="4967750" cy="150745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DBBBE9-5F7F-BC06-BF08-59CA178B97DF}"/>
              </a:ext>
            </a:extLst>
          </p:cNvPr>
          <p:cNvSpPr txBox="1"/>
          <p:nvPr/>
        </p:nvSpPr>
        <p:spPr>
          <a:xfrm>
            <a:off x="6583682" y="1592656"/>
            <a:ext cx="5230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58% non effettua telemedicina e non è interessata nel futuro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13% effettua telemedicina ed ha interessa allo sviluppo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24% difficoltà organizzative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13% scarsa propensione del personale sanitario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9% oneri economici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43E454-5CF3-5C7C-846D-047FCF3E5FE1}"/>
              </a:ext>
            </a:extLst>
          </p:cNvPr>
          <p:cNvSpPr txBox="1"/>
          <p:nvPr/>
        </p:nvSpPr>
        <p:spPr>
          <a:xfrm>
            <a:off x="6005904" y="905466"/>
            <a:ext cx="1901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12 ottobre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AF49CC-BCBC-57EB-0BA2-E3D5720E1E4C}"/>
              </a:ext>
            </a:extLst>
          </p:cNvPr>
          <p:cNvSpPr txBox="1"/>
          <p:nvPr/>
        </p:nvSpPr>
        <p:spPr>
          <a:xfrm>
            <a:off x="975360" y="1495120"/>
            <a:ext cx="5030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Della Fondazione Bruno Visentini , ISS e Fondo sanitario integrativo </a:t>
            </a:r>
            <a:r>
              <a:rPr lang="it-IT" sz="1100" dirty="0" err="1">
                <a:solidFill>
                  <a:schemeClr val="bg1"/>
                </a:solidFill>
              </a:rPr>
              <a:t>Fasdac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353777-99D7-6B28-FF70-1D817B0E40C0}"/>
              </a:ext>
            </a:extLst>
          </p:cNvPr>
          <p:cNvSpPr txBox="1"/>
          <p:nvPr/>
        </p:nvSpPr>
        <p:spPr>
          <a:xfrm>
            <a:off x="7907856" y="905466"/>
            <a:ext cx="353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In ambito ambulatoriale privato</a:t>
            </a:r>
          </a:p>
        </p:txBody>
      </p:sp>
    </p:spTree>
    <p:extLst>
      <p:ext uri="{BB962C8B-B14F-4D97-AF65-F5344CB8AC3E}">
        <p14:creationId xmlns:p14="http://schemas.microsoft.com/office/powerpoint/2010/main" val="40211091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710188" y="1996613"/>
            <a:ext cx="8704052" cy="30149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400" dirty="0"/>
              <a:t>APP medicali (</a:t>
            </a:r>
            <a:r>
              <a:rPr lang="it-IT" sz="2400" dirty="0" err="1"/>
              <a:t>medical</a:t>
            </a:r>
            <a:r>
              <a:rPr lang="it-IT" sz="2400" dirty="0"/>
              <a:t> device) che monitorano, controllano dati di parametri fisiologici del paziente, fanno quindi parte integrante di un atto medico (es misurano pressione arteriosa o frequenza cardiaca o saturazione </a:t>
            </a:r>
            <a:r>
              <a:rPr lang="it-IT" sz="2400" dirty="0" err="1"/>
              <a:t>ossiemoglobinica</a:t>
            </a:r>
            <a:r>
              <a:rPr lang="it-IT" sz="2400" dirty="0"/>
              <a:t>)</a:t>
            </a:r>
          </a:p>
          <a:p>
            <a:pPr algn="just"/>
            <a:r>
              <a:rPr lang="it-IT" sz="2400" dirty="0"/>
              <a:t>APP per la salute (health device) che forniscono informazioni sanitarie e/o forniscono l’aderenza del paziente alla terapia prescritta dal medico (assunzione farmaci, utilizzo CPAP)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12547" y="439498"/>
            <a:ext cx="4986069" cy="6406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Arial" panose="020B0604020202020204" pitchFamily="34" charset="0"/>
              </a:rPr>
              <a:t>Le APP </a:t>
            </a:r>
          </a:p>
        </p:txBody>
      </p:sp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281B9004-D283-C2AA-7A32-34AC61BF9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7" y="661292"/>
            <a:ext cx="937631" cy="14200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5C736D-7177-F95E-DA11-ED9A95AE5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2" y="4921061"/>
            <a:ext cx="1546276" cy="15462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AB7D09E-633D-94FC-C4FC-EF2F14B86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24" y="5486107"/>
            <a:ext cx="962997" cy="9983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83C1D8-CB10-6C66-6814-8535C36A05E1}"/>
              </a:ext>
            </a:extLst>
          </p:cNvPr>
          <p:cNvSpPr txBox="1"/>
          <p:nvPr/>
        </p:nvSpPr>
        <p:spPr>
          <a:xfrm>
            <a:off x="4702923" y="1221660"/>
            <a:ext cx="26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0000"/>
                </a:solidFill>
                <a:latin typeface="Calibri"/>
              </a:rPr>
              <a:t>Oltre  100,000App</a:t>
            </a:r>
          </a:p>
        </p:txBody>
      </p:sp>
      <p:pic>
        <p:nvPicPr>
          <p:cNvPr id="8" name="Picture 8" descr="http://www.multivu.com/players/English/7512151-lark-chat-weight-loss-app/gallery/image/311dca7c-e32d-471c-a4da-7e4a47bc3bd4.HR.jpg">
            <a:extLst>
              <a:ext uri="{FF2B5EF4-FFF2-40B4-BE49-F238E27FC236}">
                <a16:creationId xmlns:a16="http://schemas.microsoft.com/office/drawing/2014/main" id="{A094CAB6-A11E-95D1-F9F7-6FD793C8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39" y="1084081"/>
            <a:ext cx="850050" cy="14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egnaposto contenuto 5">
            <a:extLst>
              <a:ext uri="{FF2B5EF4-FFF2-40B4-BE49-F238E27FC236}">
                <a16:creationId xmlns:a16="http://schemas.microsoft.com/office/drawing/2014/main" id="{D518C409-DF2A-A63F-8603-14E5811DC8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84" y="5098602"/>
            <a:ext cx="1546277" cy="15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244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89D674-4CD5-36EF-5879-AD3447111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1" r="-3" b="29799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4078224-8FF9-17BC-BBA4-B88BAE1C3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28" r="-5" b="2549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860564D-528F-1B96-94A1-D7C18215F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45" r="2" b="12950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6" name="Picture 2" descr="http://www.resmed.com/content/dam/resmed/global/images/airsolutions/personalized-theropy/myAir-product-therapy.jpg">
            <a:extLst>
              <a:ext uri="{FF2B5EF4-FFF2-40B4-BE49-F238E27FC236}">
                <a16:creationId xmlns:a16="http://schemas.microsoft.com/office/drawing/2014/main" id="{8A82D2EF-43B6-946C-BF1E-B7042C17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8" b="-2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2623AAD-8964-519D-425E-0DC98062D7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097" r="-1" b="25922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8617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n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852</Words>
  <Application>Microsoft Office PowerPoint</Application>
  <PresentationFormat>Widescreen</PresentationFormat>
  <Paragraphs>57</Paragraphs>
  <Slides>18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1" baseType="lpstr">
      <vt:lpstr>ＭＳ Ｐゴシック</vt:lpstr>
      <vt:lpstr>-apple-system-font</vt:lpstr>
      <vt:lpstr>Aptos</vt:lpstr>
      <vt:lpstr>Aptos Display</vt:lpstr>
      <vt:lpstr>Arial</vt:lpstr>
      <vt:lpstr>Calibri</vt:lpstr>
      <vt:lpstr>Calibri Light</vt:lpstr>
      <vt:lpstr>Helvetica</vt:lpstr>
      <vt:lpstr>Rockwell</vt:lpstr>
      <vt:lpstr>Times New Roman</vt:lpstr>
      <vt:lpstr>Viga</vt:lpstr>
      <vt:lpstr>Wingdings</vt:lpstr>
      <vt:lpstr>Atlante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Videoc</cp:lastModifiedBy>
  <cp:revision>61</cp:revision>
  <cp:lastPrinted>2019-07-10T14:54:54Z</cp:lastPrinted>
  <dcterms:modified xsi:type="dcterms:W3CDTF">2024-05-16T10:03:15Z</dcterms:modified>
</cp:coreProperties>
</file>