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88" r:id="rId2"/>
    <p:sldId id="602" r:id="rId3"/>
    <p:sldId id="609" r:id="rId4"/>
    <p:sldId id="606" r:id="rId5"/>
    <p:sldId id="603" r:id="rId6"/>
    <p:sldId id="604" r:id="rId7"/>
    <p:sldId id="607" r:id="rId8"/>
    <p:sldId id="587" r:id="rId9"/>
    <p:sldId id="591" r:id="rId10"/>
    <p:sldId id="592" r:id="rId11"/>
    <p:sldId id="618" r:id="rId12"/>
    <p:sldId id="617" r:id="rId13"/>
    <p:sldId id="593" r:id="rId14"/>
    <p:sldId id="594" r:id="rId15"/>
    <p:sldId id="595" r:id="rId16"/>
    <p:sldId id="596" r:id="rId17"/>
    <p:sldId id="597" r:id="rId18"/>
    <p:sldId id="598" r:id="rId19"/>
    <p:sldId id="611" r:id="rId20"/>
    <p:sldId id="616" r:id="rId21"/>
    <p:sldId id="615" r:id="rId22"/>
    <p:sldId id="610" r:id="rId23"/>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13" autoAdjust="0"/>
    <p:restoredTop sz="94660"/>
  </p:normalViewPr>
  <p:slideViewPr>
    <p:cSldViewPr snapToGrid="0">
      <p:cViewPr varScale="1">
        <p:scale>
          <a:sx n="110" d="100"/>
          <a:sy n="110" d="100"/>
        </p:scale>
        <p:origin x="3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FC8C71A-DC8D-4AF1-86F8-DA462C036EDA}" type="datetimeFigureOut">
              <a:rPr lang="it-IT" smtClean="0"/>
              <a:t>15/05/2024</a:t>
            </a:fld>
            <a:endParaRPr lang="it-IT"/>
          </a:p>
        </p:txBody>
      </p:sp>
      <p:sp>
        <p:nvSpPr>
          <p:cNvPr id="4" name="Segnaposto piè di pa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0923420-CE0E-495A-AFFD-89069235616C}" type="slidenum">
              <a:rPr lang="it-IT" smtClean="0"/>
              <a:t>‹N›</a:t>
            </a:fld>
            <a:endParaRPr lang="it-IT"/>
          </a:p>
        </p:txBody>
      </p:sp>
    </p:spTree>
    <p:extLst>
      <p:ext uri="{BB962C8B-B14F-4D97-AF65-F5344CB8AC3E}">
        <p14:creationId xmlns:p14="http://schemas.microsoft.com/office/powerpoint/2010/main" val="1951493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32978DE-B529-448F-894E-5C7ACF3497DA}" type="datetimeFigureOut">
              <a:rPr lang="it-IT" smtClean="0"/>
              <a:t>15/05/2024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A49870F-FC26-4C06-8440-67D82A060B15}" type="slidenum">
              <a:rPr lang="it-IT" smtClean="0"/>
              <a:t>‹N›</a:t>
            </a:fld>
            <a:endParaRPr lang="it-IT"/>
          </a:p>
        </p:txBody>
      </p:sp>
    </p:spTree>
    <p:extLst>
      <p:ext uri="{BB962C8B-B14F-4D97-AF65-F5344CB8AC3E}">
        <p14:creationId xmlns:p14="http://schemas.microsoft.com/office/powerpoint/2010/main" val="237144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4ECBBCB-08D6-4600-A953-F5B6B1352163}" type="datetimeFigureOut">
              <a:rPr lang="it-IT" smtClean="0"/>
              <a:t>15/05/2024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358592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ECBBCB-08D6-4600-A953-F5B6B1352163}" type="datetimeFigureOut">
              <a:rPr lang="it-IT" smtClean="0"/>
              <a:t>15/05/2024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193091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ECBBCB-08D6-4600-A953-F5B6B1352163}" type="datetimeFigureOut">
              <a:rPr lang="it-IT" smtClean="0"/>
              <a:t>15/05/2024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276434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4ECBBCB-08D6-4600-A953-F5B6B1352163}" type="datetimeFigureOut">
              <a:rPr lang="it-IT" smtClean="0"/>
              <a:t>15/05/2024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365462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4ECBBCB-08D6-4600-A953-F5B6B1352163}" type="datetimeFigureOut">
              <a:rPr lang="it-IT" smtClean="0"/>
              <a:t>15/05/2024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258168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4ECBBCB-08D6-4600-A953-F5B6B1352163}" type="datetimeFigureOut">
              <a:rPr lang="it-IT" smtClean="0"/>
              <a:t>15/05/2024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107012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4ECBBCB-08D6-4600-A953-F5B6B1352163}" type="datetimeFigureOut">
              <a:rPr lang="it-IT" smtClean="0"/>
              <a:t>15/05/2024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389101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4ECBBCB-08D6-4600-A953-F5B6B1352163}" type="datetimeFigureOut">
              <a:rPr lang="it-IT" smtClean="0"/>
              <a:t>15/05/2024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102417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ECBBCB-08D6-4600-A953-F5B6B1352163}" type="datetimeFigureOut">
              <a:rPr lang="it-IT" smtClean="0"/>
              <a:t>15/05/2024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65885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4ECBBCB-08D6-4600-A953-F5B6B1352163}" type="datetimeFigureOut">
              <a:rPr lang="it-IT" smtClean="0"/>
              <a:t>15/05/2024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21682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4ECBBCB-08D6-4600-A953-F5B6B1352163}" type="datetimeFigureOut">
              <a:rPr lang="it-IT" smtClean="0"/>
              <a:t>15/05/2024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41F988-6698-443E-8FB3-FC22B50C2A1B}" type="slidenum">
              <a:rPr lang="it-IT" smtClean="0"/>
              <a:t>‹N›</a:t>
            </a:fld>
            <a:endParaRPr lang="it-IT"/>
          </a:p>
        </p:txBody>
      </p:sp>
    </p:spTree>
    <p:extLst>
      <p:ext uri="{BB962C8B-B14F-4D97-AF65-F5344CB8AC3E}">
        <p14:creationId xmlns:p14="http://schemas.microsoft.com/office/powerpoint/2010/main" val="21781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CBBCB-08D6-4600-A953-F5B6B1352163}" type="datetimeFigureOut">
              <a:rPr lang="it-IT" smtClean="0"/>
              <a:t>15/05/2024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F988-6698-443E-8FB3-FC22B50C2A1B}" type="slidenum">
              <a:rPr lang="it-IT" smtClean="0"/>
              <a:t>‹N›</a:t>
            </a:fld>
            <a:endParaRPr lang="it-IT"/>
          </a:p>
        </p:txBody>
      </p:sp>
    </p:spTree>
    <p:extLst>
      <p:ext uri="{BB962C8B-B14F-4D97-AF65-F5344CB8AC3E}">
        <p14:creationId xmlns:p14="http://schemas.microsoft.com/office/powerpoint/2010/main" val="741537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08309" y="722144"/>
            <a:ext cx="9592199" cy="2012859"/>
          </a:xfrm>
          <a:prstGeom prst="rect">
            <a:avLst/>
          </a:prstGeom>
        </p:spPr>
        <p:txBody>
          <a:bodyPr wrap="square">
            <a:spAutoFit/>
          </a:bodyPr>
          <a:lstStyle/>
          <a:p>
            <a:pPr algn="ctr">
              <a:lnSpc>
                <a:spcPct val="120000"/>
              </a:lnSpc>
              <a:buClr>
                <a:srgbClr val="00FF99"/>
              </a:buClr>
              <a:defRPr/>
            </a:pPr>
            <a:r>
              <a:rPr lang="it-IT" sz="2400" dirty="0">
                <a:solidFill>
                  <a:srgbClr val="0070C0"/>
                </a:solidFill>
              </a:rPr>
              <a:t>PAV – Ecosistema Telemedicina - </a:t>
            </a:r>
            <a:r>
              <a:rPr lang="it-IT" sz="2400" dirty="0" err="1">
                <a:solidFill>
                  <a:srgbClr val="0070C0"/>
                </a:solidFill>
              </a:rPr>
              <a:t>AiSDeT</a:t>
            </a:r>
            <a:endParaRPr lang="it-IT" sz="2400" dirty="0">
              <a:solidFill>
                <a:srgbClr val="0070C0"/>
              </a:solidFill>
            </a:endParaRPr>
          </a:p>
          <a:p>
            <a:pPr algn="ctr">
              <a:lnSpc>
                <a:spcPct val="120000"/>
              </a:lnSpc>
              <a:buClr>
                <a:srgbClr val="00FF99"/>
              </a:buClr>
              <a:defRPr/>
            </a:pPr>
            <a:r>
              <a:rPr lang="it-IT" sz="2400" b="1" dirty="0">
                <a:solidFill>
                  <a:srgbClr val="00B050"/>
                </a:solidFill>
              </a:rPr>
              <a:t>Intelligenza artificiale ed ecosistema umano. Quali scenari per la Sanità </a:t>
            </a:r>
          </a:p>
          <a:p>
            <a:pPr algn="ctr">
              <a:lnSpc>
                <a:spcPct val="120000"/>
              </a:lnSpc>
              <a:buClr>
                <a:srgbClr val="00FF99"/>
              </a:buClr>
              <a:defRPr/>
            </a:pPr>
            <a:r>
              <a:rPr lang="it-IT" sz="2000" dirty="0"/>
              <a:t>16 maggio 2024</a:t>
            </a:r>
            <a:endParaRPr lang="it-IT" sz="2000" b="1" dirty="0"/>
          </a:p>
          <a:p>
            <a:pPr>
              <a:lnSpc>
                <a:spcPct val="120000"/>
              </a:lnSpc>
              <a:buClr>
                <a:srgbClr val="00FF99"/>
              </a:buClr>
              <a:defRPr/>
            </a:pPr>
            <a:endParaRPr lang="it-IT" b="1" dirty="0"/>
          </a:p>
          <a:p>
            <a:pPr>
              <a:lnSpc>
                <a:spcPct val="120000"/>
              </a:lnSpc>
              <a:buClr>
                <a:srgbClr val="00FF99"/>
              </a:buClr>
              <a:defRPr/>
            </a:pPr>
            <a:endParaRPr lang="it-IT" b="1" dirty="0"/>
          </a:p>
        </p:txBody>
      </p:sp>
      <p:sp>
        <p:nvSpPr>
          <p:cNvPr id="3" name="Google Shape;31;p1"/>
          <p:cNvSpPr txBox="1">
            <a:spLocks/>
          </p:cNvSpPr>
          <p:nvPr/>
        </p:nvSpPr>
        <p:spPr>
          <a:xfrm>
            <a:off x="1547895" y="2220948"/>
            <a:ext cx="9697138" cy="3761840"/>
          </a:xfrm>
          <a:prstGeom prst="rect">
            <a:avLst/>
          </a:prstGeom>
          <a:noFill/>
          <a:ln>
            <a:noFill/>
          </a:ln>
        </p:spPr>
        <p:txBody>
          <a:bodyPr spcFirstLastPara="1" vert="horz" wrap="square" lIns="0" tIns="0" rIns="0" bIns="0" rtlCol="0" anchor="b"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buClr>
                <a:srgbClr val="00FF99"/>
              </a:buClr>
              <a:defRPr/>
            </a:pPr>
            <a:endParaRPr lang="it-IT" sz="2800" b="1" dirty="0">
              <a:solidFill>
                <a:srgbClr val="00B050"/>
              </a:solidFill>
            </a:endParaRPr>
          </a:p>
          <a:p>
            <a:pPr>
              <a:lnSpc>
                <a:spcPct val="120000"/>
              </a:lnSpc>
              <a:spcBef>
                <a:spcPts val="0"/>
              </a:spcBef>
              <a:buClr>
                <a:srgbClr val="00FF99"/>
              </a:buClr>
              <a:defRPr/>
            </a:pPr>
            <a:r>
              <a:rPr lang="it-IT" sz="3200" b="1" dirty="0">
                <a:solidFill>
                  <a:srgbClr val="00B050"/>
                </a:solidFill>
              </a:rPr>
              <a:t>Il ruolo dei Comitati Etici Territoriali</a:t>
            </a:r>
            <a:endParaRPr lang="it-IT" b="1" dirty="0"/>
          </a:p>
          <a:p>
            <a:pPr>
              <a:lnSpc>
                <a:spcPct val="120000"/>
              </a:lnSpc>
              <a:spcBef>
                <a:spcPts val="0"/>
              </a:spcBef>
              <a:buClr>
                <a:srgbClr val="00FF99"/>
              </a:buClr>
              <a:defRPr/>
            </a:pPr>
            <a:endParaRPr lang="it-IT" b="1" dirty="0"/>
          </a:p>
          <a:p>
            <a:pPr>
              <a:lnSpc>
                <a:spcPct val="120000"/>
              </a:lnSpc>
              <a:spcBef>
                <a:spcPts val="0"/>
              </a:spcBef>
              <a:buClr>
                <a:srgbClr val="00FF99"/>
              </a:buClr>
              <a:defRPr/>
            </a:pPr>
            <a:r>
              <a:rPr lang="it-IT" sz="2000" dirty="0">
                <a:solidFill>
                  <a:srgbClr val="0070C0"/>
                </a:solidFill>
              </a:rPr>
              <a:t>Carlo M. Petrini</a:t>
            </a:r>
            <a:endParaRPr lang="it-IT" sz="1600" i="1" dirty="0">
              <a:solidFill>
                <a:srgbClr val="0070C0"/>
              </a:solidFill>
              <a:cs typeface="Times New Roman" pitchFamily="18" charset="0"/>
            </a:endParaRPr>
          </a:p>
          <a:p>
            <a:pPr marL="174625" indent="-174625">
              <a:lnSpc>
                <a:spcPct val="120000"/>
              </a:lnSpc>
              <a:spcBef>
                <a:spcPts val="0"/>
              </a:spcBef>
              <a:buFont typeface="Arial" panose="020B0604020202020204" pitchFamily="34" charset="0"/>
              <a:buChar char="•"/>
              <a:defRPr/>
            </a:pPr>
            <a:r>
              <a:rPr lang="it-IT" sz="1600" i="1" dirty="0">
                <a:cs typeface="Times New Roman" pitchFamily="18" charset="0"/>
              </a:rPr>
              <a:t>Direttore Unità di Bioetica, ISS</a:t>
            </a:r>
          </a:p>
          <a:p>
            <a:pPr marL="174625" indent="-174625">
              <a:lnSpc>
                <a:spcPct val="120000"/>
              </a:lnSpc>
              <a:spcBef>
                <a:spcPts val="0"/>
              </a:spcBef>
              <a:buFont typeface="Arial" panose="020B0604020202020204" pitchFamily="34" charset="0"/>
              <a:buChar char="•"/>
              <a:defRPr/>
            </a:pPr>
            <a:r>
              <a:rPr lang="it-IT" sz="1600" i="1" dirty="0">
                <a:cs typeface="Times New Roman" pitchFamily="18" charset="0"/>
              </a:rPr>
              <a:t>Presidente Centro di Coordinamento Nazionale dei Comitati Etici</a:t>
            </a:r>
          </a:p>
          <a:p>
            <a:pPr marL="174625" indent="-174625">
              <a:lnSpc>
                <a:spcPct val="120000"/>
              </a:lnSpc>
              <a:spcBef>
                <a:spcPts val="0"/>
              </a:spcBef>
              <a:buFont typeface="Arial" panose="020B0604020202020204" pitchFamily="34" charset="0"/>
              <a:buChar char="•"/>
              <a:defRPr/>
            </a:pPr>
            <a:r>
              <a:rPr lang="it-IT" sz="1600" i="1" dirty="0">
                <a:cs typeface="Times New Roman" pitchFamily="18" charset="0"/>
              </a:rPr>
              <a:t> Presidente Comitato Etico Nazionale Enti Pubblici Ricerca e altri Enti Pubblici a carattere nazionale</a:t>
            </a:r>
          </a:p>
          <a:p>
            <a:pPr>
              <a:lnSpc>
                <a:spcPct val="110000"/>
              </a:lnSpc>
              <a:spcBef>
                <a:spcPts val="0"/>
              </a:spcBef>
              <a:buSzPts val="2000"/>
            </a:pPr>
            <a:endParaRPr lang="it-IT" sz="2800" b="1" dirty="0"/>
          </a:p>
        </p:txBody>
      </p:sp>
    </p:spTree>
    <p:extLst>
      <p:ext uri="{BB962C8B-B14F-4D97-AF65-F5344CB8AC3E}">
        <p14:creationId xmlns:p14="http://schemas.microsoft.com/office/powerpoint/2010/main" val="168392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970156" y="1099992"/>
            <a:ext cx="10314877" cy="5335421"/>
          </a:xfrm>
        </p:spPr>
        <p:txBody>
          <a:bodyPr>
            <a:noAutofit/>
          </a:bodyPr>
          <a:lstStyle/>
          <a:p>
            <a:pPr algn="just"/>
            <a:r>
              <a:rPr lang="it-IT" sz="2800" b="1" dirty="0">
                <a:solidFill>
                  <a:srgbClr val="299A75"/>
                </a:solidFill>
                <a:latin typeface="Calibri" panose="020F0502020204030204" pitchFamily="34" charset="0"/>
                <a:ea typeface="+mj-ea"/>
                <a:cs typeface="Calibri" panose="020F0502020204030204" pitchFamily="34" charset="0"/>
              </a:rPr>
              <a:t>Decreto 2 marzo 2022.</a:t>
            </a:r>
            <a:r>
              <a:rPr lang="it-IT" dirty="0">
                <a:solidFill>
                  <a:srgbClr val="299A75"/>
                </a:solidFill>
              </a:rPr>
              <a:t> </a:t>
            </a:r>
            <a:r>
              <a:rPr lang="it-IT" dirty="0">
                <a:solidFill>
                  <a:schemeClr val="bg1">
                    <a:lumMod val="50000"/>
                  </a:schemeClr>
                </a:solidFill>
              </a:rPr>
              <a:t>Nomina dei Componenti del </a:t>
            </a:r>
            <a:r>
              <a:rPr lang="it-IT" dirty="0">
                <a:solidFill>
                  <a:srgbClr val="0070C0"/>
                </a:solidFill>
              </a:rPr>
              <a:t>Comitato Etico per le sperimentazioni degli enti pubblici di ricerca (EPR) e altri enti pubblici a carattere nazionale</a:t>
            </a:r>
            <a:r>
              <a:rPr lang="it-IT" dirty="0">
                <a:solidFill>
                  <a:schemeClr val="bg1">
                    <a:lumMod val="50000"/>
                  </a:schemeClr>
                </a:solidFill>
              </a:rPr>
              <a:t>, presso l'Istituto Superiore di Sanità.</a:t>
            </a:r>
          </a:p>
          <a:p>
            <a:pPr algn="just"/>
            <a:endParaRPr lang="it-IT" dirty="0"/>
          </a:p>
          <a:p>
            <a:pPr algn="just"/>
            <a:r>
              <a:rPr lang="it-IT" sz="2800" b="1" dirty="0">
                <a:solidFill>
                  <a:srgbClr val="299A75"/>
                </a:solidFill>
                <a:latin typeface="Calibri" panose="020F0502020204030204" pitchFamily="34" charset="0"/>
                <a:ea typeface="+mj-ea"/>
                <a:cs typeface="Calibri" panose="020F0502020204030204" pitchFamily="34" charset="0"/>
              </a:rPr>
              <a:t>Decreto 2 marzo 2022.</a:t>
            </a:r>
            <a:r>
              <a:rPr lang="it-IT" dirty="0">
                <a:solidFill>
                  <a:srgbClr val="299A75"/>
                </a:solidFill>
              </a:rPr>
              <a:t> </a:t>
            </a:r>
            <a:r>
              <a:rPr lang="it-IT" dirty="0">
                <a:solidFill>
                  <a:schemeClr val="bg1">
                    <a:lumMod val="50000"/>
                  </a:schemeClr>
                </a:solidFill>
              </a:rPr>
              <a:t>Nomina dei Componenti del </a:t>
            </a:r>
            <a:r>
              <a:rPr lang="it-IT" dirty="0">
                <a:solidFill>
                  <a:srgbClr val="0070C0"/>
                </a:solidFill>
              </a:rPr>
              <a:t>Comitato Etico per le sperimentazioni cliniche in ambito pediatrico</a:t>
            </a:r>
            <a:r>
              <a:rPr lang="it-IT" dirty="0">
                <a:solidFill>
                  <a:schemeClr val="bg1">
                    <a:lumMod val="50000"/>
                  </a:schemeClr>
                </a:solidFill>
              </a:rPr>
              <a:t>,</a:t>
            </a:r>
            <a:r>
              <a:rPr lang="it-IT" dirty="0">
                <a:solidFill>
                  <a:srgbClr val="FF0000"/>
                </a:solidFill>
              </a:rPr>
              <a:t> </a:t>
            </a:r>
            <a:r>
              <a:rPr lang="it-IT" dirty="0">
                <a:solidFill>
                  <a:schemeClr val="bg1">
                    <a:lumMod val="50000"/>
                  </a:schemeClr>
                </a:solidFill>
              </a:rPr>
              <a:t>presso l'AIFA.</a:t>
            </a:r>
          </a:p>
          <a:p>
            <a:pPr algn="just"/>
            <a:endParaRPr lang="it-IT" dirty="0"/>
          </a:p>
          <a:p>
            <a:pPr algn="just"/>
            <a:r>
              <a:rPr lang="it-IT" sz="2800" b="1" dirty="0">
                <a:solidFill>
                  <a:srgbClr val="299A75"/>
                </a:solidFill>
                <a:latin typeface="Calibri" panose="020F0502020204030204" pitchFamily="34" charset="0"/>
                <a:ea typeface="+mj-ea"/>
                <a:cs typeface="Calibri" panose="020F0502020204030204" pitchFamily="34" charset="0"/>
              </a:rPr>
              <a:t>Decreto 2 marzo 2022. </a:t>
            </a:r>
            <a:r>
              <a:rPr lang="it-IT" dirty="0">
                <a:solidFill>
                  <a:schemeClr val="bg1">
                    <a:lumMod val="50000"/>
                  </a:schemeClr>
                </a:solidFill>
              </a:rPr>
              <a:t>Nomina dei Componenti del </a:t>
            </a:r>
            <a:r>
              <a:rPr lang="it-IT" dirty="0">
                <a:solidFill>
                  <a:srgbClr val="0070C0"/>
                </a:solidFill>
              </a:rPr>
              <a:t>Comitato Etico per le sperimentazioni cliniche relative alle terapie avanzate</a:t>
            </a:r>
            <a:r>
              <a:rPr lang="it-IT" dirty="0">
                <a:solidFill>
                  <a:schemeClr val="bg1">
                    <a:lumMod val="50000"/>
                  </a:schemeClr>
                </a:solidFill>
              </a:rPr>
              <a:t>,</a:t>
            </a:r>
            <a:r>
              <a:rPr lang="it-IT" dirty="0">
                <a:solidFill>
                  <a:srgbClr val="FF0000"/>
                </a:solidFill>
              </a:rPr>
              <a:t> </a:t>
            </a:r>
            <a:r>
              <a:rPr lang="it-IT" dirty="0">
                <a:solidFill>
                  <a:schemeClr val="bg1">
                    <a:lumMod val="50000"/>
                  </a:schemeClr>
                </a:solidFill>
              </a:rPr>
              <a:t>presso l'AIFA.</a:t>
            </a:r>
          </a:p>
          <a:p>
            <a:endParaRPr lang="it-IT" i="1" dirty="0"/>
          </a:p>
        </p:txBody>
      </p:sp>
    </p:spTree>
    <p:extLst>
      <p:ext uri="{BB962C8B-B14F-4D97-AF65-F5344CB8AC3E}">
        <p14:creationId xmlns:p14="http://schemas.microsoft.com/office/powerpoint/2010/main" val="106672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825190" y="1260055"/>
            <a:ext cx="10326030" cy="4373456"/>
          </a:xfrm>
        </p:spPr>
        <p:txBody>
          <a:bodyPr>
            <a:noAutofit/>
          </a:bodyPr>
          <a:lstStyle/>
          <a:p>
            <a:endParaRPr lang="it-IT" dirty="0"/>
          </a:p>
          <a:p>
            <a:pPr marL="457194" indent="-457194" algn="l">
              <a:buClr>
                <a:srgbClr val="FF0000"/>
              </a:buClr>
              <a:buSzPct val="100000"/>
              <a:buFont typeface="Arial" panose="020B0604020202020204" pitchFamily="34" charset="0"/>
              <a:buChar char="•"/>
            </a:pPr>
            <a:r>
              <a:rPr lang="it-IT" dirty="0">
                <a:solidFill>
                  <a:schemeClr val="bg1">
                    <a:lumMod val="50000"/>
                  </a:schemeClr>
                </a:solidFill>
              </a:rPr>
              <a:t>Sperimentazioni cliniche</a:t>
            </a:r>
            <a:r>
              <a:rPr lang="it-IT" dirty="0">
                <a:solidFill>
                  <a:srgbClr val="0070C0"/>
                </a:solidFill>
              </a:rPr>
              <a:t> </a:t>
            </a:r>
            <a:r>
              <a:rPr lang="it-IT" i="1" u="sng" dirty="0">
                <a:solidFill>
                  <a:srgbClr val="0070C0"/>
                </a:solidFill>
              </a:rPr>
              <a:t>su</a:t>
            </a:r>
            <a:r>
              <a:rPr lang="it-IT" dirty="0">
                <a:solidFill>
                  <a:srgbClr val="0070C0"/>
                </a:solidFill>
              </a:rPr>
              <a:t> </a:t>
            </a:r>
            <a:r>
              <a:rPr lang="it-IT" dirty="0">
                <a:solidFill>
                  <a:schemeClr val="bg1">
                    <a:lumMod val="50000"/>
                  </a:schemeClr>
                </a:solidFill>
              </a:rPr>
              <a:t>medicinali. </a:t>
            </a:r>
          </a:p>
          <a:p>
            <a:pPr marL="457194" indent="-457194" algn="l">
              <a:buClr>
                <a:srgbClr val="FF0000"/>
              </a:buClr>
              <a:buSzPct val="100000"/>
              <a:buFont typeface="Arial" panose="020B0604020202020204" pitchFamily="34" charset="0"/>
              <a:buChar char="•"/>
            </a:pPr>
            <a:endParaRPr lang="it-IT" dirty="0">
              <a:solidFill>
                <a:schemeClr val="bg1">
                  <a:lumMod val="50000"/>
                </a:schemeClr>
              </a:solidFill>
            </a:endParaRPr>
          </a:p>
          <a:p>
            <a:pPr marL="457194" indent="-457194" algn="l">
              <a:buClr>
                <a:srgbClr val="FF0000"/>
              </a:buClr>
              <a:buSzPct val="100000"/>
              <a:buFont typeface="Arial" panose="020B0604020202020204" pitchFamily="34" charset="0"/>
              <a:buChar char="•"/>
            </a:pPr>
            <a:r>
              <a:rPr lang="it-IT" dirty="0">
                <a:solidFill>
                  <a:schemeClr val="bg1">
                    <a:lumMod val="50000"/>
                  </a:schemeClr>
                </a:solidFill>
              </a:rPr>
              <a:t>Indagini cliniche</a:t>
            </a:r>
            <a:r>
              <a:rPr lang="it-IT" dirty="0">
                <a:solidFill>
                  <a:srgbClr val="0070C0"/>
                </a:solidFill>
              </a:rPr>
              <a:t> </a:t>
            </a:r>
            <a:r>
              <a:rPr lang="it-IT" i="1" u="sng" dirty="0">
                <a:solidFill>
                  <a:srgbClr val="0070C0"/>
                </a:solidFill>
              </a:rPr>
              <a:t>su</a:t>
            </a:r>
            <a:r>
              <a:rPr lang="it-IT" dirty="0">
                <a:solidFill>
                  <a:srgbClr val="0070C0"/>
                </a:solidFill>
              </a:rPr>
              <a:t> </a:t>
            </a:r>
            <a:r>
              <a:rPr lang="it-IT" dirty="0">
                <a:solidFill>
                  <a:schemeClr val="bg1">
                    <a:lumMod val="50000"/>
                  </a:schemeClr>
                </a:solidFill>
              </a:rPr>
              <a:t>dispositivi medici.</a:t>
            </a:r>
          </a:p>
          <a:p>
            <a:pPr marL="457194" indent="-457194" algn="l">
              <a:buClr>
                <a:srgbClr val="FF0000"/>
              </a:buClr>
              <a:buSzPct val="100000"/>
              <a:buFont typeface="Arial" panose="020B0604020202020204" pitchFamily="34" charset="0"/>
              <a:buChar char="•"/>
            </a:pPr>
            <a:endParaRPr lang="it-IT" dirty="0">
              <a:solidFill>
                <a:schemeClr val="bg1">
                  <a:lumMod val="50000"/>
                </a:schemeClr>
              </a:solidFill>
            </a:endParaRPr>
          </a:p>
          <a:p>
            <a:pPr marL="457194" indent="-457194" algn="l">
              <a:buClr>
                <a:srgbClr val="FF0000"/>
              </a:buClr>
              <a:buSzPct val="100000"/>
              <a:buFont typeface="Arial" panose="020B0604020202020204" pitchFamily="34" charset="0"/>
              <a:buChar char="•"/>
            </a:pPr>
            <a:r>
              <a:rPr lang="it-IT" dirty="0">
                <a:solidFill>
                  <a:schemeClr val="bg1">
                    <a:lumMod val="50000"/>
                  </a:schemeClr>
                </a:solidFill>
              </a:rPr>
              <a:t>Studi osservazionali farmacologici.</a:t>
            </a:r>
          </a:p>
          <a:p>
            <a:pPr algn="l"/>
            <a:endParaRPr lang="it-IT" dirty="0"/>
          </a:p>
          <a:p>
            <a:pPr algn="l"/>
            <a:endParaRPr lang="it-IT" dirty="0"/>
          </a:p>
          <a:p>
            <a:endParaRPr lang="it-IT" i="1" dirty="0"/>
          </a:p>
          <a:p>
            <a:endParaRPr lang="it-IT" dirty="0"/>
          </a:p>
        </p:txBody>
      </p:sp>
      <p:sp>
        <p:nvSpPr>
          <p:cNvPr id="2" name="Rectangle 2">
            <a:extLst>
              <a:ext uri="{FF2B5EF4-FFF2-40B4-BE49-F238E27FC236}">
                <a16:creationId xmlns:a16="http://schemas.microsoft.com/office/drawing/2014/main" id="{B2682483-9ADB-1D63-AB0A-1E2F3D214331}"/>
              </a:ext>
            </a:extLst>
          </p:cNvPr>
          <p:cNvSpPr txBox="1">
            <a:spLocks noChangeArrowheads="1"/>
          </p:cNvSpPr>
          <p:nvPr/>
        </p:nvSpPr>
        <p:spPr bwMode="auto">
          <a:xfrm>
            <a:off x="1981263" y="528674"/>
            <a:ext cx="8229474" cy="537755"/>
          </a:xfrm>
          <a:prstGeom prst="rect">
            <a:avLst/>
          </a:prstGeom>
          <a:noFill/>
          <a:ln>
            <a:miter lim="800000"/>
            <a:headEnd/>
            <a:tailEnd/>
          </a:ln>
        </p:spPr>
        <p:txBody>
          <a:bodyPr vert="horz" wrap="square" lIns="91438" tIns="45719" rIns="91438" bIns="4571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CET e CEN: Funzioni esclusive</a:t>
            </a:r>
          </a:p>
        </p:txBody>
      </p:sp>
    </p:spTree>
    <p:extLst>
      <p:ext uri="{BB962C8B-B14F-4D97-AF65-F5344CB8AC3E}">
        <p14:creationId xmlns:p14="http://schemas.microsoft.com/office/powerpoint/2010/main" val="154488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217" y="0"/>
            <a:ext cx="4849565" cy="6858000"/>
          </a:xfrm>
          <a:prstGeom prst="rect">
            <a:avLst/>
          </a:prstGeom>
          <a:ln>
            <a:solidFill>
              <a:schemeClr val="tx1"/>
            </a:solidFill>
          </a:ln>
        </p:spPr>
      </p:pic>
    </p:spTree>
    <p:extLst>
      <p:ext uri="{BB962C8B-B14F-4D97-AF65-F5344CB8AC3E}">
        <p14:creationId xmlns:p14="http://schemas.microsoft.com/office/powerpoint/2010/main" val="61565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724829" y="1540116"/>
            <a:ext cx="10627111" cy="5392943"/>
          </a:xfrm>
        </p:spPr>
        <p:txBody>
          <a:bodyPr>
            <a:noAutofit/>
          </a:bodyPr>
          <a:lstStyle/>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«I </a:t>
            </a:r>
            <a:r>
              <a:rPr lang="it-IT" dirty="0">
                <a:solidFill>
                  <a:srgbClr val="0070C0"/>
                </a:solidFill>
              </a:rPr>
              <a:t>CET</a:t>
            </a:r>
            <a:r>
              <a:rPr lang="it-IT" dirty="0"/>
              <a:t> </a:t>
            </a:r>
            <a:r>
              <a:rPr lang="it-IT" dirty="0">
                <a:solidFill>
                  <a:schemeClr val="bg1">
                    <a:lumMod val="50000"/>
                  </a:schemeClr>
                </a:solidFill>
              </a:rPr>
              <a:t>e i </a:t>
            </a:r>
            <a:r>
              <a:rPr lang="it-IT" dirty="0">
                <a:solidFill>
                  <a:srgbClr val="0070C0"/>
                </a:solidFill>
              </a:rPr>
              <a:t>CEN</a:t>
            </a:r>
            <a:r>
              <a:rPr lang="it-IT" dirty="0"/>
              <a:t> </a:t>
            </a:r>
            <a:r>
              <a:rPr lang="it-IT" dirty="0">
                <a:solidFill>
                  <a:schemeClr val="bg1">
                    <a:lumMod val="50000"/>
                  </a:schemeClr>
                </a:solidFill>
              </a:rPr>
              <a:t>possono</a:t>
            </a:r>
            <a:r>
              <a:rPr lang="it-IT" dirty="0"/>
              <a:t> </a:t>
            </a:r>
            <a:r>
              <a:rPr lang="it-IT" dirty="0">
                <a:solidFill>
                  <a:srgbClr val="0070C0"/>
                </a:solidFill>
              </a:rPr>
              <a:t>esercitare anche le attività sin qui svolte dai comitati etici esistenti</a:t>
            </a:r>
            <a:r>
              <a:rPr lang="it-IT" dirty="0">
                <a:solidFill>
                  <a:srgbClr val="FF0000"/>
                </a:solidFill>
              </a:rPr>
              <a:t> </a:t>
            </a:r>
            <a:r>
              <a:rPr lang="it-IT" dirty="0">
                <a:solidFill>
                  <a:schemeClr val="bg1">
                    <a:lumMod val="50000"/>
                  </a:schemeClr>
                </a:solidFill>
              </a:rPr>
              <a:t>(…), concernenti ogni altra questione sull'uso dei medicinali e dei dispositivi medici, sull'impiego di procedure chirurgiche e cliniche o relativa allo studio di prodotti alimentari sull'uomo generalmente rimessa, per prassi internazionale, alle valutazioni dei comitati, inclusa qualsiasi altra tipologia di studio avente altro oggetto di indagine solitamente sottoposta al parere dei comitati, nonché </a:t>
            </a:r>
            <a:r>
              <a:rPr lang="it-IT" dirty="0">
                <a:solidFill>
                  <a:srgbClr val="FF0000"/>
                </a:solidFill>
              </a:rPr>
              <a:t>le funzioni consultive in relazione a questioni etiche connesse con le attività di ricerca clinica e assistenziali</a:t>
            </a:r>
            <a:r>
              <a:rPr lang="it-IT" dirty="0">
                <a:solidFill>
                  <a:schemeClr val="bg1">
                    <a:lumMod val="50000"/>
                  </a:schemeClr>
                </a:solidFill>
              </a:rPr>
              <a:t>, allo scopo di proteggere e promuovere i valori della persona, ove non già attribuite a specifici organismi.»</a:t>
            </a:r>
          </a:p>
          <a:p>
            <a:endParaRPr lang="it-IT" i="1" dirty="0">
              <a:solidFill>
                <a:schemeClr val="bg1">
                  <a:lumMod val="50000"/>
                </a:schemeClr>
              </a:solidFill>
              <a:latin typeface="+mj-lt"/>
            </a:endParaRPr>
          </a:p>
          <a:p>
            <a:endParaRPr lang="it-IT" i="1" dirty="0">
              <a:latin typeface="+mj-lt"/>
            </a:endParaRPr>
          </a:p>
          <a:p>
            <a:endParaRPr lang="it-IT" dirty="0">
              <a:latin typeface="+mj-lt"/>
            </a:endParaRPr>
          </a:p>
        </p:txBody>
      </p:sp>
      <p:sp>
        <p:nvSpPr>
          <p:cNvPr id="2" name="Rectangle 2">
            <a:extLst>
              <a:ext uri="{FF2B5EF4-FFF2-40B4-BE49-F238E27FC236}">
                <a16:creationId xmlns:a16="http://schemas.microsoft.com/office/drawing/2014/main" id="{EB0E96AE-CFFD-4BFE-06E5-140DC202F1BA}"/>
              </a:ext>
            </a:extLst>
          </p:cNvPr>
          <p:cNvSpPr txBox="1">
            <a:spLocks noChangeArrowheads="1"/>
          </p:cNvSpPr>
          <p:nvPr/>
        </p:nvSpPr>
        <p:spPr bwMode="auto">
          <a:xfrm>
            <a:off x="1981263" y="528674"/>
            <a:ext cx="8229474" cy="537755"/>
          </a:xfrm>
          <a:prstGeom prst="rect">
            <a:avLst/>
          </a:prstGeom>
          <a:noFill/>
          <a:ln>
            <a:miter lim="800000"/>
            <a:headEnd/>
            <a:tailEnd/>
          </a:ln>
        </p:spPr>
        <p:txBody>
          <a:bodyPr vert="horz" wrap="square" lIns="91438" tIns="45719" rIns="91438" bIns="4571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CET  e CEN: Altre funzioni</a:t>
            </a:r>
          </a:p>
        </p:txBody>
      </p:sp>
      <p:sp>
        <p:nvSpPr>
          <p:cNvPr id="5" name="CasellaDiTesto 4">
            <a:extLst>
              <a:ext uri="{FF2B5EF4-FFF2-40B4-BE49-F238E27FC236}">
                <a16:creationId xmlns:a16="http://schemas.microsoft.com/office/drawing/2014/main" id="{417CB50D-15D6-EB06-D13E-4D263B87A42C}"/>
              </a:ext>
            </a:extLst>
          </p:cNvPr>
          <p:cNvSpPr txBox="1"/>
          <p:nvPr/>
        </p:nvSpPr>
        <p:spPr>
          <a:xfrm>
            <a:off x="2524886" y="5641272"/>
            <a:ext cx="6745821" cy="908069"/>
          </a:xfrm>
          <a:prstGeom prst="rect">
            <a:avLst/>
          </a:prstGeom>
          <a:noFill/>
        </p:spPr>
        <p:txBody>
          <a:bodyPr wrap="none" rtlCol="0">
            <a:spAutoFit/>
          </a:bodyPr>
          <a:lstStyle/>
          <a:p>
            <a:r>
              <a:rPr lang="it-IT" dirty="0">
                <a:solidFill>
                  <a:srgbClr val="0070C0"/>
                </a:solidFill>
              </a:rPr>
              <a:t>Decreto 30 gennaio 2023 [Composizione e funzionamento], art. 1, c. 3</a:t>
            </a:r>
          </a:p>
          <a:p>
            <a:pPr algn="ctr"/>
            <a:r>
              <a:rPr lang="it-IT" dirty="0">
                <a:solidFill>
                  <a:srgbClr val="0070C0"/>
                </a:solidFill>
              </a:rPr>
              <a:t>G.U. 7 febbraio 2023; 31</a:t>
            </a:r>
          </a:p>
          <a:p>
            <a:endParaRPr lang="it-IT" sz="1701" dirty="0"/>
          </a:p>
        </p:txBody>
      </p:sp>
    </p:spTree>
    <p:extLst>
      <p:ext uri="{BB962C8B-B14F-4D97-AF65-F5344CB8AC3E}">
        <p14:creationId xmlns:p14="http://schemas.microsoft.com/office/powerpoint/2010/main" val="257391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758283" y="1728405"/>
            <a:ext cx="10883590" cy="3581345"/>
          </a:xfrm>
        </p:spPr>
        <p:txBody>
          <a:bodyPr>
            <a:noAutofit/>
          </a:bodyPr>
          <a:lstStyle/>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«Le regioni hanno </a:t>
            </a:r>
            <a:r>
              <a:rPr lang="it-IT" dirty="0">
                <a:solidFill>
                  <a:srgbClr val="0070C0"/>
                </a:solidFill>
              </a:rPr>
              <a:t>facoltà di mantenere operativi i comitati etici esistenti </a:t>
            </a:r>
            <a:r>
              <a:rPr lang="it-IT" dirty="0">
                <a:solidFill>
                  <a:schemeClr val="bg1">
                    <a:lumMod val="50000"/>
                  </a:schemeClr>
                </a:solidFill>
              </a:rPr>
              <a:t>nel territorio di competenza, ma non inclusi nell'elenco di cui al comma 1, provvedendo, in tal caso, alla nomina dei rispettivi componenti entro il termine di cui all'art. 3, comma 1, del presente decreto. Tali comitati operano per</a:t>
            </a:r>
            <a:r>
              <a:rPr lang="it-IT" dirty="0">
                <a:solidFill>
                  <a:schemeClr val="bg1">
                    <a:lumMod val="65000"/>
                  </a:schemeClr>
                </a:solidFill>
              </a:rPr>
              <a:t> </a:t>
            </a:r>
            <a:r>
              <a:rPr lang="it-IT" dirty="0">
                <a:solidFill>
                  <a:srgbClr val="0070C0"/>
                </a:solidFill>
              </a:rPr>
              <a:t>funzioni diverse da quelle attribuite in via esclusiva </a:t>
            </a:r>
            <a:r>
              <a:rPr lang="it-IT" dirty="0">
                <a:solidFill>
                  <a:schemeClr val="bg1">
                    <a:lumMod val="50000"/>
                  </a:schemeClr>
                </a:solidFill>
              </a:rPr>
              <a:t>ai comitati etici territoriali e ai comitati etici a valenza nazionale.»</a:t>
            </a:r>
            <a:endParaRPr lang="it-IT" i="1" dirty="0">
              <a:solidFill>
                <a:schemeClr val="bg1">
                  <a:lumMod val="50000"/>
                </a:schemeClr>
              </a:solidFill>
            </a:endParaRPr>
          </a:p>
          <a:p>
            <a:pPr algn="just"/>
            <a:endParaRPr lang="it-IT" i="1" dirty="0">
              <a:solidFill>
                <a:schemeClr val="bg1">
                  <a:lumMod val="65000"/>
                </a:schemeClr>
              </a:solidFill>
            </a:endParaRPr>
          </a:p>
          <a:p>
            <a:pPr algn="just"/>
            <a:endParaRPr lang="it-IT" i="1" dirty="0"/>
          </a:p>
          <a:p>
            <a:pPr algn="just"/>
            <a:endParaRPr lang="it-IT" dirty="0"/>
          </a:p>
        </p:txBody>
      </p:sp>
      <p:sp>
        <p:nvSpPr>
          <p:cNvPr id="2" name="Rectangle 2">
            <a:extLst>
              <a:ext uri="{FF2B5EF4-FFF2-40B4-BE49-F238E27FC236}">
                <a16:creationId xmlns:a16="http://schemas.microsoft.com/office/drawing/2014/main" id="{81C8162B-8EE8-8341-FB2B-E62A42913F98}"/>
              </a:ext>
            </a:extLst>
          </p:cNvPr>
          <p:cNvSpPr txBox="1">
            <a:spLocks noChangeArrowheads="1"/>
          </p:cNvSpPr>
          <p:nvPr/>
        </p:nvSpPr>
        <p:spPr bwMode="auto">
          <a:xfrm>
            <a:off x="1817981" y="522092"/>
            <a:ext cx="8229474" cy="632490"/>
          </a:xfrm>
          <a:prstGeom prst="rect">
            <a:avLst/>
          </a:prstGeom>
          <a:noFill/>
          <a:ln>
            <a:miter lim="800000"/>
            <a:headEnd/>
            <a:tailEnd/>
          </a:ln>
        </p:spPr>
        <p:txBody>
          <a:bodyPr vert="horz" wrap="square" lIns="91438" tIns="45719" rIns="91438" bIns="4571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CE Locali (dal 7 giugno 2023)</a:t>
            </a:r>
          </a:p>
        </p:txBody>
      </p:sp>
      <p:sp>
        <p:nvSpPr>
          <p:cNvPr id="5" name="CasellaDiTesto 4">
            <a:extLst>
              <a:ext uri="{FF2B5EF4-FFF2-40B4-BE49-F238E27FC236}">
                <a16:creationId xmlns:a16="http://schemas.microsoft.com/office/drawing/2014/main" id="{417CB50D-15D6-EB06-D13E-4D263B87A42C}"/>
              </a:ext>
            </a:extLst>
          </p:cNvPr>
          <p:cNvSpPr txBox="1"/>
          <p:nvPr/>
        </p:nvSpPr>
        <p:spPr>
          <a:xfrm>
            <a:off x="3700547" y="5641272"/>
            <a:ext cx="3582647" cy="908069"/>
          </a:xfrm>
          <a:prstGeom prst="rect">
            <a:avLst/>
          </a:prstGeom>
          <a:noFill/>
        </p:spPr>
        <p:txBody>
          <a:bodyPr wrap="none" rtlCol="0">
            <a:spAutoFit/>
          </a:bodyPr>
          <a:lstStyle/>
          <a:p>
            <a:r>
              <a:rPr lang="it-IT" dirty="0">
                <a:solidFill>
                  <a:srgbClr val="0070C0"/>
                </a:solidFill>
              </a:rPr>
              <a:t>Decreto 26 gennaio 2023, art. 1, c. 4</a:t>
            </a:r>
          </a:p>
          <a:p>
            <a:pPr algn="ctr"/>
            <a:r>
              <a:rPr lang="it-IT" dirty="0">
                <a:solidFill>
                  <a:srgbClr val="0070C0"/>
                </a:solidFill>
              </a:rPr>
              <a:t>G.U. 7 febbraio 2023; 31</a:t>
            </a:r>
          </a:p>
          <a:p>
            <a:endParaRPr lang="it-IT" sz="1701" dirty="0"/>
          </a:p>
        </p:txBody>
      </p:sp>
    </p:spTree>
    <p:extLst>
      <p:ext uri="{BB962C8B-B14F-4D97-AF65-F5344CB8AC3E}">
        <p14:creationId xmlns:p14="http://schemas.microsoft.com/office/powerpoint/2010/main" val="388654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769434" y="1650346"/>
            <a:ext cx="10682867" cy="3581345"/>
          </a:xfrm>
        </p:spPr>
        <p:txBody>
          <a:bodyPr>
            <a:noAutofit/>
          </a:bodyPr>
          <a:lstStyle/>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«Per le richieste di valutazione etica su </a:t>
            </a:r>
            <a:r>
              <a:rPr lang="it-IT" dirty="0">
                <a:solidFill>
                  <a:srgbClr val="0070C0"/>
                </a:solidFill>
              </a:rPr>
              <a:t>questioni differenti da sperimentazioni cliniche e studi osservazionali farmacologici</a:t>
            </a:r>
            <a:r>
              <a:rPr lang="it-IT" dirty="0">
                <a:solidFill>
                  <a:schemeClr val="bg1">
                    <a:lumMod val="50000"/>
                  </a:schemeClr>
                </a:solidFill>
              </a:rPr>
              <a:t>, un centro clinico può far riferimento a un </a:t>
            </a:r>
            <a:r>
              <a:rPr lang="it-IT" dirty="0">
                <a:solidFill>
                  <a:srgbClr val="0070C0"/>
                </a:solidFill>
              </a:rPr>
              <a:t>CET o a un comitato etico locale</a:t>
            </a:r>
            <a:r>
              <a:rPr lang="it-IT" dirty="0">
                <a:solidFill>
                  <a:schemeClr val="bg1">
                    <a:lumMod val="50000"/>
                  </a:schemeClr>
                </a:solidFill>
              </a:rPr>
              <a:t>, anche se non istituito presso la propria struttura, purché</a:t>
            </a:r>
            <a:r>
              <a:rPr lang="it-IT" dirty="0">
                <a:solidFill>
                  <a:schemeClr val="bg1">
                    <a:lumMod val="65000"/>
                  </a:schemeClr>
                </a:solidFill>
              </a:rPr>
              <a:t> </a:t>
            </a:r>
            <a:r>
              <a:rPr lang="it-IT" dirty="0">
                <a:solidFill>
                  <a:srgbClr val="0070C0"/>
                </a:solidFill>
              </a:rPr>
              <a:t>presente nella propria regione</a:t>
            </a:r>
            <a:r>
              <a:rPr lang="it-IT" dirty="0">
                <a:solidFill>
                  <a:schemeClr val="bg1">
                    <a:lumMod val="50000"/>
                  </a:schemeClr>
                </a:solidFill>
              </a:rPr>
              <a:t>.»</a:t>
            </a:r>
            <a:endParaRPr lang="it-IT" i="1" dirty="0">
              <a:solidFill>
                <a:schemeClr val="bg1">
                  <a:lumMod val="50000"/>
                </a:schemeClr>
              </a:solidFill>
            </a:endParaRPr>
          </a:p>
          <a:p>
            <a:pPr algn="just"/>
            <a:endParaRPr lang="it-IT" dirty="0"/>
          </a:p>
        </p:txBody>
      </p:sp>
      <p:sp>
        <p:nvSpPr>
          <p:cNvPr id="2" name="Rectangle 2">
            <a:extLst>
              <a:ext uri="{FF2B5EF4-FFF2-40B4-BE49-F238E27FC236}">
                <a16:creationId xmlns:a16="http://schemas.microsoft.com/office/drawing/2014/main" id="{81C8162B-8EE8-8341-FB2B-E62A42913F98}"/>
              </a:ext>
            </a:extLst>
          </p:cNvPr>
          <p:cNvSpPr txBox="1">
            <a:spLocks noChangeArrowheads="1"/>
          </p:cNvSpPr>
          <p:nvPr/>
        </p:nvSpPr>
        <p:spPr bwMode="auto">
          <a:xfrm>
            <a:off x="1817981" y="512856"/>
            <a:ext cx="8229474" cy="641726"/>
          </a:xfrm>
          <a:prstGeom prst="rect">
            <a:avLst/>
          </a:prstGeom>
          <a:noFill/>
          <a:ln>
            <a:miter lim="800000"/>
            <a:headEnd/>
            <a:tailEnd/>
          </a:ln>
        </p:spPr>
        <p:txBody>
          <a:bodyPr vert="horz" wrap="square" lIns="91438" tIns="45719" rIns="91438" bIns="4571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CET e CE Locali</a:t>
            </a:r>
          </a:p>
        </p:txBody>
      </p:sp>
      <p:sp>
        <p:nvSpPr>
          <p:cNvPr id="5" name="CasellaDiTesto 4">
            <a:extLst>
              <a:ext uri="{FF2B5EF4-FFF2-40B4-BE49-F238E27FC236}">
                <a16:creationId xmlns:a16="http://schemas.microsoft.com/office/drawing/2014/main" id="{417CB50D-15D6-EB06-D13E-4D263B87A42C}"/>
              </a:ext>
            </a:extLst>
          </p:cNvPr>
          <p:cNvSpPr txBox="1"/>
          <p:nvPr/>
        </p:nvSpPr>
        <p:spPr>
          <a:xfrm>
            <a:off x="2524886" y="5641272"/>
            <a:ext cx="6745821" cy="908069"/>
          </a:xfrm>
          <a:prstGeom prst="rect">
            <a:avLst/>
          </a:prstGeom>
          <a:noFill/>
        </p:spPr>
        <p:txBody>
          <a:bodyPr wrap="none" rtlCol="0">
            <a:spAutoFit/>
          </a:bodyPr>
          <a:lstStyle/>
          <a:p>
            <a:r>
              <a:rPr lang="it-IT" dirty="0">
                <a:solidFill>
                  <a:srgbClr val="0070C0"/>
                </a:solidFill>
              </a:rPr>
              <a:t>Decreto 30 gennaio 2023 [Composizione e funzionamento], art. 1, c. 5</a:t>
            </a:r>
          </a:p>
          <a:p>
            <a:pPr algn="ctr"/>
            <a:r>
              <a:rPr lang="it-IT" dirty="0">
                <a:solidFill>
                  <a:srgbClr val="0070C0"/>
                </a:solidFill>
              </a:rPr>
              <a:t>G.U. 7 febbraio 2023; 31</a:t>
            </a:r>
          </a:p>
          <a:p>
            <a:endParaRPr lang="it-IT" sz="1701" dirty="0"/>
          </a:p>
        </p:txBody>
      </p:sp>
    </p:spTree>
    <p:extLst>
      <p:ext uri="{BB962C8B-B14F-4D97-AF65-F5344CB8AC3E}">
        <p14:creationId xmlns:p14="http://schemas.microsoft.com/office/powerpoint/2010/main" val="87798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391886" y="537029"/>
            <a:ext cx="11335657" cy="4775200"/>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CE Locali</a:t>
            </a:r>
          </a:p>
          <a:p>
            <a:pPr marL="342900" indent="-342900">
              <a:buClr>
                <a:srgbClr val="FF0000"/>
              </a:buClr>
              <a:buFont typeface="Arial" panose="020B0604020202020204" pitchFamily="34" charset="0"/>
              <a:buChar char="•"/>
            </a:pPr>
            <a:endParaRPr lang="it-IT" dirty="0">
              <a:solidFill>
                <a:schemeClr val="bg1">
                  <a:lumMod val="50000"/>
                </a:schemeClr>
              </a:solidFill>
            </a:endParaRPr>
          </a:p>
          <a:p>
            <a:pPr>
              <a:buClr>
                <a:srgbClr val="FF0000"/>
              </a:buClr>
            </a:pPr>
            <a:endParaRPr lang="it-IT" dirty="0">
              <a:solidFill>
                <a:schemeClr val="bg1">
                  <a:lumMod val="50000"/>
                </a:schemeClr>
              </a:solidFill>
            </a:endParaRPr>
          </a:p>
          <a:p>
            <a:pPr marL="342900" indent="-342900" algn="l">
              <a:buClr>
                <a:srgbClr val="FF0000"/>
              </a:buClr>
              <a:buFont typeface="Arial" panose="020B0604020202020204" pitchFamily="34" charset="0"/>
              <a:buChar char="•"/>
            </a:pPr>
            <a:r>
              <a:rPr lang="it-IT" dirty="0">
                <a:solidFill>
                  <a:schemeClr val="bg1">
                    <a:lumMod val="50000"/>
                  </a:schemeClr>
                </a:solidFill>
              </a:rPr>
              <a:t>Regione Puglia (Delibera 22 maggio 2023): 2 CEL.</a:t>
            </a:r>
          </a:p>
          <a:p>
            <a:pPr algn="l">
              <a:buClr>
                <a:srgbClr val="FF0000"/>
              </a:buClr>
            </a:pPr>
            <a:endParaRPr lang="it-IT" dirty="0">
              <a:solidFill>
                <a:schemeClr val="bg1">
                  <a:lumMod val="50000"/>
                </a:schemeClr>
              </a:solidFill>
            </a:endParaRPr>
          </a:p>
          <a:p>
            <a:pPr marL="342900" indent="-342900" algn="l">
              <a:buClr>
                <a:srgbClr val="FF0000"/>
              </a:buClr>
              <a:buFont typeface="Arial" panose="020B0604020202020204" pitchFamily="34" charset="0"/>
              <a:buChar char="•"/>
            </a:pPr>
            <a:r>
              <a:rPr lang="it-IT" dirty="0">
                <a:solidFill>
                  <a:schemeClr val="bg1">
                    <a:lumMod val="50000"/>
                  </a:schemeClr>
                </a:solidFill>
              </a:rPr>
              <a:t>Regione Sicilia (Delibera 7 giugno 2023): 6 CEL.</a:t>
            </a:r>
          </a:p>
          <a:p>
            <a:pPr algn="l"/>
            <a:endParaRPr lang="it-IT" dirty="0">
              <a:solidFill>
                <a:schemeClr val="bg1">
                  <a:lumMod val="50000"/>
                </a:schemeClr>
              </a:solidFill>
            </a:endParaRPr>
          </a:p>
          <a:p>
            <a:endParaRPr lang="it-IT" i="1" dirty="0"/>
          </a:p>
          <a:p>
            <a:endParaRPr lang="it-IT" i="1" dirty="0"/>
          </a:p>
          <a:p>
            <a:endParaRPr lang="it-IT" dirty="0"/>
          </a:p>
        </p:txBody>
      </p:sp>
    </p:spTree>
    <p:extLst>
      <p:ext uri="{BB962C8B-B14F-4D97-AF65-F5344CB8AC3E}">
        <p14:creationId xmlns:p14="http://schemas.microsoft.com/office/powerpoint/2010/main" val="37833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402672" y="453948"/>
            <a:ext cx="11324785" cy="5871351"/>
          </a:xfrm>
        </p:spPr>
        <p:txBody>
          <a:bodyPr>
            <a:noAutofit/>
          </a:bodyPr>
          <a:lstStyle/>
          <a:p>
            <a:pPr>
              <a:lnSpc>
                <a:spcPct val="100000"/>
              </a:lnSpc>
              <a:spcBef>
                <a:spcPts val="0"/>
              </a:spcBef>
              <a:buClr>
                <a:srgbClr val="000000"/>
              </a:buClr>
              <a:buFont typeface="Arial"/>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CET: Composizione</a:t>
            </a:r>
          </a:p>
          <a:p>
            <a:pPr>
              <a:lnSpc>
                <a:spcPct val="100000"/>
              </a:lnSpc>
              <a:spcBef>
                <a:spcPts val="0"/>
              </a:spcBef>
              <a:buClr>
                <a:srgbClr val="000000"/>
              </a:buClr>
              <a:buFont typeface="Arial"/>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(1/2)</a:t>
            </a:r>
          </a:p>
          <a:p>
            <a:pPr>
              <a:lnSpc>
                <a:spcPct val="100000"/>
              </a:lnSpc>
              <a:spcBef>
                <a:spcPts val="0"/>
              </a:spcBef>
              <a:buClr>
                <a:srgbClr val="000000"/>
              </a:buClr>
              <a:buFont typeface="Arial"/>
              <a:tabLst>
                <a:tab pos="5924477" algn="l"/>
              </a:tabLst>
            </a:pPr>
            <a:endParaRPr lang="it-IT" sz="2800" b="1" dirty="0">
              <a:solidFill>
                <a:srgbClr val="299A75"/>
              </a:solidFill>
              <a:latin typeface="Calibri" panose="020F0502020204030204" pitchFamily="34" charset="0"/>
              <a:ea typeface="+mj-ea"/>
              <a:cs typeface="Calibri" panose="020F0502020204030204" pitchFamily="34" charset="0"/>
              <a:sym typeface="Arial"/>
            </a:endParaRPr>
          </a:p>
          <a:p>
            <a:pPr marL="342896" indent="-342896" algn="just">
              <a:buClr>
                <a:srgbClr val="FF0000"/>
              </a:buClr>
              <a:buFont typeface="Arial" panose="020B0604020202020204" pitchFamily="34" charset="0"/>
              <a:buChar char="•"/>
            </a:pPr>
            <a:r>
              <a:rPr lang="it-IT" dirty="0">
                <a:solidFill>
                  <a:schemeClr val="bg1">
                    <a:lumMod val="50000"/>
                  </a:schemeClr>
                </a:solidFill>
              </a:rPr>
              <a:t>a) tre clinici esperti in materia di sperimentazione clinica,  di  cui  uno  esperto  nello  studio   di   nuove   procedure   tecniche, diagnostiche e terapeutiche, invasive e semi invasive; </a:t>
            </a:r>
          </a:p>
          <a:p>
            <a:pPr marL="342896" indent="-342896" algn="l">
              <a:buClr>
                <a:srgbClr val="FF0000"/>
              </a:buClr>
              <a:buFont typeface="Arial" panose="020B0604020202020204" pitchFamily="34" charset="0"/>
              <a:buChar char="•"/>
            </a:pPr>
            <a:r>
              <a:rPr lang="it-IT" dirty="0">
                <a:solidFill>
                  <a:schemeClr val="bg1">
                    <a:lumMod val="50000"/>
                  </a:schemeClr>
                </a:solidFill>
              </a:rPr>
              <a:t>b) un medico di medicina generale territoriale; </a:t>
            </a:r>
          </a:p>
          <a:p>
            <a:pPr marL="342896" indent="-342896" algn="l">
              <a:buClr>
                <a:srgbClr val="FF0000"/>
              </a:buClr>
              <a:buFont typeface="Arial" panose="020B0604020202020204" pitchFamily="34" charset="0"/>
              <a:buChar char="•"/>
            </a:pPr>
            <a:r>
              <a:rPr lang="it-IT" dirty="0">
                <a:solidFill>
                  <a:schemeClr val="bg1">
                    <a:lumMod val="50000"/>
                  </a:schemeClr>
                </a:solidFill>
              </a:rPr>
              <a:t>c) un pediatra; </a:t>
            </a:r>
          </a:p>
          <a:p>
            <a:pPr marL="342896" indent="-342896" algn="l">
              <a:buClr>
                <a:srgbClr val="FF0000"/>
              </a:buClr>
              <a:buFont typeface="Arial" panose="020B0604020202020204" pitchFamily="34" charset="0"/>
              <a:buChar char="•"/>
            </a:pPr>
            <a:r>
              <a:rPr lang="it-IT" dirty="0">
                <a:solidFill>
                  <a:schemeClr val="bg1">
                    <a:lumMod val="50000"/>
                  </a:schemeClr>
                </a:solidFill>
              </a:rPr>
              <a:t>d) un biostatistico; </a:t>
            </a:r>
          </a:p>
          <a:p>
            <a:pPr marL="342896" indent="-342896" algn="l">
              <a:buClr>
                <a:srgbClr val="FF0000"/>
              </a:buClr>
              <a:buFont typeface="Arial" panose="020B0604020202020204" pitchFamily="34" charset="0"/>
              <a:buChar char="•"/>
            </a:pPr>
            <a:r>
              <a:rPr lang="it-IT" dirty="0">
                <a:solidFill>
                  <a:schemeClr val="bg1">
                    <a:lumMod val="50000"/>
                  </a:schemeClr>
                </a:solidFill>
              </a:rPr>
              <a:t>e) un farmacologo; </a:t>
            </a:r>
          </a:p>
          <a:p>
            <a:pPr marL="342896" indent="-342896" algn="l">
              <a:buClr>
                <a:srgbClr val="FF0000"/>
              </a:buClr>
              <a:buFont typeface="Arial" panose="020B0604020202020204" pitchFamily="34" charset="0"/>
              <a:buChar char="•"/>
            </a:pPr>
            <a:r>
              <a:rPr lang="it-IT" dirty="0">
                <a:solidFill>
                  <a:schemeClr val="bg1">
                    <a:lumMod val="50000"/>
                  </a:schemeClr>
                </a:solidFill>
              </a:rPr>
              <a:t>f) un farmacista ospedaliero; </a:t>
            </a:r>
          </a:p>
          <a:p>
            <a:pPr marL="342896" indent="-342896" algn="l">
              <a:buClr>
                <a:srgbClr val="FF0000"/>
              </a:buClr>
              <a:buFont typeface="Arial" panose="020B0604020202020204" pitchFamily="34" charset="0"/>
              <a:buChar char="•"/>
            </a:pPr>
            <a:r>
              <a:rPr lang="it-IT" dirty="0">
                <a:solidFill>
                  <a:schemeClr val="bg1">
                    <a:lumMod val="50000"/>
                  </a:schemeClr>
                </a:solidFill>
              </a:rPr>
              <a:t>g) un esperto in materia giuridica;</a:t>
            </a:r>
          </a:p>
          <a:p>
            <a:pPr algn="l"/>
            <a:endParaRPr lang="it-IT" i="1" dirty="0"/>
          </a:p>
          <a:p>
            <a:endParaRPr lang="it-IT" i="1" dirty="0"/>
          </a:p>
          <a:p>
            <a:endParaRPr lang="it-IT" dirty="0"/>
          </a:p>
        </p:txBody>
      </p:sp>
    </p:spTree>
    <p:extLst>
      <p:ext uri="{BB962C8B-B14F-4D97-AF65-F5344CB8AC3E}">
        <p14:creationId xmlns:p14="http://schemas.microsoft.com/office/powerpoint/2010/main" val="33431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391974" y="537073"/>
            <a:ext cx="11335483" cy="6086751"/>
          </a:xfrm>
        </p:spPr>
        <p:txBody>
          <a:bodyPr>
            <a:noAutofit/>
          </a:bodyPr>
          <a:lstStyle/>
          <a:p>
            <a:pPr>
              <a:lnSpc>
                <a:spcPct val="100000"/>
              </a:lnSpc>
              <a:spcBef>
                <a:spcPts val="0"/>
              </a:spcBef>
              <a:buClr>
                <a:srgbClr val="000000"/>
              </a:buCl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CET: Composizione</a:t>
            </a:r>
          </a:p>
          <a:p>
            <a:pPr>
              <a:lnSpc>
                <a:spcPct val="100000"/>
              </a:lnSpc>
              <a:spcBef>
                <a:spcPts val="0"/>
              </a:spcBef>
              <a:buClr>
                <a:srgbClr val="000000"/>
              </a:buCl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(2/2)</a:t>
            </a:r>
          </a:p>
          <a:p>
            <a:pPr marL="342896" indent="-342896" algn="l">
              <a:buClr>
                <a:srgbClr val="FF0000"/>
              </a:buClr>
              <a:buFont typeface="Arial" panose="020B0604020202020204" pitchFamily="34" charset="0"/>
              <a:buChar char="•"/>
            </a:pPr>
            <a:r>
              <a:rPr lang="it-IT" dirty="0">
                <a:solidFill>
                  <a:schemeClr val="bg1">
                    <a:lumMod val="50000"/>
                  </a:schemeClr>
                </a:solidFill>
              </a:rPr>
              <a:t>h) un esperto in materia assicurativa; </a:t>
            </a:r>
          </a:p>
          <a:p>
            <a:pPr marL="342896" indent="-342896" algn="l">
              <a:buClr>
                <a:srgbClr val="FF0000"/>
              </a:buClr>
              <a:buFont typeface="Arial" panose="020B0604020202020204" pitchFamily="34" charset="0"/>
              <a:buChar char="•"/>
            </a:pPr>
            <a:r>
              <a:rPr lang="it-IT" dirty="0">
                <a:solidFill>
                  <a:schemeClr val="bg1">
                    <a:lumMod val="50000"/>
                  </a:schemeClr>
                </a:solidFill>
              </a:rPr>
              <a:t>i) un medico legale; </a:t>
            </a:r>
          </a:p>
          <a:p>
            <a:pPr marL="342896" indent="-342896" algn="l">
              <a:buClr>
                <a:srgbClr val="FF0000"/>
              </a:buClr>
              <a:buFont typeface="Arial" panose="020B0604020202020204" pitchFamily="34" charset="0"/>
              <a:buChar char="•"/>
            </a:pPr>
            <a:r>
              <a:rPr lang="it-IT" dirty="0">
                <a:solidFill>
                  <a:schemeClr val="bg1">
                    <a:lumMod val="50000"/>
                  </a:schemeClr>
                </a:solidFill>
              </a:rPr>
              <a:t>j) un esperto di bioetica; </a:t>
            </a:r>
          </a:p>
          <a:p>
            <a:pPr marL="342896" indent="-342896" algn="l">
              <a:buClr>
                <a:srgbClr val="FF0000"/>
              </a:buClr>
              <a:buFont typeface="Arial" panose="020B0604020202020204" pitchFamily="34" charset="0"/>
              <a:buChar char="•"/>
            </a:pPr>
            <a:r>
              <a:rPr lang="it-IT" dirty="0">
                <a:solidFill>
                  <a:schemeClr val="bg1">
                    <a:lumMod val="50000"/>
                  </a:schemeClr>
                </a:solidFill>
              </a:rPr>
              <a:t>k) un  rappresentante  dell'area  delle  professioni   sanitarie interessata alla sperimentazione; </a:t>
            </a:r>
          </a:p>
          <a:p>
            <a:pPr marL="342896" indent="-342896" algn="l">
              <a:buClr>
                <a:srgbClr val="FF0000"/>
              </a:buClr>
              <a:buFont typeface="Arial" panose="020B0604020202020204" pitchFamily="34" charset="0"/>
              <a:buChar char="•"/>
            </a:pPr>
            <a:r>
              <a:rPr lang="it-IT" dirty="0">
                <a:solidFill>
                  <a:schemeClr val="bg1">
                    <a:lumMod val="50000"/>
                  </a:schemeClr>
                </a:solidFill>
              </a:rPr>
              <a:t>l) un  rappresentante  delle  associazioni  di  pazienti  o   di cittadini impegnati sui temi della salute; </a:t>
            </a:r>
          </a:p>
          <a:p>
            <a:pPr marL="342896" indent="-342896" algn="l">
              <a:buClr>
                <a:srgbClr val="FF0000"/>
              </a:buClr>
              <a:buFont typeface="Arial" panose="020B0604020202020204" pitchFamily="34" charset="0"/>
              <a:buChar char="•"/>
            </a:pPr>
            <a:r>
              <a:rPr lang="it-IT" dirty="0">
                <a:solidFill>
                  <a:schemeClr val="bg1">
                    <a:lumMod val="50000"/>
                  </a:schemeClr>
                </a:solidFill>
              </a:rPr>
              <a:t>m) un </a:t>
            </a:r>
            <a:r>
              <a:rPr lang="it-IT" dirty="0">
                <a:solidFill>
                  <a:srgbClr val="0070C0"/>
                </a:solidFill>
              </a:rPr>
              <a:t>esperto in dispositivi medici</a:t>
            </a:r>
            <a:r>
              <a:rPr lang="it-IT" dirty="0">
                <a:solidFill>
                  <a:schemeClr val="bg1">
                    <a:lumMod val="50000"/>
                  </a:schemeClr>
                </a:solidFill>
              </a:rPr>
              <a:t>; </a:t>
            </a:r>
          </a:p>
          <a:p>
            <a:pPr marL="342896" indent="-342896" algn="l">
              <a:buClr>
                <a:srgbClr val="FF0000"/>
              </a:buClr>
              <a:buFont typeface="Arial" panose="020B0604020202020204" pitchFamily="34" charset="0"/>
              <a:buChar char="•"/>
            </a:pPr>
            <a:r>
              <a:rPr lang="it-IT" dirty="0">
                <a:solidFill>
                  <a:schemeClr val="bg1">
                    <a:lumMod val="50000"/>
                  </a:schemeClr>
                </a:solidFill>
              </a:rPr>
              <a:t>n) un </a:t>
            </a:r>
            <a:r>
              <a:rPr lang="it-IT" dirty="0">
                <a:solidFill>
                  <a:srgbClr val="0070C0"/>
                </a:solidFill>
              </a:rPr>
              <a:t>ingegnere clinico o un fisico medico</a:t>
            </a:r>
            <a:r>
              <a:rPr lang="it-IT" dirty="0">
                <a:solidFill>
                  <a:schemeClr val="bg1">
                    <a:lumMod val="50000"/>
                  </a:schemeClr>
                </a:solidFill>
              </a:rPr>
              <a:t>; </a:t>
            </a:r>
          </a:p>
          <a:p>
            <a:pPr marL="342896" indent="-342896" algn="l">
              <a:buClr>
                <a:srgbClr val="FF0000"/>
              </a:buClr>
              <a:buFont typeface="Arial" panose="020B0604020202020204" pitchFamily="34" charset="0"/>
              <a:buChar char="•"/>
            </a:pPr>
            <a:r>
              <a:rPr lang="it-IT" dirty="0">
                <a:solidFill>
                  <a:schemeClr val="bg1">
                    <a:lumMod val="50000"/>
                  </a:schemeClr>
                </a:solidFill>
              </a:rPr>
              <a:t>o) in relazione allo studio di prodotti alimentari sull'uomo,  un esperto in nutrizione; </a:t>
            </a:r>
          </a:p>
          <a:p>
            <a:pPr marL="342896" indent="-342896" algn="l">
              <a:buClr>
                <a:srgbClr val="FF0000"/>
              </a:buClr>
              <a:buFont typeface="Arial" panose="020B0604020202020204" pitchFamily="34" charset="0"/>
              <a:buChar char="•"/>
            </a:pPr>
            <a:r>
              <a:rPr lang="it-IT" dirty="0">
                <a:solidFill>
                  <a:schemeClr val="bg1">
                    <a:lumMod val="50000"/>
                  </a:schemeClr>
                </a:solidFill>
              </a:rPr>
              <a:t>p) in relazione agli studi di genetica, un esperto in genetica. </a:t>
            </a:r>
          </a:p>
          <a:p>
            <a:pPr marL="342896" indent="-342896" algn="l">
              <a:buFont typeface="Arial" panose="020B0604020202020204" pitchFamily="34" charset="0"/>
              <a:buChar char="•"/>
            </a:pPr>
            <a:endParaRPr lang="it-IT" i="1" dirty="0"/>
          </a:p>
          <a:p>
            <a:endParaRPr lang="it-IT" i="1" dirty="0"/>
          </a:p>
          <a:p>
            <a:endParaRPr lang="it-IT" dirty="0"/>
          </a:p>
        </p:txBody>
      </p:sp>
    </p:spTree>
    <p:extLst>
      <p:ext uri="{BB962C8B-B14F-4D97-AF65-F5344CB8AC3E}">
        <p14:creationId xmlns:p14="http://schemas.microsoft.com/office/powerpoint/2010/main" val="206217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1C8162B-8EE8-8341-FB2B-E62A42913F98}"/>
              </a:ext>
            </a:extLst>
          </p:cNvPr>
          <p:cNvSpPr txBox="1">
            <a:spLocks noChangeArrowheads="1"/>
          </p:cNvSpPr>
          <p:nvPr/>
        </p:nvSpPr>
        <p:spPr bwMode="auto">
          <a:xfrm>
            <a:off x="1817981" y="466144"/>
            <a:ext cx="8229474" cy="641726"/>
          </a:xfrm>
          <a:prstGeom prst="rect">
            <a:avLst/>
          </a:prstGeom>
          <a:noFill/>
          <a:ln>
            <a:miter lim="800000"/>
            <a:headEnd/>
            <a:tailEnd/>
          </a:ln>
        </p:spPr>
        <p:txBody>
          <a:bodyPr vert="horz" wrap="square" lIns="91438" tIns="45719" rIns="91438" bIns="4571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Centro di Coordinamento Nazionale dei Comitati Etici</a:t>
            </a:r>
          </a:p>
        </p:txBody>
      </p:sp>
      <p:sp>
        <p:nvSpPr>
          <p:cNvPr id="5" name="CasellaDiTesto 4">
            <a:extLst>
              <a:ext uri="{FF2B5EF4-FFF2-40B4-BE49-F238E27FC236}">
                <a16:creationId xmlns:a16="http://schemas.microsoft.com/office/drawing/2014/main" id="{417CB50D-15D6-EB06-D13E-4D263B87A42C}"/>
              </a:ext>
            </a:extLst>
          </p:cNvPr>
          <p:cNvSpPr txBox="1"/>
          <p:nvPr/>
        </p:nvSpPr>
        <p:spPr>
          <a:xfrm>
            <a:off x="4504346" y="3040658"/>
            <a:ext cx="2856744" cy="908069"/>
          </a:xfrm>
          <a:prstGeom prst="rect">
            <a:avLst/>
          </a:prstGeom>
          <a:noFill/>
        </p:spPr>
        <p:txBody>
          <a:bodyPr wrap="none" rtlCol="0">
            <a:spAutoFit/>
          </a:bodyPr>
          <a:lstStyle/>
          <a:p>
            <a:r>
              <a:rPr lang="it-IT" dirty="0">
                <a:solidFill>
                  <a:srgbClr val="0070C0"/>
                </a:solidFill>
              </a:rPr>
              <a:t>Legge 11 gennaio 2018, n. 3</a:t>
            </a:r>
          </a:p>
          <a:p>
            <a:pPr algn="ctr"/>
            <a:r>
              <a:rPr lang="it-IT" dirty="0">
                <a:solidFill>
                  <a:srgbClr val="0070C0"/>
                </a:solidFill>
              </a:rPr>
              <a:t>G.U. 7 31 gennaio 218; 25</a:t>
            </a:r>
          </a:p>
          <a:p>
            <a:endParaRPr lang="it-IT" sz="1701" dirty="0"/>
          </a:p>
        </p:txBody>
      </p:sp>
      <p:sp>
        <p:nvSpPr>
          <p:cNvPr id="6" name="Sottotitolo 3">
            <a:extLst>
              <a:ext uri="{FF2B5EF4-FFF2-40B4-BE49-F238E27FC236}">
                <a16:creationId xmlns:a16="http://schemas.microsoft.com/office/drawing/2014/main" id="{CBF50DEE-D6CA-79AD-17E0-264394DD0E18}"/>
              </a:ext>
            </a:extLst>
          </p:cNvPr>
          <p:cNvSpPr txBox="1">
            <a:spLocks/>
          </p:cNvSpPr>
          <p:nvPr/>
        </p:nvSpPr>
        <p:spPr>
          <a:xfrm>
            <a:off x="825190" y="1260055"/>
            <a:ext cx="10326030" cy="1578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solidFill>
                <a:schemeClr val="bg1">
                  <a:lumMod val="50000"/>
                </a:schemeClr>
              </a:solidFill>
            </a:endParaRPr>
          </a:p>
          <a:p>
            <a:pPr marL="457194" indent="-457194" algn="l">
              <a:buClr>
                <a:srgbClr val="FF0000"/>
              </a:buClr>
              <a:buSzPct val="100000"/>
              <a:buFont typeface="Arial" panose="020B0604020202020204" pitchFamily="34" charset="0"/>
              <a:buChar char="•"/>
            </a:pPr>
            <a:r>
              <a:rPr lang="it-IT" dirty="0">
                <a:solidFill>
                  <a:schemeClr val="bg1">
                    <a:lumMod val="50000"/>
                  </a:schemeClr>
                </a:solidFill>
              </a:rPr>
              <a:t>Competenza su:</a:t>
            </a:r>
          </a:p>
          <a:p>
            <a:pPr marL="800100" lvl="1" indent="-342900" algn="just">
              <a:buClr>
                <a:srgbClr val="0070C0"/>
              </a:buClr>
              <a:buSzPct val="100000"/>
              <a:buFont typeface="Wingdings" panose="05000000000000000000" pitchFamily="2" charset="2"/>
              <a:buChar char="ü"/>
            </a:pPr>
            <a:r>
              <a:rPr lang="it-IT" sz="2200" dirty="0">
                <a:solidFill>
                  <a:schemeClr val="bg1">
                    <a:lumMod val="50000"/>
                  </a:schemeClr>
                </a:solidFill>
              </a:rPr>
              <a:t>Sperimentazioni cliniche medicinali.</a:t>
            </a:r>
          </a:p>
          <a:p>
            <a:pPr marL="800100" lvl="1" indent="-342900" algn="just">
              <a:buClr>
                <a:srgbClr val="0070C0"/>
              </a:buClr>
              <a:buSzPct val="100000"/>
              <a:buFont typeface="Wingdings" panose="05000000000000000000" pitchFamily="2" charset="2"/>
              <a:buChar char="ü"/>
            </a:pPr>
            <a:r>
              <a:rPr lang="it-IT" sz="2200" dirty="0">
                <a:solidFill>
                  <a:schemeClr val="bg1">
                    <a:lumMod val="50000"/>
                  </a:schemeClr>
                </a:solidFill>
              </a:rPr>
              <a:t>Indagini cliniche dispositivi medici</a:t>
            </a:r>
            <a:r>
              <a:rPr lang="it-IT" dirty="0">
                <a:solidFill>
                  <a:schemeClr val="bg1">
                    <a:lumMod val="50000"/>
                  </a:schemeClr>
                </a:solidFill>
              </a:rPr>
              <a:t>.</a:t>
            </a:r>
          </a:p>
        </p:txBody>
      </p:sp>
      <p:sp>
        <p:nvSpPr>
          <p:cNvPr id="8" name="Sottotitolo 3">
            <a:extLst>
              <a:ext uri="{FF2B5EF4-FFF2-40B4-BE49-F238E27FC236}">
                <a16:creationId xmlns:a16="http://schemas.microsoft.com/office/drawing/2014/main" id="{CBF50DEE-D6CA-79AD-17E0-264394DD0E18}"/>
              </a:ext>
            </a:extLst>
          </p:cNvPr>
          <p:cNvSpPr txBox="1">
            <a:spLocks/>
          </p:cNvSpPr>
          <p:nvPr/>
        </p:nvSpPr>
        <p:spPr>
          <a:xfrm>
            <a:off x="825190" y="5060719"/>
            <a:ext cx="10469721" cy="18401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solidFill>
                <a:schemeClr val="bg1">
                  <a:lumMod val="50000"/>
                </a:schemeClr>
              </a:solidFill>
            </a:endParaRPr>
          </a:p>
          <a:p>
            <a:pPr marL="457194" indent="-457194" algn="l">
              <a:buClr>
                <a:srgbClr val="FF0000"/>
              </a:buClr>
              <a:buSzPct val="100000"/>
              <a:buFont typeface="Arial" panose="020B0604020202020204" pitchFamily="34" charset="0"/>
              <a:buChar char="•"/>
            </a:pPr>
            <a:r>
              <a:rPr lang="it-IT" dirty="0">
                <a:solidFill>
                  <a:schemeClr val="bg1">
                    <a:lumMod val="50000"/>
                  </a:schemeClr>
                </a:solidFill>
              </a:rPr>
              <a:t>Studi di altro tipo valutati da CET: 70% circa</a:t>
            </a:r>
          </a:p>
          <a:p>
            <a:pPr algn="l"/>
            <a:endParaRPr lang="it-IT" dirty="0"/>
          </a:p>
          <a:p>
            <a:endParaRPr lang="it-IT" i="1" dirty="0"/>
          </a:p>
          <a:p>
            <a:endParaRPr lang="it-IT" dirty="0"/>
          </a:p>
        </p:txBody>
      </p:sp>
    </p:spTree>
    <p:extLst>
      <p:ext uri="{BB962C8B-B14F-4D97-AF65-F5344CB8AC3E}">
        <p14:creationId xmlns:p14="http://schemas.microsoft.com/office/powerpoint/2010/main" val="286922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391886" y="537029"/>
            <a:ext cx="11335657" cy="4775200"/>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IA e ricerca clinica: profilo metodologico</a:t>
            </a:r>
          </a:p>
          <a:p>
            <a:pPr marL="342900" indent="-342900">
              <a:buClr>
                <a:srgbClr val="FF0000"/>
              </a:buClr>
              <a:buFont typeface="Arial" panose="020B0604020202020204" pitchFamily="34" charset="0"/>
              <a:buChar char="•"/>
            </a:pPr>
            <a:endParaRPr lang="it-IT" dirty="0">
              <a:solidFill>
                <a:schemeClr val="bg1">
                  <a:lumMod val="50000"/>
                </a:schemeClr>
              </a:solidFill>
            </a:endParaRPr>
          </a:p>
          <a:p>
            <a:pPr>
              <a:buClr>
                <a:srgbClr val="FF0000"/>
              </a:buClr>
            </a:pPr>
            <a:endParaRPr lang="it-IT" dirty="0">
              <a:solidFill>
                <a:schemeClr val="bg1">
                  <a:lumMod val="50000"/>
                </a:schemeClr>
              </a:solidFill>
            </a:endParaRPr>
          </a:p>
          <a:p>
            <a:pPr marL="342900" indent="-342900" algn="just">
              <a:buClr>
                <a:srgbClr val="FF0000"/>
              </a:buClr>
              <a:buFont typeface="Arial" panose="020B0604020202020204" pitchFamily="34" charset="0"/>
              <a:buChar char="•"/>
            </a:pPr>
            <a:r>
              <a:rPr lang="it-IT" dirty="0">
                <a:solidFill>
                  <a:schemeClr val="bg1">
                    <a:lumMod val="50000"/>
                  </a:schemeClr>
                </a:solidFill>
              </a:rPr>
              <a:t>IA utilizzata dal paziente </a:t>
            </a:r>
            <a:r>
              <a:rPr lang="it-IT" dirty="0">
                <a:solidFill>
                  <a:srgbClr val="0070C0"/>
                </a:solidFill>
              </a:rPr>
              <a:t>individualmente</a:t>
            </a:r>
            <a:r>
              <a:rPr lang="it-IT" dirty="0">
                <a:solidFill>
                  <a:schemeClr val="bg1">
                    <a:lumMod val="50000"/>
                  </a:schemeClr>
                </a:solidFill>
              </a:rPr>
              <a:t>. Sotto il profilo metodologico, la ricerca clinica in cui l’IA è utilizzata come strumento individuale </a:t>
            </a:r>
            <a:r>
              <a:rPr lang="it-IT" dirty="0">
                <a:solidFill>
                  <a:srgbClr val="0070C0"/>
                </a:solidFill>
              </a:rPr>
              <a:t>non differisce dalla ricerca clinica in cui si utilizza qualsiasi altro tipo di strumento</a:t>
            </a:r>
            <a:r>
              <a:rPr lang="it-IT" dirty="0">
                <a:solidFill>
                  <a:schemeClr val="bg1">
                    <a:lumMod val="50000"/>
                  </a:schemeClr>
                </a:solidFill>
              </a:rPr>
              <a:t> (sia esso un farmaco, un bisturi, un software o altro).</a:t>
            </a:r>
          </a:p>
          <a:p>
            <a:pPr marL="342900" indent="-342900" algn="just">
              <a:buClr>
                <a:srgbClr val="FF0000"/>
              </a:buClr>
              <a:buFont typeface="Arial" panose="020B0604020202020204" pitchFamily="34" charset="0"/>
              <a:buChar char="•"/>
            </a:pPr>
            <a:r>
              <a:rPr lang="it-IT" dirty="0">
                <a:solidFill>
                  <a:schemeClr val="bg1">
                    <a:lumMod val="50000"/>
                  </a:schemeClr>
                </a:solidFill>
              </a:rPr>
              <a:t>IA per </a:t>
            </a:r>
            <a:r>
              <a:rPr lang="it-IT" dirty="0">
                <a:solidFill>
                  <a:srgbClr val="0070C0"/>
                </a:solidFill>
              </a:rPr>
              <a:t>valutazioni complesse relative non a un singolo paziente</a:t>
            </a:r>
            <a:r>
              <a:rPr lang="it-IT" dirty="0">
                <a:solidFill>
                  <a:schemeClr val="bg1">
                    <a:lumMod val="50000"/>
                  </a:schemeClr>
                </a:solidFill>
              </a:rPr>
              <a:t>, bensì a modelli </a:t>
            </a:r>
            <a:r>
              <a:rPr lang="it-IT" dirty="0" smtClean="0">
                <a:solidFill>
                  <a:schemeClr val="bg1">
                    <a:lumMod val="50000"/>
                  </a:schemeClr>
                </a:solidFill>
              </a:rPr>
              <a:t>di </a:t>
            </a:r>
            <a:r>
              <a:rPr lang="it-IT" dirty="0">
                <a:solidFill>
                  <a:schemeClr val="bg1">
                    <a:lumMod val="50000"/>
                  </a:schemeClr>
                </a:solidFill>
              </a:rPr>
              <a:t>produzione della conoscenza.</a:t>
            </a:r>
          </a:p>
          <a:p>
            <a:pPr marL="342900" indent="-342900" algn="just">
              <a:buClr>
                <a:srgbClr val="FF0000"/>
              </a:buClr>
              <a:buFont typeface="Arial" panose="020B0604020202020204" pitchFamily="34" charset="0"/>
              <a:buChar char="•"/>
            </a:pPr>
            <a:r>
              <a:rPr lang="it-IT" dirty="0">
                <a:solidFill>
                  <a:schemeClr val="bg1">
                    <a:lumMod val="50000"/>
                  </a:schemeClr>
                </a:solidFill>
              </a:rPr>
              <a:t>IA per l’</a:t>
            </a:r>
            <a:r>
              <a:rPr lang="it-IT" dirty="0">
                <a:solidFill>
                  <a:srgbClr val="0070C0"/>
                </a:solidFill>
              </a:rPr>
              <a:t>esecuzione di studi clinici</a:t>
            </a:r>
            <a:r>
              <a:rPr lang="it-IT" dirty="0">
                <a:solidFill>
                  <a:schemeClr val="bg1">
                    <a:lumMod val="50000"/>
                  </a:schemeClr>
                </a:solidFill>
              </a:rPr>
              <a:t> (es.: selezione dei pazienti, raccolta ed elaborazione di dati, etc.).</a:t>
            </a:r>
          </a:p>
          <a:p>
            <a:pPr marL="342900" indent="-342900" algn="l">
              <a:buClr>
                <a:srgbClr val="FF0000"/>
              </a:buClr>
              <a:buFont typeface="Arial" panose="020B0604020202020204" pitchFamily="34" charset="0"/>
              <a:buChar char="•"/>
            </a:pPr>
            <a:endParaRPr lang="it-IT" dirty="0">
              <a:solidFill>
                <a:schemeClr val="bg1">
                  <a:lumMod val="50000"/>
                </a:schemeClr>
              </a:solidFill>
            </a:endParaRPr>
          </a:p>
          <a:p>
            <a:endParaRPr lang="it-IT" i="1" dirty="0"/>
          </a:p>
          <a:p>
            <a:endParaRPr lang="it-IT" i="1" dirty="0"/>
          </a:p>
          <a:p>
            <a:endParaRPr lang="it-IT" dirty="0"/>
          </a:p>
        </p:txBody>
      </p:sp>
    </p:spTree>
    <p:extLst>
      <p:ext uri="{BB962C8B-B14F-4D97-AF65-F5344CB8AC3E}">
        <p14:creationId xmlns:p14="http://schemas.microsoft.com/office/powerpoint/2010/main" val="104494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217" y="226422"/>
            <a:ext cx="4849565" cy="6130835"/>
          </a:xfrm>
          <a:prstGeom prst="rect">
            <a:avLst/>
          </a:prstGeom>
          <a:ln>
            <a:solidFill>
              <a:schemeClr val="tx1"/>
            </a:solidFill>
          </a:ln>
        </p:spPr>
      </p:pic>
    </p:spTree>
    <p:extLst>
      <p:ext uri="{BB962C8B-B14F-4D97-AF65-F5344CB8AC3E}">
        <p14:creationId xmlns:p14="http://schemas.microsoft.com/office/powerpoint/2010/main" val="8267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411061" y="537029"/>
            <a:ext cx="11316482" cy="4991316"/>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Esempi di criteri ricorrenti</a:t>
            </a:r>
          </a:p>
          <a:p>
            <a:pPr marL="342900" indent="-342900">
              <a:buClr>
                <a:srgbClr val="FF0000"/>
              </a:buClr>
              <a:buFont typeface="Arial" panose="020B0604020202020204" pitchFamily="34" charset="0"/>
              <a:buChar char="•"/>
            </a:pPr>
            <a:endParaRPr lang="it-IT" dirty="0">
              <a:solidFill>
                <a:schemeClr val="bg1">
                  <a:lumMod val="50000"/>
                </a:schemeClr>
              </a:solidFill>
            </a:endParaRP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Responsabilità.</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Dignità.</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Equità.</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Uguaglianza.</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Non discriminazione.</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Riservatezza.</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Sostenibilità.</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Autodeterminazione.</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Inclusività.</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Sicurezza.</a:t>
            </a:r>
          </a:p>
          <a:p>
            <a:pPr marL="800100" lvl="1" indent="-342900" algn="l">
              <a:lnSpc>
                <a:spcPct val="100000"/>
              </a:lnSpc>
              <a:spcBef>
                <a:spcPts val="0"/>
              </a:spcBef>
              <a:buClr>
                <a:srgbClr val="FF0000"/>
              </a:buClr>
              <a:buFont typeface="Arial" panose="020B0604020202020204" pitchFamily="34" charset="0"/>
              <a:buChar char="•"/>
            </a:pPr>
            <a:r>
              <a:rPr lang="it-IT" sz="2400" dirty="0">
                <a:solidFill>
                  <a:schemeClr val="bg1">
                    <a:lumMod val="50000"/>
                  </a:schemeClr>
                </a:solidFill>
              </a:rPr>
              <a:t>…</a:t>
            </a:r>
          </a:p>
          <a:p>
            <a:pPr marL="342900" indent="-342900" algn="l">
              <a:buClr>
                <a:srgbClr val="FF0000"/>
              </a:buClr>
              <a:buFont typeface="Arial" panose="020B0604020202020204" pitchFamily="34" charset="0"/>
              <a:buChar char="•"/>
            </a:pPr>
            <a:endParaRPr lang="it-IT" dirty="0">
              <a:solidFill>
                <a:schemeClr val="bg1">
                  <a:lumMod val="50000"/>
                </a:schemeClr>
              </a:solidFill>
            </a:endParaRPr>
          </a:p>
          <a:p>
            <a:endParaRPr lang="it-IT" i="1" dirty="0"/>
          </a:p>
          <a:p>
            <a:endParaRPr lang="it-IT" i="1" dirty="0"/>
          </a:p>
          <a:p>
            <a:endParaRPr lang="it-IT" dirty="0"/>
          </a:p>
        </p:txBody>
      </p:sp>
    </p:spTree>
    <p:extLst>
      <p:ext uri="{BB962C8B-B14F-4D97-AF65-F5344CB8AC3E}">
        <p14:creationId xmlns:p14="http://schemas.microsoft.com/office/powerpoint/2010/main" val="2208923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769434" y="1650346"/>
            <a:ext cx="10682867" cy="3581345"/>
          </a:xfrm>
        </p:spPr>
        <p:txBody>
          <a:bodyPr>
            <a:noAutofit/>
          </a:bodyPr>
          <a:lstStyle/>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Scarto tra profilo metodologico e profilo </a:t>
            </a:r>
            <a:r>
              <a:rPr lang="it-IT" dirty="0" err="1">
                <a:solidFill>
                  <a:schemeClr val="bg1">
                    <a:lumMod val="50000"/>
                  </a:schemeClr>
                </a:solidFill>
              </a:rPr>
              <a:t>regolatorio</a:t>
            </a:r>
            <a:endParaRPr lang="it-IT" dirty="0">
              <a:solidFill>
                <a:schemeClr val="bg1">
                  <a:lumMod val="50000"/>
                </a:schemeClr>
              </a:solidFill>
            </a:endParaRPr>
          </a:p>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Normativa rigida per:</a:t>
            </a:r>
          </a:p>
          <a:p>
            <a:pPr marL="800100" lvl="1" indent="-342900" algn="just">
              <a:buClr>
                <a:srgbClr val="0070C0"/>
              </a:buClr>
              <a:buSzPct val="100000"/>
              <a:buFont typeface="Wingdings" panose="05000000000000000000" pitchFamily="2" charset="2"/>
              <a:buChar char="ü"/>
            </a:pPr>
            <a:r>
              <a:rPr lang="it-IT" sz="2200" dirty="0">
                <a:solidFill>
                  <a:schemeClr val="bg1">
                    <a:lumMod val="50000"/>
                  </a:schemeClr>
                </a:solidFill>
              </a:rPr>
              <a:t>Sperimentazioni cliniche su medicinali.</a:t>
            </a:r>
          </a:p>
          <a:p>
            <a:pPr marL="800100" lvl="1" indent="-342900" algn="just">
              <a:buClr>
                <a:srgbClr val="0070C0"/>
              </a:buClr>
              <a:buSzPct val="100000"/>
              <a:buFont typeface="Wingdings" panose="05000000000000000000" pitchFamily="2" charset="2"/>
              <a:buChar char="ü"/>
            </a:pPr>
            <a:r>
              <a:rPr lang="it-IT" sz="2200" dirty="0">
                <a:solidFill>
                  <a:schemeClr val="bg1">
                    <a:lumMod val="50000"/>
                  </a:schemeClr>
                </a:solidFill>
              </a:rPr>
              <a:t>Indagini cliniche su dispositivi medici.</a:t>
            </a:r>
          </a:p>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"Soft law" per altri tipi di studi.</a:t>
            </a:r>
          </a:p>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Necessarie linee di indirizzo operative.</a:t>
            </a:r>
          </a:p>
          <a:p>
            <a:pPr marL="257172" indent="-257172" algn="just">
              <a:buClr>
                <a:srgbClr val="FF0000"/>
              </a:buClr>
              <a:buSzPct val="100000"/>
              <a:buFont typeface="Arial" panose="020B0604020202020204" pitchFamily="34" charset="0"/>
              <a:buChar char="•"/>
            </a:pPr>
            <a:r>
              <a:rPr lang="it-IT" dirty="0">
                <a:solidFill>
                  <a:schemeClr val="bg1">
                    <a:lumMod val="50000"/>
                  </a:schemeClr>
                </a:solidFill>
              </a:rPr>
              <a:t>(S)coordinamento CET.  </a:t>
            </a:r>
          </a:p>
          <a:p>
            <a:pPr marL="257172" indent="-257172" algn="just">
              <a:buClr>
                <a:srgbClr val="FF0000"/>
              </a:buClr>
              <a:buSzPct val="100000"/>
              <a:buFont typeface="Arial" panose="020B0604020202020204" pitchFamily="34" charset="0"/>
              <a:buChar char="•"/>
            </a:pPr>
            <a:endParaRPr lang="it-IT" dirty="0"/>
          </a:p>
          <a:p>
            <a:pPr marL="257172" indent="-257172" algn="just">
              <a:buClr>
                <a:srgbClr val="FF0000"/>
              </a:buClr>
              <a:buSzPct val="100000"/>
              <a:buFont typeface="Arial" panose="020B0604020202020204" pitchFamily="34" charset="0"/>
              <a:buChar char="•"/>
            </a:pPr>
            <a:endParaRPr lang="it-IT" dirty="0"/>
          </a:p>
        </p:txBody>
      </p:sp>
      <p:sp>
        <p:nvSpPr>
          <p:cNvPr id="2" name="Rectangle 2">
            <a:extLst>
              <a:ext uri="{FF2B5EF4-FFF2-40B4-BE49-F238E27FC236}">
                <a16:creationId xmlns:a16="http://schemas.microsoft.com/office/drawing/2014/main" id="{81C8162B-8EE8-8341-FB2B-E62A42913F98}"/>
              </a:ext>
            </a:extLst>
          </p:cNvPr>
          <p:cNvSpPr txBox="1">
            <a:spLocks noChangeArrowheads="1"/>
          </p:cNvSpPr>
          <p:nvPr/>
        </p:nvSpPr>
        <p:spPr bwMode="auto">
          <a:xfrm>
            <a:off x="1817981" y="512856"/>
            <a:ext cx="8229474" cy="641726"/>
          </a:xfrm>
          <a:prstGeom prst="rect">
            <a:avLst/>
          </a:prstGeom>
          <a:noFill/>
          <a:ln>
            <a:miter lim="800000"/>
            <a:headEnd/>
            <a:tailEnd/>
          </a:ln>
        </p:spPr>
        <p:txBody>
          <a:bodyPr vert="horz" wrap="square" lIns="91438" tIns="45719" rIns="91438" bIns="45719"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tabLst>
                <a:tab pos="5924477" algn="l"/>
              </a:tabLst>
            </a:pPr>
            <a:r>
              <a:rPr lang="it-IT" sz="2800" b="1" dirty="0">
                <a:solidFill>
                  <a:srgbClr val="299A75"/>
                </a:solidFill>
                <a:latin typeface="Calibri" panose="020F0502020204030204" pitchFamily="34" charset="0"/>
                <a:ea typeface="+mj-ea"/>
                <a:cs typeface="Calibri" panose="020F0502020204030204" pitchFamily="34" charset="0"/>
              </a:rPr>
              <a:t>Per (non) concludere</a:t>
            </a:r>
          </a:p>
        </p:txBody>
      </p:sp>
    </p:spTree>
    <p:extLst>
      <p:ext uri="{BB962C8B-B14F-4D97-AF65-F5344CB8AC3E}">
        <p14:creationId xmlns:p14="http://schemas.microsoft.com/office/powerpoint/2010/main" val="101175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452847" y="226419"/>
            <a:ext cx="11257280" cy="687981"/>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International </a:t>
            </a:r>
            <a:r>
              <a:rPr lang="it-IT" sz="2800" b="1" dirty="0" err="1">
                <a:solidFill>
                  <a:srgbClr val="299A75"/>
                </a:solidFill>
                <a:latin typeface="Calibri" panose="020F0502020204030204" pitchFamily="34" charset="0"/>
                <a:ea typeface="+mj-ea"/>
                <a:cs typeface="Calibri" panose="020F0502020204030204" pitchFamily="34" charset="0"/>
                <a:sym typeface="Arial"/>
              </a:rPr>
              <a:t>Coalition</a:t>
            </a:r>
            <a:r>
              <a:rPr lang="it-IT" sz="2800" b="1" dirty="0">
                <a:solidFill>
                  <a:srgbClr val="299A75"/>
                </a:solidFill>
                <a:latin typeface="Calibri" panose="020F0502020204030204" pitchFamily="34" charset="0"/>
                <a:ea typeface="+mj-ea"/>
                <a:cs typeface="Calibri" panose="020F0502020204030204" pitchFamily="34" charset="0"/>
                <a:sym typeface="Arial"/>
              </a:rPr>
              <a:t> of Medicine </a:t>
            </a:r>
            <a:r>
              <a:rPr lang="it-IT" sz="2800" b="1" dirty="0" err="1">
                <a:solidFill>
                  <a:srgbClr val="299A75"/>
                </a:solidFill>
                <a:latin typeface="Calibri" panose="020F0502020204030204" pitchFamily="34" charset="0"/>
                <a:ea typeface="+mj-ea"/>
                <a:cs typeface="Calibri" panose="020F0502020204030204" pitchFamily="34" charset="0"/>
                <a:sym typeface="Arial"/>
              </a:rPr>
              <a:t>Regulatory</a:t>
            </a:r>
            <a:r>
              <a:rPr lang="it-IT" sz="2800" b="1" dirty="0">
                <a:solidFill>
                  <a:srgbClr val="299A75"/>
                </a:solidFill>
                <a:latin typeface="Calibri" panose="020F0502020204030204" pitchFamily="34" charset="0"/>
                <a:ea typeface="+mj-ea"/>
                <a:cs typeface="Calibri" panose="020F0502020204030204" pitchFamily="34" charset="0"/>
                <a:sym typeface="Arial"/>
              </a:rPr>
              <a:t> </a:t>
            </a:r>
            <a:r>
              <a:rPr lang="it-IT" sz="2800" b="1" dirty="0" err="1">
                <a:solidFill>
                  <a:srgbClr val="299A75"/>
                </a:solidFill>
                <a:latin typeface="Calibri" panose="020F0502020204030204" pitchFamily="34" charset="0"/>
                <a:ea typeface="+mj-ea"/>
                <a:cs typeface="Calibri" panose="020F0502020204030204" pitchFamily="34" charset="0"/>
                <a:sym typeface="Arial"/>
              </a:rPr>
              <a:t>Authorities</a:t>
            </a:r>
            <a:r>
              <a:rPr lang="it-IT" sz="2800" b="1" dirty="0">
                <a:solidFill>
                  <a:srgbClr val="299A75"/>
                </a:solidFill>
                <a:latin typeface="Calibri" panose="020F0502020204030204" pitchFamily="34" charset="0"/>
                <a:ea typeface="+mj-ea"/>
                <a:cs typeface="Calibri" panose="020F0502020204030204" pitchFamily="34" charset="0"/>
                <a:sym typeface="Arial"/>
              </a:rPr>
              <a:t> (ICMRA)</a:t>
            </a:r>
          </a:p>
          <a:p>
            <a:pPr algn="l"/>
            <a:endParaRPr lang="it-IT" dirty="0">
              <a:solidFill>
                <a:schemeClr val="bg1">
                  <a:lumMod val="50000"/>
                </a:schemeClr>
              </a:solidFill>
            </a:endParaRPr>
          </a:p>
        </p:txBody>
      </p:sp>
      <p:sp>
        <p:nvSpPr>
          <p:cNvPr id="3" name="CasellaDiTesto 2">
            <a:extLst>
              <a:ext uri="{FF2B5EF4-FFF2-40B4-BE49-F238E27FC236}">
                <a16:creationId xmlns:a16="http://schemas.microsoft.com/office/drawing/2014/main" id="{417CB50D-15D6-EB06-D13E-4D263B87A42C}"/>
              </a:ext>
            </a:extLst>
          </p:cNvPr>
          <p:cNvSpPr txBox="1"/>
          <p:nvPr/>
        </p:nvSpPr>
        <p:spPr>
          <a:xfrm>
            <a:off x="5900743" y="5168301"/>
            <a:ext cx="5791522" cy="1462067"/>
          </a:xfrm>
          <a:prstGeom prst="rect">
            <a:avLst/>
          </a:prstGeom>
          <a:noFill/>
        </p:spPr>
        <p:txBody>
          <a:bodyPr wrap="none" rtlCol="0">
            <a:spAutoFit/>
          </a:bodyPr>
          <a:lstStyle/>
          <a:p>
            <a:pPr algn="ctr"/>
            <a:r>
              <a:rPr lang="it-IT" dirty="0">
                <a:solidFill>
                  <a:srgbClr val="0070C0"/>
                </a:solidFill>
              </a:rPr>
              <a:t>ICMRA</a:t>
            </a:r>
          </a:p>
          <a:p>
            <a:pPr algn="ctr"/>
            <a:r>
              <a:rPr lang="it-IT" dirty="0" err="1">
                <a:solidFill>
                  <a:srgbClr val="0070C0"/>
                </a:solidFill>
              </a:rPr>
              <a:t>Informal</a:t>
            </a:r>
            <a:r>
              <a:rPr lang="it-IT" dirty="0">
                <a:solidFill>
                  <a:srgbClr val="0070C0"/>
                </a:solidFill>
              </a:rPr>
              <a:t> </a:t>
            </a:r>
            <a:r>
              <a:rPr lang="it-IT" dirty="0" err="1">
                <a:solidFill>
                  <a:srgbClr val="0070C0"/>
                </a:solidFill>
              </a:rPr>
              <a:t>Innovation</a:t>
            </a:r>
            <a:r>
              <a:rPr lang="it-IT" dirty="0">
                <a:solidFill>
                  <a:srgbClr val="0070C0"/>
                </a:solidFill>
              </a:rPr>
              <a:t> Network</a:t>
            </a:r>
          </a:p>
          <a:p>
            <a:pPr algn="ctr"/>
            <a:r>
              <a:rPr lang="it-IT" dirty="0" err="1">
                <a:solidFill>
                  <a:srgbClr val="0070C0"/>
                </a:solidFill>
              </a:rPr>
              <a:t>Horizon</a:t>
            </a:r>
            <a:r>
              <a:rPr lang="it-IT" dirty="0">
                <a:solidFill>
                  <a:srgbClr val="0070C0"/>
                </a:solidFill>
              </a:rPr>
              <a:t> Scanning </a:t>
            </a:r>
            <a:r>
              <a:rPr lang="it-IT" dirty="0" err="1">
                <a:solidFill>
                  <a:srgbClr val="0070C0"/>
                </a:solidFill>
              </a:rPr>
              <a:t>Assessment</a:t>
            </a:r>
            <a:r>
              <a:rPr lang="it-IT" dirty="0">
                <a:solidFill>
                  <a:srgbClr val="0070C0"/>
                </a:solidFill>
              </a:rPr>
              <a:t> Report – </a:t>
            </a:r>
            <a:r>
              <a:rPr lang="it-IT" dirty="0" err="1">
                <a:solidFill>
                  <a:srgbClr val="0070C0"/>
                </a:solidFill>
              </a:rPr>
              <a:t>Artificial</a:t>
            </a:r>
            <a:r>
              <a:rPr lang="it-IT" dirty="0">
                <a:solidFill>
                  <a:srgbClr val="0070C0"/>
                </a:solidFill>
              </a:rPr>
              <a:t> Intelligence</a:t>
            </a:r>
          </a:p>
          <a:p>
            <a:pPr algn="ctr"/>
            <a:r>
              <a:rPr lang="it-IT" dirty="0">
                <a:solidFill>
                  <a:srgbClr val="0070C0"/>
                </a:solidFill>
              </a:rPr>
              <a:t>2021</a:t>
            </a:r>
          </a:p>
          <a:p>
            <a:endParaRPr lang="it-IT" sz="1701"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0" y="1058083"/>
            <a:ext cx="4848190" cy="5425441"/>
          </a:xfrm>
          <a:prstGeom prst="rect">
            <a:avLst/>
          </a:prstGeom>
          <a:ln>
            <a:solidFill>
              <a:schemeClr val="tx1"/>
            </a:solidFill>
          </a:ln>
        </p:spPr>
      </p:pic>
      <p:sp>
        <p:nvSpPr>
          <p:cNvPr id="6" name="Sottotitolo 3">
            <a:extLst>
              <a:ext uri="{FF2B5EF4-FFF2-40B4-BE49-F238E27FC236}">
                <a16:creationId xmlns:a16="http://schemas.microsoft.com/office/drawing/2014/main" id="{CBF50DEE-D6CA-79AD-17E0-264394DD0E18}"/>
              </a:ext>
            </a:extLst>
          </p:cNvPr>
          <p:cNvSpPr txBox="1">
            <a:spLocks/>
          </p:cNvSpPr>
          <p:nvPr/>
        </p:nvSpPr>
        <p:spPr>
          <a:xfrm>
            <a:off x="5199017" y="1254031"/>
            <a:ext cx="6807205" cy="35443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rgbClr val="000000"/>
              </a:buClr>
              <a:buFont typeface="Arial"/>
              <a:buNone/>
              <a:tabLst>
                <a:tab pos="5924550" algn="l"/>
              </a:tabLst>
            </a:pPr>
            <a:endParaRPr lang="it-IT" sz="2800" b="1" dirty="0">
              <a:solidFill>
                <a:srgbClr val="299A75"/>
              </a:solidFill>
              <a:latin typeface="Calibri" panose="020F0502020204030204" pitchFamily="34" charset="0"/>
              <a:ea typeface="+mj-ea"/>
              <a:cs typeface="Calibri" panose="020F0502020204030204" pitchFamily="34" charset="0"/>
              <a:sym typeface="Arial"/>
            </a:endParaRPr>
          </a:p>
          <a:p>
            <a:pPr algn="l"/>
            <a:endParaRPr lang="it-IT" dirty="0">
              <a:solidFill>
                <a:schemeClr val="bg1">
                  <a:lumMod val="50000"/>
                </a:schemeClr>
              </a:solidFill>
            </a:endParaRPr>
          </a:p>
          <a:p>
            <a:r>
              <a:rPr lang="it-IT" i="1" dirty="0">
                <a:solidFill>
                  <a:schemeClr val="bg1">
                    <a:lumMod val="50000"/>
                  </a:schemeClr>
                </a:solidFill>
              </a:rPr>
              <a:t>Intelligenza artificiale:</a:t>
            </a:r>
          </a:p>
          <a:p>
            <a:r>
              <a:rPr lang="it-IT" i="1" dirty="0">
                <a:solidFill>
                  <a:schemeClr val="bg1">
                    <a:lumMod val="50000"/>
                  </a:schemeClr>
                </a:solidFill>
              </a:rPr>
              <a:t>uno dei tre ambiti che pongono maggiori criticità al quadro </a:t>
            </a:r>
            <a:r>
              <a:rPr lang="it-IT" i="1" dirty="0" err="1">
                <a:solidFill>
                  <a:schemeClr val="bg1">
                    <a:lumMod val="50000"/>
                  </a:schemeClr>
                </a:solidFill>
              </a:rPr>
              <a:t>regolatorio</a:t>
            </a:r>
            <a:r>
              <a:rPr lang="it-IT" i="1" dirty="0">
                <a:solidFill>
                  <a:schemeClr val="bg1">
                    <a:lumMod val="50000"/>
                  </a:schemeClr>
                </a:solidFill>
              </a:rPr>
              <a:t> vigente</a:t>
            </a:r>
            <a:endParaRPr lang="it-IT" i="1" dirty="0"/>
          </a:p>
          <a:p>
            <a:endParaRPr lang="it-IT" dirty="0"/>
          </a:p>
        </p:txBody>
      </p:sp>
    </p:spTree>
    <p:extLst>
      <p:ext uri="{BB962C8B-B14F-4D97-AF65-F5344CB8AC3E}">
        <p14:creationId xmlns:p14="http://schemas.microsoft.com/office/powerpoint/2010/main" val="98520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391886" y="537029"/>
            <a:ext cx="11335657" cy="4775200"/>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IA e ricerca clinica: profilo </a:t>
            </a:r>
            <a:r>
              <a:rPr lang="it-IT" sz="2800" b="1" dirty="0" err="1">
                <a:solidFill>
                  <a:srgbClr val="299A75"/>
                </a:solidFill>
                <a:latin typeface="Calibri" panose="020F0502020204030204" pitchFamily="34" charset="0"/>
                <a:ea typeface="+mj-ea"/>
                <a:cs typeface="Calibri" panose="020F0502020204030204" pitchFamily="34" charset="0"/>
                <a:sym typeface="Arial"/>
              </a:rPr>
              <a:t>regolatorio</a:t>
            </a:r>
            <a:endParaRPr lang="it-IT" sz="2800" b="1" dirty="0">
              <a:solidFill>
                <a:srgbClr val="299A75"/>
              </a:solidFill>
              <a:latin typeface="Calibri" panose="020F0502020204030204" pitchFamily="34" charset="0"/>
              <a:ea typeface="+mj-ea"/>
              <a:cs typeface="Calibri" panose="020F0502020204030204" pitchFamily="34" charset="0"/>
              <a:sym typeface="Arial"/>
            </a:endParaRPr>
          </a:p>
          <a:p>
            <a:pPr marL="342900" indent="-342900">
              <a:buClr>
                <a:srgbClr val="FF0000"/>
              </a:buClr>
              <a:buFont typeface="Arial" panose="020B0604020202020204" pitchFamily="34" charset="0"/>
              <a:buChar char="•"/>
            </a:pPr>
            <a:endParaRPr lang="it-IT" dirty="0">
              <a:solidFill>
                <a:schemeClr val="bg1">
                  <a:lumMod val="50000"/>
                </a:schemeClr>
              </a:solidFill>
            </a:endParaRPr>
          </a:p>
          <a:p>
            <a:pPr>
              <a:buClr>
                <a:srgbClr val="FF0000"/>
              </a:buClr>
            </a:pPr>
            <a:endParaRPr lang="it-IT" dirty="0">
              <a:solidFill>
                <a:schemeClr val="bg1">
                  <a:lumMod val="50000"/>
                </a:schemeClr>
              </a:solidFill>
            </a:endParaRPr>
          </a:p>
          <a:p>
            <a:pPr marL="342900" indent="-342900" algn="l">
              <a:buClr>
                <a:srgbClr val="FF0000"/>
              </a:buClr>
              <a:buFont typeface="Arial" panose="020B0604020202020204" pitchFamily="34" charset="0"/>
              <a:buChar char="•"/>
            </a:pPr>
            <a:r>
              <a:rPr lang="it-IT" i="1" dirty="0">
                <a:solidFill>
                  <a:schemeClr val="bg1">
                    <a:lumMod val="50000"/>
                  </a:schemeClr>
                </a:solidFill>
              </a:rPr>
              <a:t>IA per l’esecuzione di ricerche cliniche;</a:t>
            </a:r>
          </a:p>
          <a:p>
            <a:pPr algn="l">
              <a:buClr>
                <a:srgbClr val="FF0000"/>
              </a:buClr>
            </a:pPr>
            <a:endParaRPr lang="it-IT" i="1" dirty="0">
              <a:solidFill>
                <a:schemeClr val="bg1">
                  <a:lumMod val="50000"/>
                </a:schemeClr>
              </a:solidFill>
            </a:endParaRPr>
          </a:p>
          <a:p>
            <a:pPr marL="342900" indent="-342900" algn="l">
              <a:buClr>
                <a:srgbClr val="FF0000"/>
              </a:buClr>
              <a:buFont typeface="Arial" panose="020B0604020202020204" pitchFamily="34" charset="0"/>
              <a:buChar char="•"/>
            </a:pPr>
            <a:r>
              <a:rPr lang="it-IT" i="1" dirty="0">
                <a:solidFill>
                  <a:schemeClr val="bg1">
                    <a:lumMod val="50000"/>
                  </a:schemeClr>
                </a:solidFill>
              </a:rPr>
              <a:t>IA oggetto di ricerche cliniche.</a:t>
            </a:r>
          </a:p>
          <a:p>
            <a:pPr algn="l"/>
            <a:endParaRPr lang="it-IT" dirty="0">
              <a:solidFill>
                <a:schemeClr val="bg1">
                  <a:lumMod val="50000"/>
                </a:schemeClr>
              </a:solidFill>
            </a:endParaRPr>
          </a:p>
          <a:p>
            <a:endParaRPr lang="it-IT" i="1" dirty="0"/>
          </a:p>
          <a:p>
            <a:endParaRPr lang="it-IT" i="1" dirty="0"/>
          </a:p>
          <a:p>
            <a:endParaRPr lang="it-IT" dirty="0"/>
          </a:p>
        </p:txBody>
      </p:sp>
    </p:spTree>
    <p:extLst>
      <p:ext uri="{BB962C8B-B14F-4D97-AF65-F5344CB8AC3E}">
        <p14:creationId xmlns:p14="http://schemas.microsoft.com/office/powerpoint/2010/main" val="76485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391886" y="537029"/>
            <a:ext cx="11335657" cy="4775200"/>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IA per l’esecuzione di ricerche cliniche</a:t>
            </a:r>
          </a:p>
          <a:p>
            <a:pPr marL="342900" indent="-342900">
              <a:buClr>
                <a:srgbClr val="FF0000"/>
              </a:buClr>
              <a:buFont typeface="Arial" panose="020B0604020202020204" pitchFamily="34" charset="0"/>
              <a:buChar char="•"/>
            </a:pPr>
            <a:endParaRPr lang="it-IT" dirty="0">
              <a:solidFill>
                <a:schemeClr val="bg1">
                  <a:lumMod val="50000"/>
                </a:schemeClr>
              </a:solidFill>
            </a:endParaRPr>
          </a:p>
          <a:p>
            <a:pPr>
              <a:buClr>
                <a:srgbClr val="FF0000"/>
              </a:buClr>
            </a:pPr>
            <a:endParaRPr lang="it-IT" dirty="0">
              <a:solidFill>
                <a:schemeClr val="bg1">
                  <a:lumMod val="50000"/>
                </a:schemeClr>
              </a:solidFill>
            </a:endParaRPr>
          </a:p>
          <a:p>
            <a:pPr marL="342900" indent="-342900" algn="l">
              <a:buClr>
                <a:srgbClr val="FF0000"/>
              </a:buClr>
              <a:buFont typeface="Arial" panose="020B0604020202020204" pitchFamily="34" charset="0"/>
              <a:buChar char="•"/>
            </a:pPr>
            <a:r>
              <a:rPr lang="it-IT" dirty="0">
                <a:solidFill>
                  <a:schemeClr val="bg1">
                    <a:lumMod val="50000"/>
                  </a:schemeClr>
                </a:solidFill>
              </a:rPr>
              <a:t>IA per gli studi clinici</a:t>
            </a:r>
          </a:p>
          <a:p>
            <a:pPr marL="800100" lvl="1" indent="-342900" algn="l">
              <a:lnSpc>
                <a:spcPct val="100000"/>
              </a:lnSpc>
              <a:spcBef>
                <a:spcPts val="0"/>
              </a:spcBef>
              <a:buClr>
                <a:srgbClr val="0070C0"/>
              </a:buClr>
              <a:buFont typeface="Wingdings" panose="05000000000000000000" pitchFamily="2" charset="2"/>
              <a:buChar char="ü"/>
            </a:pPr>
            <a:r>
              <a:rPr lang="it-IT" sz="2400" dirty="0">
                <a:solidFill>
                  <a:schemeClr val="bg1">
                    <a:lumMod val="50000"/>
                  </a:schemeClr>
                </a:solidFill>
              </a:rPr>
              <a:t>Sperimentazione clinica: </a:t>
            </a:r>
          </a:p>
          <a:p>
            <a:pPr marL="1257300" lvl="2" indent="-342900" algn="l">
              <a:lnSpc>
                <a:spcPct val="100000"/>
              </a:lnSpc>
              <a:spcBef>
                <a:spcPts val="0"/>
              </a:spcBef>
              <a:buClr>
                <a:srgbClr val="FFC000"/>
              </a:buClr>
              <a:buFont typeface="Wingdings" panose="05000000000000000000" pitchFamily="2" charset="2"/>
              <a:buChar char="Ø"/>
            </a:pPr>
            <a:r>
              <a:rPr lang="it-IT" sz="2200" dirty="0">
                <a:solidFill>
                  <a:schemeClr val="bg1">
                    <a:lumMod val="50000"/>
                  </a:schemeClr>
                </a:solidFill>
              </a:rPr>
              <a:t>Ricerca preclinica.</a:t>
            </a:r>
          </a:p>
          <a:p>
            <a:pPr marL="1257300" lvl="2" indent="-342900" algn="l">
              <a:lnSpc>
                <a:spcPct val="100000"/>
              </a:lnSpc>
              <a:spcBef>
                <a:spcPts val="0"/>
              </a:spcBef>
              <a:buClr>
                <a:srgbClr val="FFC000"/>
              </a:buClr>
              <a:buFont typeface="Wingdings" panose="05000000000000000000" pitchFamily="2" charset="2"/>
              <a:buChar char="Ø"/>
            </a:pPr>
            <a:r>
              <a:rPr lang="it-IT" sz="2200" dirty="0">
                <a:solidFill>
                  <a:schemeClr val="bg1">
                    <a:lumMod val="50000"/>
                  </a:schemeClr>
                </a:solidFill>
              </a:rPr>
              <a:t>Pianificazione dello studio.</a:t>
            </a:r>
          </a:p>
          <a:p>
            <a:pPr marL="1257300" lvl="2" indent="-342900" algn="l">
              <a:lnSpc>
                <a:spcPct val="100000"/>
              </a:lnSpc>
              <a:spcBef>
                <a:spcPts val="0"/>
              </a:spcBef>
              <a:buClr>
                <a:srgbClr val="FFC000"/>
              </a:buClr>
              <a:buFont typeface="Wingdings" panose="05000000000000000000" pitchFamily="2" charset="2"/>
              <a:buChar char="Ø"/>
            </a:pPr>
            <a:r>
              <a:rPr lang="it-IT" sz="2200" dirty="0">
                <a:solidFill>
                  <a:schemeClr val="bg1">
                    <a:lumMod val="50000"/>
                  </a:schemeClr>
                </a:solidFill>
              </a:rPr>
              <a:t>Selezione e coinvolgimento pazienti ("reclutamento").</a:t>
            </a:r>
          </a:p>
          <a:p>
            <a:pPr marL="1257300" lvl="2" indent="-342900" algn="l">
              <a:lnSpc>
                <a:spcPct val="100000"/>
              </a:lnSpc>
              <a:spcBef>
                <a:spcPts val="0"/>
              </a:spcBef>
              <a:buClr>
                <a:srgbClr val="FFC000"/>
              </a:buClr>
              <a:buFont typeface="Wingdings" panose="05000000000000000000" pitchFamily="2" charset="2"/>
              <a:buChar char="Ø"/>
            </a:pPr>
            <a:r>
              <a:rPr lang="it-IT" sz="2200" dirty="0">
                <a:solidFill>
                  <a:schemeClr val="bg1">
                    <a:lumMod val="50000"/>
                  </a:schemeClr>
                </a:solidFill>
              </a:rPr>
              <a:t>Esecuzione.</a:t>
            </a:r>
          </a:p>
          <a:p>
            <a:pPr marL="1257300" lvl="2" indent="-342900" algn="l">
              <a:lnSpc>
                <a:spcPct val="100000"/>
              </a:lnSpc>
              <a:spcBef>
                <a:spcPts val="0"/>
              </a:spcBef>
              <a:buClr>
                <a:srgbClr val="FFC000"/>
              </a:buClr>
              <a:buFont typeface="Wingdings" panose="05000000000000000000" pitchFamily="2" charset="2"/>
              <a:buChar char="Ø"/>
            </a:pPr>
            <a:r>
              <a:rPr lang="it-IT" sz="2200" dirty="0">
                <a:solidFill>
                  <a:schemeClr val="bg1">
                    <a:lumMod val="50000"/>
                  </a:schemeClr>
                </a:solidFill>
              </a:rPr>
              <a:t>Analisi dati.</a:t>
            </a:r>
          </a:p>
          <a:p>
            <a:pPr marL="800100" lvl="1" indent="-342900" algn="l">
              <a:lnSpc>
                <a:spcPct val="100000"/>
              </a:lnSpc>
              <a:spcBef>
                <a:spcPts val="0"/>
              </a:spcBef>
              <a:buClr>
                <a:srgbClr val="0070C0"/>
              </a:buClr>
              <a:buFont typeface="Wingdings" panose="05000000000000000000" pitchFamily="2" charset="2"/>
              <a:buChar char="ü"/>
            </a:pPr>
            <a:r>
              <a:rPr lang="it-IT" sz="2400" dirty="0">
                <a:solidFill>
                  <a:schemeClr val="bg1">
                    <a:lumMod val="50000"/>
                  </a:schemeClr>
                </a:solidFill>
              </a:rPr>
              <a:t>Altri tipi di studi clinici</a:t>
            </a:r>
          </a:p>
          <a:p>
            <a:pPr marL="342900" lvl="1" indent="-342900" algn="l">
              <a:spcBef>
                <a:spcPts val="1000"/>
              </a:spcBef>
              <a:buClr>
                <a:srgbClr val="FF0000"/>
              </a:buClr>
              <a:buFont typeface="Arial" panose="020B0604020202020204" pitchFamily="34" charset="0"/>
              <a:buChar char="•"/>
            </a:pPr>
            <a:r>
              <a:rPr lang="it-IT" sz="2400" dirty="0">
                <a:solidFill>
                  <a:schemeClr val="bg1">
                    <a:lumMod val="50000"/>
                  </a:schemeClr>
                </a:solidFill>
              </a:rPr>
              <a:t>IA per altri tipi di ricerche</a:t>
            </a:r>
          </a:p>
          <a:p>
            <a:pPr lvl="1" algn="l">
              <a:lnSpc>
                <a:spcPct val="100000"/>
              </a:lnSpc>
              <a:spcBef>
                <a:spcPts val="0"/>
              </a:spcBef>
              <a:buClr>
                <a:srgbClr val="0070C0"/>
              </a:buClr>
            </a:pPr>
            <a:endParaRPr lang="it-IT" dirty="0">
              <a:solidFill>
                <a:schemeClr val="bg1">
                  <a:lumMod val="50000"/>
                </a:schemeClr>
              </a:solidFill>
            </a:endParaRPr>
          </a:p>
          <a:p>
            <a:endParaRPr lang="it-IT" i="1" dirty="0"/>
          </a:p>
          <a:p>
            <a:endParaRPr lang="it-IT" i="1" dirty="0"/>
          </a:p>
          <a:p>
            <a:endParaRPr lang="it-IT" dirty="0"/>
          </a:p>
        </p:txBody>
      </p:sp>
    </p:spTree>
    <p:extLst>
      <p:ext uri="{BB962C8B-B14F-4D97-AF65-F5344CB8AC3E}">
        <p14:creationId xmlns:p14="http://schemas.microsoft.com/office/powerpoint/2010/main" val="113960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391886" y="537029"/>
            <a:ext cx="11335657" cy="4775200"/>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IA oggetto di ricerche cliniche</a:t>
            </a:r>
          </a:p>
          <a:p>
            <a:pPr marL="342900" indent="-342900">
              <a:buClr>
                <a:srgbClr val="FF0000"/>
              </a:buClr>
              <a:buFont typeface="Arial" panose="020B0604020202020204" pitchFamily="34" charset="0"/>
              <a:buChar char="•"/>
            </a:pPr>
            <a:endParaRPr lang="it-IT" dirty="0">
              <a:solidFill>
                <a:schemeClr val="bg1">
                  <a:lumMod val="50000"/>
                </a:schemeClr>
              </a:solidFill>
            </a:endParaRPr>
          </a:p>
          <a:p>
            <a:pPr>
              <a:buClr>
                <a:srgbClr val="FF0000"/>
              </a:buClr>
            </a:pPr>
            <a:endParaRPr lang="it-IT" dirty="0">
              <a:solidFill>
                <a:schemeClr val="bg1">
                  <a:lumMod val="50000"/>
                </a:schemeClr>
              </a:solidFill>
            </a:endParaRPr>
          </a:p>
          <a:p>
            <a:pPr marL="342900" indent="-342900" algn="l">
              <a:buClr>
                <a:srgbClr val="FF0000"/>
              </a:buClr>
              <a:buFont typeface="Arial" panose="020B0604020202020204" pitchFamily="34" charset="0"/>
              <a:buChar char="•"/>
            </a:pPr>
            <a:r>
              <a:rPr lang="it-IT" dirty="0">
                <a:solidFill>
                  <a:schemeClr val="bg1">
                    <a:lumMod val="50000"/>
                  </a:schemeClr>
                </a:solidFill>
              </a:rPr>
              <a:t>Dispositivo medico.</a:t>
            </a:r>
          </a:p>
          <a:p>
            <a:pPr marL="342900" indent="-342900" algn="l">
              <a:buClr>
                <a:srgbClr val="FF0000"/>
              </a:buClr>
              <a:buFont typeface="Arial" panose="020B0604020202020204" pitchFamily="34" charset="0"/>
              <a:buChar char="•"/>
            </a:pPr>
            <a:r>
              <a:rPr lang="it-IT" dirty="0">
                <a:solidFill>
                  <a:schemeClr val="bg1">
                    <a:lumMod val="50000"/>
                  </a:schemeClr>
                </a:solidFill>
              </a:rPr>
              <a:t>Non dispositivo medico.</a:t>
            </a:r>
          </a:p>
          <a:p>
            <a:endParaRPr lang="it-IT" i="1" dirty="0"/>
          </a:p>
          <a:p>
            <a:endParaRPr lang="it-IT" i="1" dirty="0"/>
          </a:p>
          <a:p>
            <a:endParaRPr lang="it-IT" dirty="0"/>
          </a:p>
        </p:txBody>
      </p:sp>
    </p:spTree>
    <p:extLst>
      <p:ext uri="{BB962C8B-B14F-4D97-AF65-F5344CB8AC3E}">
        <p14:creationId xmlns:p14="http://schemas.microsoft.com/office/powerpoint/2010/main" val="80748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419449" y="56740"/>
            <a:ext cx="11308093" cy="4884376"/>
          </a:xfrm>
        </p:spPr>
        <p:txBody>
          <a:bodyPr>
            <a:noAutofit/>
          </a:bodyPr>
          <a:lstStyle/>
          <a:p>
            <a:pPr>
              <a:lnSpc>
                <a:spcPct val="100000"/>
              </a:lnSpc>
              <a:spcBef>
                <a:spcPts val="0"/>
              </a:spcBef>
              <a:buClr>
                <a:srgbClr val="000000"/>
              </a:buClr>
              <a:buFont typeface="Arial"/>
              <a:tabLst>
                <a:tab pos="5924550" algn="l"/>
              </a:tabLst>
            </a:pPr>
            <a:r>
              <a:rPr lang="it-IT" sz="2800" b="1" dirty="0">
                <a:solidFill>
                  <a:srgbClr val="299A75"/>
                </a:solidFill>
                <a:latin typeface="Calibri" panose="020F0502020204030204" pitchFamily="34" charset="0"/>
                <a:ea typeface="+mj-ea"/>
                <a:cs typeface="Calibri" panose="020F0502020204030204" pitchFamily="34" charset="0"/>
                <a:sym typeface="Arial"/>
              </a:rPr>
              <a:t>IA oggetto di ricerche cliniche</a:t>
            </a:r>
            <a:endParaRPr lang="it-IT" sz="2800" b="1" dirty="0">
              <a:solidFill>
                <a:srgbClr val="299A75"/>
              </a:solidFill>
              <a:latin typeface="Calibri" panose="020F0502020204030204" pitchFamily="34" charset="0"/>
              <a:ea typeface="+mj-ea"/>
              <a:cs typeface="Calibri" panose="020F0502020204030204" pitchFamily="34" charset="0"/>
            </a:endParaRPr>
          </a:p>
          <a:p>
            <a:pPr>
              <a:buClr>
                <a:srgbClr val="FF0000"/>
              </a:buClr>
            </a:pPr>
            <a:endParaRPr lang="it-IT" dirty="0">
              <a:solidFill>
                <a:schemeClr val="bg1">
                  <a:lumMod val="50000"/>
                </a:schemeClr>
              </a:solidFill>
            </a:endParaRPr>
          </a:p>
          <a:p>
            <a:pPr>
              <a:buClr>
                <a:srgbClr val="FF0000"/>
              </a:buClr>
            </a:pPr>
            <a:r>
              <a:rPr lang="it-IT" sz="2000" dirty="0">
                <a:solidFill>
                  <a:schemeClr val="bg1">
                    <a:lumMod val="50000"/>
                  </a:schemeClr>
                </a:solidFill>
              </a:rPr>
              <a:t>Dispositivo medico</a:t>
            </a:r>
          </a:p>
          <a:p>
            <a:pPr algn="just">
              <a:lnSpc>
                <a:spcPct val="100000"/>
              </a:lnSpc>
              <a:spcBef>
                <a:spcPts val="0"/>
              </a:spcBef>
              <a:buClr>
                <a:srgbClr val="FF0000"/>
              </a:buClr>
            </a:pPr>
            <a:r>
              <a:rPr lang="it-IT" sz="2000" dirty="0">
                <a:solidFill>
                  <a:schemeClr val="bg1">
                    <a:lumMod val="50000"/>
                  </a:schemeClr>
                </a:solidFill>
              </a:rPr>
              <a:t>«Qualunque strumento, apparecchio, apparecchiatura, software, impianto, reagente, materiale o altro articolo, destinato dal fabbricante a essere impiegato sull’uomo, da solo o in combinazione, per una o più delle seguenti destinazioni d'uso mediche specifiche: </a:t>
            </a:r>
          </a:p>
          <a:p>
            <a:pPr marL="342900" indent="-342900" algn="just">
              <a:lnSpc>
                <a:spcPct val="100000"/>
              </a:lnSpc>
              <a:spcBef>
                <a:spcPts val="0"/>
              </a:spcBef>
              <a:buClr>
                <a:srgbClr val="FF0000"/>
              </a:buClr>
              <a:buFont typeface="Arial" panose="020B0604020202020204" pitchFamily="34" charset="0"/>
              <a:buChar char="•"/>
            </a:pPr>
            <a:r>
              <a:rPr lang="it-IT" sz="2000" dirty="0">
                <a:solidFill>
                  <a:schemeClr val="bg1">
                    <a:lumMod val="50000"/>
                  </a:schemeClr>
                </a:solidFill>
              </a:rPr>
              <a:t>diagnosi, prevenzione, monitoraggio, previsione, prognosi, trattamento o attenuazione di malattie;</a:t>
            </a:r>
          </a:p>
          <a:p>
            <a:pPr marL="342900" indent="-342900" algn="just">
              <a:lnSpc>
                <a:spcPct val="100000"/>
              </a:lnSpc>
              <a:spcBef>
                <a:spcPts val="0"/>
              </a:spcBef>
              <a:buClr>
                <a:srgbClr val="FF0000"/>
              </a:buClr>
              <a:buFont typeface="Arial" panose="020B0604020202020204" pitchFamily="34" charset="0"/>
              <a:buChar char="•"/>
            </a:pPr>
            <a:r>
              <a:rPr lang="it-IT" sz="2000" dirty="0">
                <a:solidFill>
                  <a:schemeClr val="bg1">
                    <a:lumMod val="50000"/>
                  </a:schemeClr>
                </a:solidFill>
              </a:rPr>
              <a:t>diagnosi, monitoraggio, trattamento, attenuazione o compensazione di una lesione o di una disabilità;</a:t>
            </a:r>
          </a:p>
          <a:p>
            <a:pPr marL="342900" indent="-342900" algn="just">
              <a:lnSpc>
                <a:spcPct val="100000"/>
              </a:lnSpc>
              <a:spcBef>
                <a:spcPts val="0"/>
              </a:spcBef>
              <a:buClr>
                <a:srgbClr val="FF0000"/>
              </a:buClr>
              <a:buFont typeface="Arial" panose="020B0604020202020204" pitchFamily="34" charset="0"/>
              <a:buChar char="•"/>
            </a:pPr>
            <a:r>
              <a:rPr lang="it-IT" sz="2000" dirty="0">
                <a:solidFill>
                  <a:schemeClr val="bg1">
                    <a:lumMod val="50000"/>
                  </a:schemeClr>
                </a:solidFill>
              </a:rPr>
              <a:t>studio, sostituzione o modifica dell'anatomia oppure di un processo o stato fisiologico o patologico;</a:t>
            </a:r>
          </a:p>
          <a:p>
            <a:pPr marL="342900" indent="-342900" algn="just">
              <a:lnSpc>
                <a:spcPct val="100000"/>
              </a:lnSpc>
              <a:spcBef>
                <a:spcPts val="0"/>
              </a:spcBef>
              <a:buClr>
                <a:srgbClr val="FF0000"/>
              </a:buClr>
              <a:buFont typeface="Arial" panose="020B0604020202020204" pitchFamily="34" charset="0"/>
              <a:buChar char="•"/>
            </a:pPr>
            <a:r>
              <a:rPr lang="it-IT" sz="2000" dirty="0">
                <a:solidFill>
                  <a:schemeClr val="bg1">
                    <a:lumMod val="50000"/>
                  </a:schemeClr>
                </a:solidFill>
              </a:rPr>
              <a:t>fornire informazioni attraverso l'esame in vitro di campioni provenienti dal corpo umano, inclusi sangue e tessuti donati,</a:t>
            </a:r>
          </a:p>
          <a:p>
            <a:pPr algn="just">
              <a:lnSpc>
                <a:spcPct val="100000"/>
              </a:lnSpc>
              <a:spcBef>
                <a:spcPts val="0"/>
              </a:spcBef>
              <a:buClr>
                <a:srgbClr val="FF0000"/>
              </a:buClr>
            </a:pPr>
            <a:r>
              <a:rPr lang="it-IT" sz="2000" dirty="0">
                <a:solidFill>
                  <a:schemeClr val="bg1">
                    <a:lumMod val="50000"/>
                  </a:schemeClr>
                </a:solidFill>
              </a:rPr>
              <a:t>e che non esercita nel o sul corpo umano l’azione principale cui è destinato mediante mezzi farmacologici, immunologici o metabolici, ma la cui funzione può essere coadiuvata da tali mezzi (…)».</a:t>
            </a:r>
          </a:p>
          <a:p>
            <a:pPr algn="just">
              <a:lnSpc>
                <a:spcPct val="100000"/>
              </a:lnSpc>
              <a:spcBef>
                <a:spcPts val="0"/>
              </a:spcBef>
              <a:buClr>
                <a:srgbClr val="FF0000"/>
              </a:buClr>
            </a:pPr>
            <a:endParaRPr lang="it-IT" sz="2000" dirty="0">
              <a:solidFill>
                <a:schemeClr val="bg1">
                  <a:lumMod val="50000"/>
                </a:schemeClr>
              </a:solidFill>
            </a:endParaRPr>
          </a:p>
          <a:p>
            <a:pPr>
              <a:lnSpc>
                <a:spcPct val="100000"/>
              </a:lnSpc>
              <a:spcBef>
                <a:spcPts val="0"/>
              </a:spcBef>
              <a:buClr>
                <a:srgbClr val="FF0000"/>
              </a:buClr>
            </a:pPr>
            <a:endParaRPr lang="it-IT" sz="1800" dirty="0">
              <a:solidFill>
                <a:srgbClr val="0070C0"/>
              </a:solidFill>
            </a:endParaRPr>
          </a:p>
          <a:p>
            <a:pPr>
              <a:lnSpc>
                <a:spcPct val="100000"/>
              </a:lnSpc>
              <a:spcBef>
                <a:spcPts val="0"/>
              </a:spcBef>
              <a:buClr>
                <a:srgbClr val="FF0000"/>
              </a:buClr>
            </a:pPr>
            <a:r>
              <a:rPr lang="it-IT" sz="1800" dirty="0">
                <a:solidFill>
                  <a:srgbClr val="0070C0"/>
                </a:solidFill>
              </a:rPr>
              <a:t>Parlamento Europeo, Consiglio dell’Unione Europea</a:t>
            </a:r>
          </a:p>
          <a:p>
            <a:pPr>
              <a:lnSpc>
                <a:spcPct val="100000"/>
              </a:lnSpc>
              <a:spcBef>
                <a:spcPts val="0"/>
              </a:spcBef>
              <a:buClr>
                <a:srgbClr val="FF0000"/>
              </a:buClr>
            </a:pPr>
            <a:r>
              <a:rPr lang="it-IT" sz="1800" dirty="0">
                <a:solidFill>
                  <a:srgbClr val="0070C0"/>
                </a:solidFill>
              </a:rPr>
              <a:t>Regolamento (UE) 2017/745 del Parlamento europeo e del Consiglio</a:t>
            </a:r>
          </a:p>
          <a:p>
            <a:pPr>
              <a:lnSpc>
                <a:spcPct val="100000"/>
              </a:lnSpc>
              <a:spcBef>
                <a:spcPts val="0"/>
              </a:spcBef>
              <a:buClr>
                <a:srgbClr val="FF0000"/>
              </a:buClr>
            </a:pPr>
            <a:r>
              <a:rPr lang="it-IT" sz="1800" dirty="0">
                <a:solidFill>
                  <a:srgbClr val="0070C0"/>
                </a:solidFill>
              </a:rPr>
              <a:t>G. U. UE 5 maggio 2017; L 117</a:t>
            </a:r>
          </a:p>
          <a:p>
            <a:pPr marL="342900" indent="-342900" algn="l">
              <a:buClr>
                <a:srgbClr val="FF0000"/>
              </a:buClr>
              <a:buFont typeface="Arial" panose="020B0604020202020204" pitchFamily="34" charset="0"/>
              <a:buChar char="•"/>
            </a:pPr>
            <a:endParaRPr lang="it-IT" dirty="0">
              <a:solidFill>
                <a:schemeClr val="bg1">
                  <a:lumMod val="50000"/>
                </a:schemeClr>
              </a:solidFill>
            </a:endParaRPr>
          </a:p>
          <a:p>
            <a:endParaRPr lang="it-IT" i="1" dirty="0"/>
          </a:p>
          <a:p>
            <a:endParaRPr lang="it-IT" i="1" dirty="0"/>
          </a:p>
          <a:p>
            <a:endParaRPr lang="it-IT" dirty="0"/>
          </a:p>
        </p:txBody>
      </p:sp>
    </p:spTree>
    <p:extLst>
      <p:ext uri="{BB962C8B-B14F-4D97-AF65-F5344CB8AC3E}">
        <p14:creationId xmlns:p14="http://schemas.microsoft.com/office/powerpoint/2010/main" val="277606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2667054" y="506328"/>
            <a:ext cx="6857895" cy="5537082"/>
          </a:xfrm>
        </p:spPr>
        <p:txBody>
          <a:bodyPr/>
          <a:lstStyle/>
          <a:p>
            <a:endParaRPr lang="it-IT" dirty="0">
              <a:solidFill>
                <a:srgbClr val="299A75"/>
              </a:solidFill>
            </a:endParaRPr>
          </a:p>
          <a:p>
            <a:endParaRPr lang="it-IT" sz="2800" b="1" dirty="0">
              <a:solidFill>
                <a:srgbClr val="299A75"/>
              </a:solidFill>
              <a:latin typeface="Calibri" panose="020F0502020204030204" pitchFamily="34" charset="0"/>
              <a:ea typeface="+mj-ea"/>
              <a:cs typeface="Calibri" panose="020F0502020204030204" pitchFamily="34" charset="0"/>
              <a:sym typeface="Arial"/>
            </a:endParaRPr>
          </a:p>
          <a:p>
            <a:r>
              <a:rPr lang="it-IT" sz="2800" b="1" dirty="0">
                <a:solidFill>
                  <a:srgbClr val="299A75"/>
                </a:solidFill>
                <a:latin typeface="Calibri" panose="020F0502020204030204" pitchFamily="34" charset="0"/>
                <a:ea typeface="+mj-ea"/>
                <a:cs typeface="Calibri" panose="020F0502020204030204" pitchFamily="34" charset="0"/>
                <a:sym typeface="Arial"/>
              </a:rPr>
              <a:t>Decreto 26 gennaio 2023</a:t>
            </a:r>
          </a:p>
          <a:p>
            <a:r>
              <a:rPr lang="it-IT" dirty="0">
                <a:solidFill>
                  <a:schemeClr val="bg1">
                    <a:lumMod val="50000"/>
                  </a:schemeClr>
                </a:solidFill>
              </a:rPr>
              <a:t>Individuazione di </a:t>
            </a:r>
            <a:r>
              <a:rPr lang="it-IT" dirty="0">
                <a:solidFill>
                  <a:srgbClr val="0070C0"/>
                </a:solidFill>
              </a:rPr>
              <a:t>quaranta comitati etici territoriali</a:t>
            </a:r>
            <a:r>
              <a:rPr lang="it-IT" dirty="0"/>
              <a:t>.</a:t>
            </a:r>
          </a:p>
          <a:p>
            <a:endParaRPr lang="it-IT" dirty="0"/>
          </a:p>
          <a:p>
            <a:endParaRPr lang="it-IT" dirty="0">
              <a:solidFill>
                <a:srgbClr val="FF0000"/>
              </a:solidFill>
            </a:endParaRPr>
          </a:p>
          <a:p>
            <a:r>
              <a:rPr lang="it-IT" sz="2800" b="1" dirty="0">
                <a:solidFill>
                  <a:srgbClr val="299A75"/>
                </a:solidFill>
                <a:latin typeface="Calibri" panose="020F0502020204030204" pitchFamily="34" charset="0"/>
                <a:ea typeface="+mj-ea"/>
                <a:cs typeface="Calibri" panose="020F0502020204030204" pitchFamily="34" charset="0"/>
              </a:rPr>
              <a:t>Decreto 30 gennaio 2023</a:t>
            </a:r>
          </a:p>
          <a:p>
            <a:r>
              <a:rPr lang="it-IT" dirty="0">
                <a:solidFill>
                  <a:schemeClr val="bg1">
                    <a:lumMod val="50000"/>
                  </a:schemeClr>
                </a:solidFill>
              </a:rPr>
              <a:t>Definizione dei criteri per la </a:t>
            </a:r>
            <a:r>
              <a:rPr lang="it-IT" dirty="0">
                <a:solidFill>
                  <a:srgbClr val="0070C0"/>
                </a:solidFill>
              </a:rPr>
              <a:t>composizione</a:t>
            </a:r>
            <a:r>
              <a:rPr lang="it-IT" dirty="0">
                <a:solidFill>
                  <a:srgbClr val="FF0000"/>
                </a:solidFill>
              </a:rPr>
              <a:t> </a:t>
            </a:r>
            <a:r>
              <a:rPr lang="it-IT" dirty="0">
                <a:solidFill>
                  <a:schemeClr val="bg1">
                    <a:lumMod val="50000"/>
                  </a:schemeClr>
                </a:solidFill>
              </a:rPr>
              <a:t>e il </a:t>
            </a:r>
            <a:r>
              <a:rPr lang="it-IT" dirty="0">
                <a:solidFill>
                  <a:srgbClr val="0070C0"/>
                </a:solidFill>
              </a:rPr>
              <a:t>funzionamento</a:t>
            </a:r>
            <a:r>
              <a:rPr lang="it-IT" dirty="0">
                <a:solidFill>
                  <a:srgbClr val="FF0000"/>
                </a:solidFill>
              </a:rPr>
              <a:t> </a:t>
            </a:r>
            <a:r>
              <a:rPr lang="it-IT" dirty="0">
                <a:solidFill>
                  <a:schemeClr val="bg1">
                    <a:lumMod val="50000"/>
                  </a:schemeClr>
                </a:solidFill>
              </a:rPr>
              <a:t>dei comitati etici territoriali. </a:t>
            </a:r>
          </a:p>
          <a:p>
            <a:endParaRPr lang="it-IT" dirty="0">
              <a:solidFill>
                <a:schemeClr val="bg1">
                  <a:lumMod val="50000"/>
                </a:schemeClr>
              </a:solidFill>
            </a:endParaRPr>
          </a:p>
          <a:p>
            <a:endParaRPr lang="it-IT" dirty="0"/>
          </a:p>
          <a:p>
            <a:endParaRPr lang="it-IT" dirty="0"/>
          </a:p>
        </p:txBody>
      </p:sp>
      <p:sp>
        <p:nvSpPr>
          <p:cNvPr id="2" name="CasellaDiTesto 1">
            <a:extLst>
              <a:ext uri="{FF2B5EF4-FFF2-40B4-BE49-F238E27FC236}">
                <a16:creationId xmlns:a16="http://schemas.microsoft.com/office/drawing/2014/main" id="{417CB50D-15D6-EB06-D13E-4D263B87A42C}"/>
              </a:ext>
            </a:extLst>
          </p:cNvPr>
          <p:cNvSpPr txBox="1"/>
          <p:nvPr/>
        </p:nvSpPr>
        <p:spPr>
          <a:xfrm>
            <a:off x="5024249" y="5871215"/>
            <a:ext cx="2465162" cy="631070"/>
          </a:xfrm>
          <a:prstGeom prst="rect">
            <a:avLst/>
          </a:prstGeom>
          <a:noFill/>
        </p:spPr>
        <p:txBody>
          <a:bodyPr wrap="none" rtlCol="0">
            <a:spAutoFit/>
          </a:bodyPr>
          <a:lstStyle/>
          <a:p>
            <a:r>
              <a:rPr lang="it-IT" dirty="0">
                <a:solidFill>
                  <a:srgbClr val="0070C0"/>
                </a:solidFill>
              </a:rPr>
              <a:t>G.U. 7 febbraio 2023; 31</a:t>
            </a:r>
          </a:p>
          <a:p>
            <a:endParaRPr lang="it-IT" sz="1701" dirty="0"/>
          </a:p>
        </p:txBody>
      </p:sp>
    </p:spTree>
    <p:extLst>
      <p:ext uri="{BB962C8B-B14F-4D97-AF65-F5344CB8AC3E}">
        <p14:creationId xmlns:p14="http://schemas.microsoft.com/office/powerpoint/2010/main" val="181288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CBF50DEE-D6CA-79AD-17E0-264394DD0E18}"/>
              </a:ext>
            </a:extLst>
          </p:cNvPr>
          <p:cNvSpPr>
            <a:spLocks noGrp="1"/>
          </p:cNvSpPr>
          <p:nvPr>
            <p:ph type="subTitle" idx="1"/>
          </p:nvPr>
        </p:nvSpPr>
        <p:spPr>
          <a:xfrm>
            <a:off x="1845192" y="2137904"/>
            <a:ext cx="8501613" cy="1313772"/>
          </a:xfrm>
        </p:spPr>
        <p:txBody>
          <a:bodyPr>
            <a:noAutofit/>
          </a:bodyPr>
          <a:lstStyle/>
          <a:p>
            <a:r>
              <a:rPr lang="it-IT" sz="2800" b="1" dirty="0">
                <a:solidFill>
                  <a:srgbClr val="299A75"/>
                </a:solidFill>
                <a:latin typeface="Calibri" panose="020F0502020204030204" pitchFamily="34" charset="0"/>
                <a:ea typeface="+mj-ea"/>
                <a:cs typeface="Calibri" panose="020F0502020204030204" pitchFamily="34" charset="0"/>
                <a:sym typeface="Arial"/>
              </a:rPr>
              <a:t>Decreto</a:t>
            </a:r>
            <a:r>
              <a:rPr lang="it-IT" dirty="0">
                <a:solidFill>
                  <a:srgbClr val="299A75"/>
                </a:solidFill>
              </a:rPr>
              <a:t> </a:t>
            </a:r>
            <a:r>
              <a:rPr lang="it-IT" sz="2800" b="1" dirty="0">
                <a:solidFill>
                  <a:srgbClr val="299A75"/>
                </a:solidFill>
                <a:latin typeface="Calibri" panose="020F0502020204030204" pitchFamily="34" charset="0"/>
                <a:ea typeface="+mj-ea"/>
                <a:cs typeface="Calibri" panose="020F0502020204030204" pitchFamily="34" charset="0"/>
              </a:rPr>
              <a:t>Ministro Salute 1 febbraio 2022</a:t>
            </a:r>
          </a:p>
          <a:p>
            <a:r>
              <a:rPr lang="it-IT" dirty="0">
                <a:solidFill>
                  <a:schemeClr val="bg1">
                    <a:lumMod val="50000"/>
                  </a:schemeClr>
                </a:solidFill>
              </a:rPr>
              <a:t>Individuazione dei </a:t>
            </a:r>
            <a:r>
              <a:rPr lang="it-IT" dirty="0">
                <a:solidFill>
                  <a:srgbClr val="0070C0"/>
                </a:solidFill>
              </a:rPr>
              <a:t>comitati etica a valenza nazionale</a:t>
            </a:r>
          </a:p>
          <a:p>
            <a:endParaRPr lang="it-IT" dirty="0">
              <a:solidFill>
                <a:srgbClr val="0070C0"/>
              </a:solidFill>
            </a:endParaRPr>
          </a:p>
          <a:p>
            <a:endParaRPr lang="it-IT" dirty="0"/>
          </a:p>
          <a:p>
            <a:endParaRPr lang="it-IT" i="1" dirty="0"/>
          </a:p>
          <a:p>
            <a:endParaRPr lang="it-IT" i="1" dirty="0"/>
          </a:p>
          <a:p>
            <a:endParaRPr lang="it-IT" i="1" dirty="0"/>
          </a:p>
          <a:p>
            <a:endParaRPr lang="it-IT" i="1" dirty="0"/>
          </a:p>
        </p:txBody>
      </p:sp>
      <p:sp>
        <p:nvSpPr>
          <p:cNvPr id="3" name="CasellaDiTesto 2">
            <a:extLst>
              <a:ext uri="{FF2B5EF4-FFF2-40B4-BE49-F238E27FC236}">
                <a16:creationId xmlns:a16="http://schemas.microsoft.com/office/drawing/2014/main" id="{417CB50D-15D6-EB06-D13E-4D263B87A42C}"/>
              </a:ext>
            </a:extLst>
          </p:cNvPr>
          <p:cNvSpPr txBox="1"/>
          <p:nvPr/>
        </p:nvSpPr>
        <p:spPr>
          <a:xfrm>
            <a:off x="5024249" y="5913160"/>
            <a:ext cx="2380845" cy="631070"/>
          </a:xfrm>
          <a:prstGeom prst="rect">
            <a:avLst/>
          </a:prstGeom>
          <a:noFill/>
        </p:spPr>
        <p:txBody>
          <a:bodyPr wrap="none" rtlCol="0">
            <a:spAutoFit/>
          </a:bodyPr>
          <a:lstStyle/>
          <a:p>
            <a:r>
              <a:rPr lang="it-IT" dirty="0">
                <a:solidFill>
                  <a:srgbClr val="0070C0"/>
                </a:solidFill>
              </a:rPr>
              <a:t>G.U. 16 marzo 2033; 63</a:t>
            </a:r>
          </a:p>
          <a:p>
            <a:endParaRPr lang="it-IT" sz="1701" dirty="0"/>
          </a:p>
        </p:txBody>
      </p:sp>
    </p:spTree>
    <p:extLst>
      <p:ext uri="{BB962C8B-B14F-4D97-AF65-F5344CB8AC3E}">
        <p14:creationId xmlns:p14="http://schemas.microsoft.com/office/powerpoint/2010/main" val="14806636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1251</Words>
  <Application>Microsoft Office PowerPoint</Application>
  <PresentationFormat>Widescreen</PresentationFormat>
  <Paragraphs>180</Paragraphs>
  <Slides>22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Istituto Superiore di Sanità</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Petrini Carlo</dc:creator>
  <cp:lastModifiedBy>Petrini Carlo</cp:lastModifiedBy>
  <cp:revision>155</cp:revision>
  <cp:lastPrinted>2024-05-15T08:42:50Z</cp:lastPrinted>
  <dcterms:created xsi:type="dcterms:W3CDTF">2024-02-16T14:53:19Z</dcterms:created>
  <dcterms:modified xsi:type="dcterms:W3CDTF">2024-05-15T08:42:57Z</dcterms:modified>
</cp:coreProperties>
</file>