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5"/>
  </p:notesMasterIdLst>
  <p:sldIdLst>
    <p:sldId id="325" r:id="rId2"/>
    <p:sldId id="331" r:id="rId3"/>
    <p:sldId id="273" r:id="rId4"/>
    <p:sldId id="320" r:id="rId5"/>
    <p:sldId id="311" r:id="rId6"/>
    <p:sldId id="307" r:id="rId7"/>
    <p:sldId id="308" r:id="rId8"/>
    <p:sldId id="339" r:id="rId9"/>
    <p:sldId id="299" r:id="rId10"/>
    <p:sldId id="338" r:id="rId11"/>
    <p:sldId id="337" r:id="rId12"/>
    <p:sldId id="336" r:id="rId13"/>
    <p:sldId id="301" r:id="rId14"/>
    <p:sldId id="335" r:id="rId15"/>
    <p:sldId id="334" r:id="rId16"/>
    <p:sldId id="333" r:id="rId17"/>
    <p:sldId id="329" r:id="rId18"/>
    <p:sldId id="283" r:id="rId19"/>
    <p:sldId id="286" r:id="rId20"/>
    <p:sldId id="340" r:id="rId21"/>
    <p:sldId id="287" r:id="rId22"/>
    <p:sldId id="332" r:id="rId23"/>
    <p:sldId id="296" r:id="rId2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78D8D"/>
    <a:srgbClr val="17ABA3"/>
    <a:srgbClr val="0078AE"/>
    <a:srgbClr val="00FFE9"/>
    <a:srgbClr val="0FDF24"/>
    <a:srgbClr val="007C89"/>
    <a:srgbClr val="09EE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2991"/>
  </p:normalViewPr>
  <p:slideViewPr>
    <p:cSldViewPr snapToGrid="0">
      <p:cViewPr varScale="1">
        <p:scale>
          <a:sx n="61" d="100"/>
          <a:sy n="61" d="100"/>
        </p:scale>
        <p:origin x="248" y="1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D982A-9E15-0F43-81B0-0420D745BEF1}" type="datetimeFigureOut">
              <a:rPr lang="en-IT" smtClean="0"/>
              <a:t>16/05/24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7FAFB-998F-4543-8100-083C31F4BA61}" type="slidenum">
              <a:rPr lang="en-IT" smtClean="0"/>
              <a:t>‹#›</a:t>
            </a:fld>
            <a:endParaRPr lang="en-IT"/>
          </a:p>
        </p:txBody>
      </p:sp>
    </p:spTree>
    <p:extLst>
      <p:ext uri="{BB962C8B-B14F-4D97-AF65-F5344CB8AC3E}">
        <p14:creationId xmlns:p14="http://schemas.microsoft.com/office/powerpoint/2010/main" val="299696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highlight>
                  <a:srgbClr val="FFFFFF"/>
                </a:highlight>
                <a:latin typeface="Abadi" panose="020B0604020104020204" pitchFamily="34" charset="0"/>
              </a:rPr>
              <a:t>La </a:t>
            </a:r>
            <a:r>
              <a:rPr lang="en-GB" sz="1200" b="0" i="0" dirty="0" err="1">
                <a:effectLst/>
                <a:highlight>
                  <a:srgbClr val="FFFFFF"/>
                </a:highlight>
                <a:latin typeface="Abadi" panose="020B0604020104020204" pitchFamily="34" charset="0"/>
              </a:rPr>
              <a:t>medicina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basata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sulle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evidenze</a:t>
            </a:r>
            <a:r>
              <a:rPr lang="en-GB" sz="1200" b="0" i="0" dirty="0">
                <a:effectLst/>
                <a:highlight>
                  <a:srgbClr val="FFFFFF"/>
                </a:highlight>
                <a:latin typeface="Abadi" panose="020B0604020104020204" pitchFamily="34" charset="0"/>
              </a:rPr>
              <a:t> (EBM, Evidence-based medicine) </a:t>
            </a:r>
            <a:r>
              <a:rPr lang="en-GB" sz="1200" b="0" i="0" dirty="0" err="1">
                <a:effectLst/>
                <a:highlight>
                  <a:srgbClr val="FFFFFF"/>
                </a:highlight>
                <a:latin typeface="Abadi" panose="020B0604020104020204" pitchFamily="34" charset="0"/>
              </a:rPr>
              <a:t>è</a:t>
            </a:r>
            <a:r>
              <a:rPr lang="en-GB" sz="1200" b="0" i="0" dirty="0">
                <a:effectLst/>
                <a:highlight>
                  <a:srgbClr val="FFFFFF"/>
                </a:highlight>
                <a:latin typeface="Abadi" panose="020B0604020104020204" pitchFamily="34" charset="0"/>
              </a:rPr>
              <a:t> un </a:t>
            </a:r>
            <a:r>
              <a:rPr lang="en-GB" sz="1200" b="0" i="0" dirty="0" err="1">
                <a:effectLst/>
                <a:highlight>
                  <a:srgbClr val="FFFFFF"/>
                </a:highlight>
                <a:latin typeface="Abadi" panose="020B0604020104020204" pitchFamily="34" charset="0"/>
              </a:rPr>
              <a:t>metodo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clinico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ideato</a:t>
            </a:r>
            <a:r>
              <a:rPr lang="en-GB" sz="1200" b="0" i="0" dirty="0">
                <a:effectLst/>
                <a:highlight>
                  <a:srgbClr val="FFFFFF"/>
                </a:highlight>
                <a:latin typeface="Abadi" panose="020B0604020104020204" pitchFamily="34" charset="0"/>
              </a:rPr>
              <a:t> per </a:t>
            </a:r>
            <a:r>
              <a:rPr lang="en-GB" sz="1200" b="0" i="0" dirty="0" err="1">
                <a:effectLst/>
                <a:highlight>
                  <a:srgbClr val="FFFFFF"/>
                </a:highlight>
                <a:latin typeface="Abadi" panose="020B0604020104020204" pitchFamily="34" charset="0"/>
              </a:rPr>
              <a:t>portare</a:t>
            </a:r>
            <a:r>
              <a:rPr lang="en-GB" sz="1200" b="0" i="0" dirty="0">
                <a:effectLst/>
                <a:highlight>
                  <a:srgbClr val="FFFFFF"/>
                </a:highlight>
                <a:latin typeface="Abadi" panose="020B0604020104020204" pitchFamily="34" charset="0"/>
              </a:rPr>
              <a:t> le </a:t>
            </a:r>
            <a:r>
              <a:rPr lang="en-GB" sz="1200" b="0" i="0" dirty="0" err="1">
                <a:effectLst/>
                <a:highlight>
                  <a:srgbClr val="FFFFFF"/>
                </a:highlight>
                <a:latin typeface="Abadi" panose="020B0604020104020204" pitchFamily="34" charset="0"/>
              </a:rPr>
              <a:t>informazioni</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derivanti</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dalle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ricerche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scientifiche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nella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cura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dei</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pazienti</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Sebbene</a:t>
            </a:r>
            <a:r>
              <a:rPr lang="en-GB" sz="1200" b="0" i="0" dirty="0">
                <a:effectLst/>
                <a:highlight>
                  <a:srgbClr val="FFFFFF"/>
                </a:highlight>
                <a:latin typeface="Abadi" panose="020B0604020104020204" pitchFamily="34" charset="0"/>
              </a:rPr>
              <a:t> il </a:t>
            </a:r>
            <a:r>
              <a:rPr lang="en-GB" sz="1200" b="0" i="0" dirty="0" err="1">
                <a:effectLst/>
                <a:highlight>
                  <a:srgbClr val="FFFFFF"/>
                </a:highlight>
                <a:latin typeface="Abadi" panose="020B0604020104020204" pitchFamily="34" charset="0"/>
              </a:rPr>
              <a:t>pioniere</a:t>
            </a:r>
            <a:r>
              <a:rPr lang="en-GB" sz="1200" b="0" i="0" dirty="0">
                <a:effectLst/>
                <a:highlight>
                  <a:srgbClr val="FFFFFF"/>
                </a:highlight>
                <a:latin typeface="Abadi" panose="020B0604020104020204" pitchFamily="34" charset="0"/>
              </a:rPr>
              <a:t> di </a:t>
            </a:r>
            <a:r>
              <a:rPr lang="en-GB" sz="1200" b="0" i="0" dirty="0" err="1">
                <a:effectLst/>
                <a:highlight>
                  <a:srgbClr val="FFFFFF"/>
                </a:highlight>
                <a:latin typeface="Abadi" panose="020B0604020104020204" pitchFamily="34" charset="0"/>
              </a:rPr>
              <a:t>questo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metodo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sia</a:t>
            </a:r>
            <a:r>
              <a:rPr lang="en-GB" sz="1200" b="0" i="0" dirty="0">
                <a:effectLst/>
                <a:highlight>
                  <a:srgbClr val="FFFFFF"/>
                </a:highlight>
                <a:latin typeface="Abadi" panose="020B0604020104020204" pitchFamily="34" charset="0"/>
              </a:rPr>
              <a:t> </a:t>
            </a:r>
            <a:r>
              <a:rPr lang="en-GB" sz="1200" b="1" i="0" dirty="0">
                <a:effectLst/>
                <a:highlight>
                  <a:srgbClr val="FFFFFF"/>
                </a:highlight>
                <a:latin typeface="Abadi" panose="020B0604020104020204" pitchFamily="34" charset="0"/>
              </a:rPr>
              <a:t>David L. Sackett,</a:t>
            </a:r>
            <a:r>
              <a:rPr lang="en-GB" sz="1200" b="0" i="0" dirty="0">
                <a:effectLst/>
                <a:highlight>
                  <a:srgbClr val="FFFFFF"/>
                </a:highlight>
                <a:latin typeface="Abadi" panose="020B0604020104020204" pitchFamily="34" charset="0"/>
              </a:rPr>
              <a:t> un medico americano-</a:t>
            </a:r>
            <a:r>
              <a:rPr lang="en-GB" sz="1200" b="0" i="0" dirty="0" err="1">
                <a:effectLst/>
                <a:highlight>
                  <a:srgbClr val="FFFFFF"/>
                </a:highlight>
                <a:latin typeface="Abadi" panose="020B0604020104020204" pitchFamily="34" charset="0"/>
              </a:rPr>
              <a:t>canadese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che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nel</a:t>
            </a:r>
            <a:r>
              <a:rPr lang="en-GB" sz="1200" b="0" i="0" dirty="0">
                <a:effectLst/>
                <a:highlight>
                  <a:srgbClr val="FFFFFF"/>
                </a:highlight>
                <a:latin typeface="Abadi" panose="020B0604020104020204" pitchFamily="34" charset="0"/>
              </a:rPr>
              <a:t> 1992 </a:t>
            </a:r>
            <a:r>
              <a:rPr lang="en-GB" sz="1200" b="0" i="0" dirty="0" err="1">
                <a:effectLst/>
                <a:highlight>
                  <a:srgbClr val="FFFFFF"/>
                </a:highlight>
                <a:latin typeface="Abadi" panose="020B0604020104020204" pitchFamily="34" charset="0"/>
              </a:rPr>
              <a:t>definì</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questo</a:t>
            </a:r>
            <a:r>
              <a:rPr lang="en-GB" sz="1200" b="0" i="0" dirty="0">
                <a:effectLst/>
                <a:highlight>
                  <a:srgbClr val="FFFFFF"/>
                </a:highlight>
                <a:latin typeface="Abadi" panose="020B0604020104020204" pitchFamily="34" charset="0"/>
              </a:rPr>
              <a:t> nuovo </a:t>
            </a:r>
            <a:r>
              <a:rPr lang="en-GB" sz="1200" b="0" i="0" dirty="0" err="1">
                <a:effectLst/>
                <a:highlight>
                  <a:srgbClr val="FFFFFF"/>
                </a:highlight>
                <a:latin typeface="Abadi" panose="020B0604020104020204" pitchFamily="34" charset="0"/>
              </a:rPr>
              <a:t>paradigma</a:t>
            </a:r>
            <a:r>
              <a:rPr lang="en-GB" sz="1200" b="0" i="0" dirty="0">
                <a:effectLst/>
                <a:highlight>
                  <a:srgbClr val="FFFFFF"/>
                </a:highlight>
                <a:latin typeface="Abadi" panose="020B0604020104020204" pitchFamily="34" charset="0"/>
              </a:rPr>
              <a:t> per la </a:t>
            </a:r>
            <a:r>
              <a:rPr lang="en-GB" sz="1200" b="0" i="0" dirty="0" err="1">
                <a:effectLst/>
                <a:highlight>
                  <a:srgbClr val="FFFFFF"/>
                </a:highlight>
                <a:latin typeface="Abadi" panose="020B0604020104020204" pitchFamily="34" charset="0"/>
              </a:rPr>
              <a:t>pratica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della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medicina</a:t>
            </a:r>
            <a:r>
              <a:rPr lang="en-GB" sz="1200" b="0" i="0" dirty="0">
                <a:effectLst/>
                <a:highlight>
                  <a:srgbClr val="FFFFFF"/>
                </a:highlight>
                <a:latin typeface="Abadi" panose="020B0604020104020204" pitchFamily="34" charset="0"/>
              </a:rPr>
              <a:t> come “</a:t>
            </a:r>
            <a:r>
              <a:rPr lang="en-GB" sz="1200" b="0" i="0" dirty="0" err="1">
                <a:effectLst/>
                <a:highlight>
                  <a:srgbClr val="FFFFFF"/>
                </a:highlight>
                <a:latin typeface="Abadi" panose="020B0604020104020204" pitchFamily="34" charset="0"/>
              </a:rPr>
              <a:t>l’uso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esplicito</a:t>
            </a:r>
            <a:r>
              <a:rPr lang="en-GB" sz="1200" b="0" i="0" dirty="0">
                <a:effectLst/>
                <a:highlight>
                  <a:srgbClr val="FFFFFF"/>
                </a:highlight>
                <a:latin typeface="Abadi" panose="020B0604020104020204" pitchFamily="34" charset="0"/>
              </a:rPr>
              <a:t> e </a:t>
            </a:r>
            <a:r>
              <a:rPr lang="en-GB" sz="1200" b="0" i="0" dirty="0" err="1">
                <a:effectLst/>
                <a:highlight>
                  <a:srgbClr val="FFFFFF"/>
                </a:highlight>
                <a:latin typeface="Abadi" panose="020B0604020104020204" pitchFamily="34" charset="0"/>
              </a:rPr>
              <a:t>coscienzioso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delle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migliori</a:t>
            </a:r>
            <a:r>
              <a:rPr lang="en-GB" sz="1200" b="0" i="0" dirty="0">
                <a:effectLst/>
                <a:highlight>
                  <a:srgbClr val="FFFFFF"/>
                </a:highlight>
                <a:latin typeface="Abadi" panose="020B0604020104020204" pitchFamily="34" charset="0"/>
              </a:rPr>
              <a:t> prove </a:t>
            </a:r>
            <a:r>
              <a:rPr lang="en-GB" sz="1200" b="0" i="0" dirty="0" err="1">
                <a:effectLst/>
                <a:highlight>
                  <a:srgbClr val="FFFFFF"/>
                </a:highlight>
                <a:latin typeface="Abadi" panose="020B0604020104020204" pitchFamily="34" charset="0"/>
              </a:rPr>
              <a:t>scientifiche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nel</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prendere</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decisioni</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nella</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pratica</a:t>
            </a:r>
            <a:r>
              <a:rPr lang="en-GB" sz="1200" b="0" i="0" dirty="0">
                <a:effectLst/>
                <a:highlight>
                  <a:srgbClr val="FFFFFF"/>
                </a:highlight>
                <a:latin typeface="Abadi" panose="020B0604020104020204" pitchFamily="34" charset="0"/>
              </a:rPr>
              <a:t> medica”, fu </a:t>
            </a:r>
            <a:r>
              <a:rPr lang="en-GB" sz="1200" b="0" i="0" dirty="0" err="1">
                <a:effectLst/>
                <a:highlight>
                  <a:srgbClr val="FFFFFF"/>
                </a:highlight>
                <a:latin typeface="Abadi" panose="020B0604020104020204" pitchFamily="34" charset="0"/>
              </a:rPr>
              <a:t>l’epidemiologo</a:t>
            </a:r>
            <a:r>
              <a:rPr lang="en-GB" sz="1200" b="0" i="0" dirty="0">
                <a:effectLst/>
                <a:highlight>
                  <a:srgbClr val="FFFFFF"/>
                </a:highlight>
                <a:latin typeface="Abadi" panose="020B0604020104020204" pitchFamily="34" charset="0"/>
              </a:rPr>
              <a:t> e medico </a:t>
            </a:r>
            <a:r>
              <a:rPr lang="en-GB" sz="1200" b="0" i="0" dirty="0" err="1">
                <a:effectLst/>
                <a:highlight>
                  <a:srgbClr val="FFFFFF"/>
                </a:highlight>
                <a:latin typeface="Abadi" panose="020B0604020104020204" pitchFamily="34" charset="0"/>
              </a:rPr>
              <a:t>scozzese</a:t>
            </a:r>
            <a:r>
              <a:rPr lang="en-GB" sz="1200" b="0" i="0" dirty="0">
                <a:effectLst/>
                <a:highlight>
                  <a:srgbClr val="FFFFFF"/>
                </a:highlight>
                <a:latin typeface="Abadi" panose="020B0604020104020204" pitchFamily="34" charset="0"/>
              </a:rPr>
              <a:t> </a:t>
            </a:r>
            <a:r>
              <a:rPr lang="en-GB" sz="1200" b="1" i="0" dirty="0">
                <a:effectLst/>
                <a:highlight>
                  <a:srgbClr val="FFFFFF"/>
                </a:highlight>
                <a:latin typeface="Abadi" panose="020B0604020104020204" pitchFamily="34" charset="0"/>
              </a:rPr>
              <a:t>Archie Cochrane</a:t>
            </a:r>
            <a:r>
              <a:rPr lang="en-GB" sz="1200" b="0" i="0" dirty="0">
                <a:effectLst/>
                <a:highlight>
                  <a:srgbClr val="FFFFFF"/>
                </a:highlight>
                <a:latin typeface="Abadi" panose="020B0604020104020204" pitchFamily="34" charset="0"/>
              </a:rPr>
              <a:t> con il </a:t>
            </a:r>
            <a:r>
              <a:rPr lang="en-GB" sz="1200" b="0" i="0" dirty="0" err="1">
                <a:effectLst/>
                <a:highlight>
                  <a:srgbClr val="FFFFFF"/>
                </a:highlight>
                <a:latin typeface="Abadi" panose="020B0604020104020204" pitchFamily="34" charset="0"/>
              </a:rPr>
              <a:t>suo</a:t>
            </a:r>
            <a:r>
              <a:rPr lang="en-GB" sz="1200" b="0" i="0" dirty="0">
                <a:effectLst/>
                <a:highlight>
                  <a:srgbClr val="FFFFFF"/>
                </a:highlight>
                <a:latin typeface="Abadi" panose="020B0604020104020204" pitchFamily="34" charset="0"/>
              </a:rPr>
              <a:t> </a:t>
            </a:r>
            <a:r>
              <a:rPr lang="en-GB" sz="1200" b="0" i="0" dirty="0" err="1">
                <a:effectLst/>
                <a:highlight>
                  <a:srgbClr val="FFFFFF"/>
                </a:highlight>
                <a:latin typeface="Abadi" panose="020B0604020104020204" pitchFamily="34" charset="0"/>
              </a:rPr>
              <a:t>famoso</a:t>
            </a:r>
            <a:r>
              <a:rPr lang="en-GB" sz="1200" b="0" i="0" dirty="0">
                <a:effectLst/>
                <a:highlight>
                  <a:srgbClr val="FFFFFF"/>
                </a:highlight>
                <a:latin typeface="Abadi" panose="020B0604020104020204" pitchFamily="34" charset="0"/>
              </a:rPr>
              <a:t> testo </a:t>
            </a:r>
            <a:r>
              <a:rPr lang="en-GB" sz="1200" b="0" i="1" dirty="0">
                <a:effectLst/>
                <a:highlight>
                  <a:srgbClr val="FFFFFF"/>
                </a:highlight>
                <a:latin typeface="Abadi" panose="020B0604020104020204" pitchFamily="34" charset="0"/>
              </a:rPr>
              <a:t>Effectiveness and efficiency </a:t>
            </a:r>
            <a:r>
              <a:rPr lang="en-GB" sz="1200" b="0" i="0" dirty="0">
                <a:effectLst/>
                <a:highlight>
                  <a:srgbClr val="FFFFFF"/>
                </a:highlight>
                <a:latin typeface="Abadi" panose="020B0604020104020204" pitchFamily="34" charset="0"/>
              </a:rPr>
              <a:t>(</a:t>
            </a:r>
            <a:r>
              <a:rPr lang="en-GB" sz="1200" b="0" i="0" dirty="0" err="1">
                <a:effectLst/>
                <a:highlight>
                  <a:srgbClr val="FFFFFF"/>
                </a:highlight>
                <a:latin typeface="Abadi" panose="020B0604020104020204" pitchFamily="34" charset="0"/>
              </a:rPr>
              <a:t>Efficacia</a:t>
            </a:r>
            <a:r>
              <a:rPr lang="en-GB" sz="1200" b="0" i="0" dirty="0">
                <a:effectLst/>
                <a:highlight>
                  <a:srgbClr val="FFFFFF"/>
                </a:highlight>
                <a:latin typeface="Abadi" panose="020B0604020104020204" pitchFamily="34" charset="0"/>
              </a:rPr>
              <a:t> ed </a:t>
            </a:r>
            <a:r>
              <a:rPr lang="en-GB" sz="1200" b="0" i="0" dirty="0" err="1">
                <a:effectLst/>
                <a:highlight>
                  <a:srgbClr val="FFFFFF"/>
                </a:highlight>
                <a:latin typeface="Abadi" panose="020B0604020104020204" pitchFamily="34" charset="0"/>
              </a:rPr>
              <a:t>efficienza</a:t>
            </a:r>
            <a:r>
              <a:rPr lang="en-GB" sz="1200" b="0" i="0" dirty="0">
                <a:effectLst/>
                <a:highlight>
                  <a:srgbClr val="FFFFFF"/>
                </a:highlight>
                <a:latin typeface="Abadi" panose="020B0604020104020204" pitchFamily="34" charset="0"/>
              </a:rPr>
              <a:t>) a </a:t>
            </a:r>
            <a:r>
              <a:rPr lang="en-GB" sz="1200" b="0" i="0" dirty="0" err="1">
                <a:effectLst/>
                <a:highlight>
                  <a:srgbClr val="FFFFFF"/>
                </a:highlight>
                <a:latin typeface="Abadi" panose="020B0604020104020204" pitchFamily="34" charset="0"/>
              </a:rPr>
              <a:t>porre</a:t>
            </a:r>
            <a:r>
              <a:rPr lang="en-GB" sz="1200" b="0" i="0" dirty="0">
                <a:effectLst/>
                <a:highlight>
                  <a:srgbClr val="FFFFFF"/>
                </a:highlight>
                <a:latin typeface="Abadi" panose="020B0604020104020204" pitchFamily="34" charset="0"/>
              </a:rPr>
              <a:t> le </a:t>
            </a:r>
            <a:r>
              <a:rPr lang="en-GB" sz="1200" b="0" i="0" dirty="0" err="1">
                <a:effectLst/>
                <a:highlight>
                  <a:srgbClr val="FFFFFF"/>
                </a:highlight>
                <a:latin typeface="Abadi" panose="020B0604020104020204" pitchFamily="34" charset="0"/>
              </a:rPr>
              <a:t>basi</a:t>
            </a:r>
            <a:r>
              <a:rPr lang="en-GB" sz="1200" b="0" i="0" dirty="0">
                <a:effectLst/>
                <a:highlight>
                  <a:srgbClr val="FFFFFF"/>
                </a:highlight>
                <a:latin typeface="Abadi" panose="020B0604020104020204" pitchFamily="34" charset="0"/>
              </a:rPr>
              <a:t> per la </a:t>
            </a:r>
            <a:r>
              <a:rPr lang="en-GB" sz="1200" b="0" i="0" dirty="0" err="1">
                <a:effectLst/>
                <a:highlight>
                  <a:srgbClr val="FFFFFF"/>
                </a:highlight>
                <a:latin typeface="Abadi" panose="020B0604020104020204" pitchFamily="34" charset="0"/>
              </a:rPr>
              <a:t>nascita</a:t>
            </a:r>
            <a:r>
              <a:rPr lang="en-GB" sz="1200" b="0" i="0" dirty="0">
                <a:effectLst/>
                <a:highlight>
                  <a:srgbClr val="FFFFFF"/>
                </a:highlight>
                <a:latin typeface="Abadi" panose="020B0604020104020204" pitchFamily="34" charset="0"/>
              </a:rPr>
              <a:t> di </a:t>
            </a:r>
            <a:r>
              <a:rPr lang="en-GB" sz="1200" b="0" i="0" dirty="0" err="1">
                <a:effectLst/>
                <a:highlight>
                  <a:srgbClr val="FFFFFF"/>
                </a:highlight>
                <a:latin typeface="Abadi" panose="020B0604020104020204" pitchFamily="34" charset="0"/>
              </a:rPr>
              <a:t>questo</a:t>
            </a:r>
            <a:r>
              <a:rPr lang="en-GB" sz="1200" b="0" i="0" dirty="0">
                <a:effectLst/>
                <a:highlight>
                  <a:srgbClr val="FFFFFF"/>
                </a:highlight>
                <a:latin typeface="Abadi" panose="020B0604020104020204" pitchFamily="34" charset="0"/>
              </a:rPr>
              <a:t> nuovo </a:t>
            </a:r>
            <a:r>
              <a:rPr lang="en-GB" sz="1200" b="0" i="0" dirty="0" err="1">
                <a:effectLst/>
                <a:highlight>
                  <a:srgbClr val="FFFFFF"/>
                </a:highlight>
                <a:latin typeface="Abadi" panose="020B0604020104020204" pitchFamily="34" charset="0"/>
              </a:rPr>
              <a:t>concetto</a:t>
            </a:r>
            <a:r>
              <a:rPr lang="en-GB" sz="1200" b="0" i="0" dirty="0">
                <a:effectLst/>
                <a:highlight>
                  <a:srgbClr val="FFFFFF"/>
                </a:highlight>
                <a:latin typeface="Abadi" panose="020B0604020104020204" pitchFamily="34" charset="0"/>
              </a:rPr>
              <a:t>. </a:t>
            </a:r>
            <a:r>
              <a:rPr lang="en-IT" sz="1800" kern="0" dirty="0">
                <a:solidFill>
                  <a:srgbClr val="313131"/>
                </a:solidFill>
                <a:effectLst/>
                <a:highlight>
                  <a:srgbClr val="FFFFFF"/>
                </a:highlight>
                <a:latin typeface="Montserrat" pitchFamily="2" charset="77"/>
                <a:ea typeface="Times New Roman" panose="02020603050405020304" pitchFamily="18" charset="0"/>
                <a:cs typeface="Times New Roman" panose="02020603050405020304" pitchFamily="18" charset="0"/>
              </a:rPr>
              <a:t>I</a:t>
            </a:r>
            <a:r>
              <a:rPr lang="en-IT" sz="1800" kern="0" dirty="0">
                <a:solidFill>
                  <a:srgbClr val="FF0000"/>
                </a:solidFill>
                <a:effectLst/>
                <a:highlight>
                  <a:srgbClr val="FFFFFF"/>
                </a:highlight>
                <a:latin typeface="Montserrat" pitchFamily="2" charset="77"/>
                <a:ea typeface="Times New Roman" panose="02020603050405020304" pitchFamily="18" charset="0"/>
                <a:cs typeface="Times New Roman" panose="02020603050405020304" pitchFamily="18" charset="0"/>
              </a:rPr>
              <a:t>l medico ha la responsabilità di decidere tenendo conto di tutti i dati disponibili in letteratura e relativi al caso clinico e deve, quindi, essere capace di capire se possano essere pertinenti o applicabili in quella precisa circostanz</a:t>
            </a:r>
            <a:r>
              <a:rPr lang="en-IT" sz="1800" kern="0" dirty="0">
                <a:solidFill>
                  <a:srgbClr val="313131"/>
                </a:solidFill>
                <a:effectLst/>
                <a:highlight>
                  <a:srgbClr val="FFFFFF"/>
                </a:highlight>
                <a:latin typeface="Montserrat" pitchFamily="2" charset="77"/>
                <a:ea typeface="Times New Roman" panose="02020603050405020304" pitchFamily="18" charset="0"/>
                <a:cs typeface="Times New Roman" panose="02020603050405020304" pitchFamily="18" charset="0"/>
              </a:rPr>
              <a:t>a. </a:t>
            </a:r>
            <a:r>
              <a:rPr lang="en-IT" sz="1800" kern="0" dirty="0">
                <a:solidFill>
                  <a:srgbClr val="313131"/>
                </a:solidFill>
                <a:effectLst/>
                <a:latin typeface="Montserrat" pitchFamily="2" charset="77"/>
                <a:ea typeface="Times New Roman" panose="02020603050405020304" pitchFamily="18" charset="0"/>
                <a:cs typeface="Times New Roman" panose="02020603050405020304" pitchFamily="18" charset="0"/>
              </a:rPr>
              <a:t>li studi clinici però non sono tutti uguali, non hanno lo stesso valore e non tutti i risultati ottenuti possono essere utilizzati automaticamente per risolvere un problema. Ma allora, c</a:t>
            </a:r>
            <a:r>
              <a:rPr lang="en-IT" sz="1800" kern="0" dirty="0">
                <a:solidFill>
                  <a:srgbClr val="FF0000"/>
                </a:solidFill>
                <a:effectLst/>
                <a:latin typeface="Montserrat" pitchFamily="2" charset="77"/>
                <a:ea typeface="Times New Roman" panose="02020603050405020304" pitchFamily="18" charset="0"/>
                <a:cs typeface="Times New Roman" panose="02020603050405020304" pitchFamily="18" charset="0"/>
              </a:rPr>
              <a:t>ome possiamo sapere se uno studio è qualitativamente migliore di un altro</a:t>
            </a:r>
            <a:r>
              <a:rPr lang="en-IT" sz="28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202124"/>
                </a:solidFill>
                <a:effectLst/>
                <a:highlight>
                  <a:srgbClr val="FFFFFF"/>
                </a:highlight>
                <a:latin typeface="Google Sans"/>
              </a:rPr>
              <a:t>Lo </a:t>
            </a:r>
            <a:r>
              <a:rPr lang="en-GB" sz="2800" b="0" i="0" dirty="0" err="1">
                <a:solidFill>
                  <a:srgbClr val="202124"/>
                </a:solidFill>
                <a:effectLst/>
                <a:highlight>
                  <a:srgbClr val="FFFFFF"/>
                </a:highlight>
                <a:latin typeface="Google Sans"/>
              </a:rPr>
              <a:t>sviluppo</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clinico</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è</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una</a:t>
            </a:r>
            <a:r>
              <a:rPr lang="en-GB" sz="2800" b="0" i="0" dirty="0">
                <a:solidFill>
                  <a:srgbClr val="202124"/>
                </a:solidFill>
                <a:effectLst/>
                <a:highlight>
                  <a:srgbClr val="FFFFFF"/>
                </a:highlight>
                <a:latin typeface="Google Sans"/>
              </a:rPr>
              <a:t> </a:t>
            </a:r>
            <a:r>
              <a:rPr lang="en-GB" sz="2800" b="0" i="0" dirty="0" err="1">
                <a:solidFill>
                  <a:srgbClr val="040C28"/>
                </a:solidFill>
                <a:effectLst/>
                <a:latin typeface="Google Sans"/>
              </a:rPr>
              <a:t>fase</a:t>
            </a:r>
            <a:r>
              <a:rPr lang="en-GB" sz="2800" b="0" i="0" dirty="0">
                <a:solidFill>
                  <a:srgbClr val="040C28"/>
                </a:solidFill>
                <a:effectLst/>
                <a:latin typeface="Google Sans"/>
              </a:rPr>
              <a:t> </a:t>
            </a:r>
            <a:r>
              <a:rPr lang="en-GB" sz="2800" b="0" i="0" dirty="0" err="1">
                <a:solidFill>
                  <a:srgbClr val="040C28"/>
                </a:solidFill>
                <a:effectLst/>
                <a:latin typeface="Google Sans"/>
              </a:rPr>
              <a:t>nel</a:t>
            </a:r>
            <a:r>
              <a:rPr lang="en-GB" sz="2800" b="0" i="0" dirty="0">
                <a:solidFill>
                  <a:srgbClr val="040C28"/>
                </a:solidFill>
                <a:effectLst/>
                <a:latin typeface="Google Sans"/>
              </a:rPr>
              <a:t> </a:t>
            </a:r>
            <a:r>
              <a:rPr lang="en-GB" sz="2800" b="0" i="0" dirty="0" err="1">
                <a:solidFill>
                  <a:srgbClr val="040C28"/>
                </a:solidFill>
                <a:effectLst/>
                <a:latin typeface="Google Sans"/>
              </a:rPr>
              <a:t>processo</a:t>
            </a:r>
            <a:r>
              <a:rPr lang="en-GB" sz="2800" b="0" i="0" dirty="0">
                <a:solidFill>
                  <a:srgbClr val="040C28"/>
                </a:solidFill>
                <a:effectLst/>
                <a:latin typeface="Google Sans"/>
              </a:rPr>
              <a:t> di </a:t>
            </a:r>
            <a:r>
              <a:rPr lang="en-GB" sz="2800" b="0" i="0" dirty="0" err="1">
                <a:solidFill>
                  <a:srgbClr val="040C28"/>
                </a:solidFill>
                <a:effectLst/>
                <a:latin typeface="Google Sans"/>
              </a:rPr>
              <a:t>immissione</a:t>
            </a:r>
            <a:r>
              <a:rPr lang="en-GB" sz="2800" b="0" i="0" dirty="0">
                <a:solidFill>
                  <a:srgbClr val="040C28"/>
                </a:solidFill>
                <a:effectLst/>
                <a:latin typeface="Google Sans"/>
              </a:rPr>
              <a:t> in </a:t>
            </a:r>
            <a:r>
              <a:rPr lang="en-GB" sz="2800" b="0" i="0" dirty="0" err="1">
                <a:solidFill>
                  <a:srgbClr val="040C28"/>
                </a:solidFill>
                <a:effectLst/>
                <a:latin typeface="Google Sans"/>
              </a:rPr>
              <a:t>commercio</a:t>
            </a:r>
            <a:r>
              <a:rPr lang="en-GB" sz="2800" b="0" i="0" dirty="0">
                <a:solidFill>
                  <a:srgbClr val="040C28"/>
                </a:solidFill>
                <a:effectLst/>
                <a:latin typeface="Google Sans"/>
              </a:rPr>
              <a:t> di </a:t>
            </a:r>
            <a:r>
              <a:rPr lang="en-GB" sz="2800" b="0" i="0" dirty="0" err="1">
                <a:solidFill>
                  <a:srgbClr val="040C28"/>
                </a:solidFill>
                <a:effectLst/>
                <a:latin typeface="Google Sans"/>
              </a:rPr>
              <a:t>nuovi</a:t>
            </a:r>
            <a:r>
              <a:rPr lang="en-GB" sz="2800" b="0" i="0" dirty="0">
                <a:solidFill>
                  <a:srgbClr val="040C28"/>
                </a:solidFill>
                <a:effectLst/>
                <a:latin typeface="Google Sans"/>
              </a:rPr>
              <a:t> </a:t>
            </a:r>
            <a:r>
              <a:rPr lang="en-GB" sz="2800" b="0" i="0" dirty="0" err="1">
                <a:solidFill>
                  <a:srgbClr val="040C28"/>
                </a:solidFill>
                <a:effectLst/>
                <a:latin typeface="Google Sans"/>
              </a:rPr>
              <a:t>farmaci</a:t>
            </a:r>
            <a:r>
              <a:rPr lang="en-GB" sz="2800" b="0" i="0" dirty="0">
                <a:solidFill>
                  <a:srgbClr val="040C28"/>
                </a:solidFill>
                <a:effectLst/>
                <a:latin typeface="Google Sans"/>
              </a:rPr>
              <a:t> o </a:t>
            </a:r>
            <a:r>
              <a:rPr lang="en-GB" sz="2800" b="0" i="0" dirty="0" err="1">
                <a:solidFill>
                  <a:srgbClr val="040C28"/>
                </a:solidFill>
                <a:effectLst/>
                <a:latin typeface="Google Sans"/>
              </a:rPr>
              <a:t>trattamenti</a:t>
            </a:r>
            <a:r>
              <a:rPr lang="en-GB" sz="2800" b="0" i="0" dirty="0">
                <a:solidFill>
                  <a:srgbClr val="202124"/>
                </a:solidFill>
                <a:effectLst/>
                <a:highlight>
                  <a:srgbClr val="FFFFFF"/>
                </a:highlight>
                <a:latin typeface="Google Sans"/>
              </a:rPr>
              <a:t>. Si </a:t>
            </a:r>
            <a:r>
              <a:rPr lang="en-GB" sz="2800" b="0" i="0" dirty="0" err="1">
                <a:solidFill>
                  <a:srgbClr val="202124"/>
                </a:solidFill>
                <a:effectLst/>
                <a:highlight>
                  <a:srgbClr val="FFFFFF"/>
                </a:highlight>
                <a:latin typeface="Google Sans"/>
              </a:rPr>
              <a:t>basa</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sulla</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ricerca</a:t>
            </a:r>
            <a:r>
              <a:rPr lang="en-GB" sz="2800" b="0" i="0" dirty="0">
                <a:solidFill>
                  <a:srgbClr val="202124"/>
                </a:solidFill>
                <a:effectLst/>
                <a:highlight>
                  <a:srgbClr val="FFFFFF"/>
                </a:highlight>
                <a:latin typeface="Google Sans"/>
              </a:rPr>
              <a:t> non </a:t>
            </a:r>
            <a:r>
              <a:rPr lang="en-GB" sz="2800" b="0" i="0" dirty="0" err="1">
                <a:solidFill>
                  <a:srgbClr val="202124"/>
                </a:solidFill>
                <a:effectLst/>
                <a:highlight>
                  <a:srgbClr val="FFFFFF"/>
                </a:highlight>
                <a:latin typeface="Google Sans"/>
              </a:rPr>
              <a:t>clinica</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microorganismi</a:t>
            </a:r>
            <a:r>
              <a:rPr lang="en-GB" sz="2800" b="0" i="0" dirty="0">
                <a:solidFill>
                  <a:srgbClr val="202124"/>
                </a:solidFill>
                <a:effectLst/>
                <a:highlight>
                  <a:srgbClr val="FFFFFF"/>
                </a:highlight>
                <a:latin typeface="Google Sans"/>
              </a:rPr>
              <a:t>/</a:t>
            </a:r>
            <a:r>
              <a:rPr lang="en-GB" sz="2800" b="0" i="0" dirty="0" err="1">
                <a:solidFill>
                  <a:srgbClr val="202124"/>
                </a:solidFill>
                <a:effectLst/>
                <a:highlight>
                  <a:srgbClr val="FFFFFF"/>
                </a:highlight>
                <a:latin typeface="Google Sans"/>
              </a:rPr>
              <a:t>animali</a:t>
            </a:r>
            <a:r>
              <a:rPr lang="en-GB" sz="2800" b="0" i="0" dirty="0">
                <a:solidFill>
                  <a:srgbClr val="202124"/>
                </a:solidFill>
                <a:effectLst/>
                <a:highlight>
                  <a:srgbClr val="FFFFFF"/>
                </a:highlight>
                <a:latin typeface="Google Sans"/>
              </a:rPr>
              <a:t>) e </a:t>
            </a:r>
            <a:r>
              <a:rPr lang="en-GB" sz="2800" b="0" i="0" dirty="0" err="1">
                <a:solidFill>
                  <a:srgbClr val="202124"/>
                </a:solidFill>
                <a:effectLst/>
                <a:highlight>
                  <a:srgbClr val="FFFFFF"/>
                </a:highlight>
                <a:latin typeface="Google Sans"/>
              </a:rPr>
              <a:t>si</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riferisce</a:t>
            </a:r>
            <a:r>
              <a:rPr lang="en-GB" sz="2800" b="0" i="0" dirty="0">
                <a:solidFill>
                  <a:srgbClr val="202124"/>
                </a:solidFill>
                <a:effectLst/>
                <a:highlight>
                  <a:srgbClr val="FFFFFF"/>
                </a:highlight>
                <a:latin typeface="Google Sans"/>
              </a:rPr>
              <a:t> a </a:t>
            </a:r>
            <a:r>
              <a:rPr lang="en-GB" sz="2800" b="0" i="0" dirty="0" err="1">
                <a:solidFill>
                  <a:srgbClr val="202124"/>
                </a:solidFill>
                <a:effectLst/>
                <a:highlight>
                  <a:srgbClr val="FFFFFF"/>
                </a:highlight>
                <a:latin typeface="Google Sans"/>
              </a:rPr>
              <a:t>studi</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clinici</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i</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quali</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vengono</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svolti</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su</a:t>
            </a:r>
            <a:r>
              <a:rPr lang="en-GB" sz="2800" b="0" i="0" dirty="0">
                <a:solidFill>
                  <a:srgbClr val="202124"/>
                </a:solidFill>
                <a:effectLst/>
                <a:highlight>
                  <a:srgbClr val="FFFFFF"/>
                </a:highlight>
                <a:latin typeface="Google Sans"/>
              </a:rPr>
              <a:t> </a:t>
            </a:r>
            <a:r>
              <a:rPr lang="en-GB" sz="2800" b="0" i="0" dirty="0" err="1">
                <a:solidFill>
                  <a:srgbClr val="202124"/>
                </a:solidFill>
                <a:effectLst/>
                <a:highlight>
                  <a:srgbClr val="FFFFFF"/>
                </a:highlight>
                <a:latin typeface="Google Sans"/>
              </a:rPr>
              <a:t>persone</a:t>
            </a:r>
            <a:r>
              <a:rPr lang="en-GB" sz="2800" b="0" i="0" dirty="0">
                <a:solidFill>
                  <a:srgbClr val="202124"/>
                </a:solidFill>
                <a:effectLst/>
                <a:highlight>
                  <a:srgbClr val="FFFFFF"/>
                </a:highlight>
                <a:latin typeface="Google Sans"/>
              </a:rPr>
              <a:t>.</a:t>
            </a:r>
            <a:endParaRPr lang="en-IT"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effectLst/>
              <a:highlight>
                <a:srgbClr val="FFFFFF"/>
              </a:highlight>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effectLst/>
              <a:highlight>
                <a:srgbClr val="FFFFFF"/>
              </a:highlight>
              <a:latin typeface="Abadi" panose="020B0604020104020204" pitchFamily="34" charset="0"/>
            </a:endParaRPr>
          </a:p>
          <a:p>
            <a:endParaRPr lang="en-IT" dirty="0"/>
          </a:p>
        </p:txBody>
      </p:sp>
      <p:sp>
        <p:nvSpPr>
          <p:cNvPr id="4" name="Slide Number Placeholder 3"/>
          <p:cNvSpPr>
            <a:spLocks noGrp="1"/>
          </p:cNvSpPr>
          <p:nvPr>
            <p:ph type="sldNum" sz="quarter" idx="5"/>
          </p:nvPr>
        </p:nvSpPr>
        <p:spPr/>
        <p:txBody>
          <a:bodyPr/>
          <a:lstStyle/>
          <a:p>
            <a:fld id="{6AE7FAFB-998F-4543-8100-083C31F4BA61}" type="slidenum">
              <a:rPr lang="en-IT" smtClean="0"/>
              <a:t>5</a:t>
            </a:fld>
            <a:endParaRPr lang="en-IT"/>
          </a:p>
        </p:txBody>
      </p:sp>
    </p:spTree>
    <p:extLst>
      <p:ext uri="{BB962C8B-B14F-4D97-AF65-F5344CB8AC3E}">
        <p14:creationId xmlns:p14="http://schemas.microsoft.com/office/powerpoint/2010/main" val="92084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A421-DBA1-6BCA-ABBA-BBECB4013B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A0483580-EB53-0F12-D854-F951F89B1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009B015E-1997-6E87-A429-356BC9A36535}"/>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5" name="Footer Placeholder 4">
            <a:extLst>
              <a:ext uri="{FF2B5EF4-FFF2-40B4-BE49-F238E27FC236}">
                <a16:creationId xmlns:a16="http://schemas.microsoft.com/office/drawing/2014/main" id="{E4EA752F-6BF2-896C-1C51-28474D3C45C4}"/>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8FB27B3-3E16-6854-078E-65CDF65D4916}"/>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3119805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DDAB-515D-30B1-B868-5C3D281D9A08}"/>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9F118DDA-D6A9-8227-529E-2CD3FFED30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DAC5D7A-2764-772F-913A-F4207A90E399}"/>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5" name="Footer Placeholder 4">
            <a:extLst>
              <a:ext uri="{FF2B5EF4-FFF2-40B4-BE49-F238E27FC236}">
                <a16:creationId xmlns:a16="http://schemas.microsoft.com/office/drawing/2014/main" id="{355FC3C8-1B36-0F08-0903-1C1E10F4FFB2}"/>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7338219-A35F-A98E-BE8E-FDDF01E39D71}"/>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400606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89A5E-FA80-F152-305E-5B715CB4C48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9282FAD2-6905-F95C-D978-0B56AC68F0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F3CF50B-58AD-CBD2-C141-58EFA5895AD4}"/>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5" name="Footer Placeholder 4">
            <a:extLst>
              <a:ext uri="{FF2B5EF4-FFF2-40B4-BE49-F238E27FC236}">
                <a16:creationId xmlns:a16="http://schemas.microsoft.com/office/drawing/2014/main" id="{FA085C84-8367-1887-6B6F-207909F13280}"/>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EA881C7F-10A6-0844-9118-DFD15676DC34}"/>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3336170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D5B7-EF63-FBAF-F8A2-9920B8763C64}"/>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D988A7A6-7E74-4E14-DA55-31A2509553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4C9449FB-3066-CE67-BD93-B85138ECB961}"/>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5" name="Footer Placeholder 4">
            <a:extLst>
              <a:ext uri="{FF2B5EF4-FFF2-40B4-BE49-F238E27FC236}">
                <a16:creationId xmlns:a16="http://schemas.microsoft.com/office/drawing/2014/main" id="{D90EE5E0-0D16-66BB-A026-3F52210059A0}"/>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EFFCB9A-C67C-E054-C069-38BEECB07697}"/>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215637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DC58-2577-0033-CCDD-42934359867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56D77D78-CA18-32C7-97A5-9FA99AA5D1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91BACD-A4DF-95D9-09A5-163329988CD3}"/>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5" name="Footer Placeholder 4">
            <a:extLst>
              <a:ext uri="{FF2B5EF4-FFF2-40B4-BE49-F238E27FC236}">
                <a16:creationId xmlns:a16="http://schemas.microsoft.com/office/drawing/2014/main" id="{A59EAF38-F0F3-D817-C4F1-960774A7F3F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F3B1505-0CD4-D265-85A0-7DF2818F5F35}"/>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381907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2687-AE16-AB49-28FB-D40A76811D8D}"/>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336C0658-A8B7-4DAB-B606-2D273DA5E5D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3F6E3072-1116-3F54-3418-9A4B765365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F931B5C4-2A2B-6798-D85D-7B3D7D1AC4AB}"/>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6" name="Footer Placeholder 5">
            <a:extLst>
              <a:ext uri="{FF2B5EF4-FFF2-40B4-BE49-F238E27FC236}">
                <a16:creationId xmlns:a16="http://schemas.microsoft.com/office/drawing/2014/main" id="{E076091C-AFCD-DAE1-B60C-D6CC330C6B68}"/>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5251B3D-B15A-C0E7-6311-8E2FA0805C45}"/>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346203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B172-B8AF-D461-C0C1-2A773A04A2C0}"/>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BE07C4CE-8EB5-9C7A-3693-8AE54E029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08D4BF-425D-D935-9639-DF19AA37095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03860FF-5E57-04B5-C770-45519615F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5522E19-96C3-5920-D59C-AB9AE39512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61ABA3FC-D894-B39A-F0D2-556C0CF88E84}"/>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8" name="Footer Placeholder 7">
            <a:extLst>
              <a:ext uri="{FF2B5EF4-FFF2-40B4-BE49-F238E27FC236}">
                <a16:creationId xmlns:a16="http://schemas.microsoft.com/office/drawing/2014/main" id="{5C3446B6-6BF3-ABC8-222F-469F1CD4D302}"/>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120976E2-0CC6-4956-3921-1CBDF14E024A}"/>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47260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7CA7-5144-0FEF-8814-DED644357627}"/>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D4ADFE87-A4EA-584F-89FC-197D869F754C}"/>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4" name="Footer Placeholder 3">
            <a:extLst>
              <a:ext uri="{FF2B5EF4-FFF2-40B4-BE49-F238E27FC236}">
                <a16:creationId xmlns:a16="http://schemas.microsoft.com/office/drawing/2014/main" id="{86550C97-5A41-B887-1626-2916B3B155CF}"/>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D2793349-CA61-FD44-94BB-D7A9DB2E675D}"/>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428844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B3D83-412B-E19A-436A-9553F5E0C78F}"/>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3" name="Footer Placeholder 2">
            <a:extLst>
              <a:ext uri="{FF2B5EF4-FFF2-40B4-BE49-F238E27FC236}">
                <a16:creationId xmlns:a16="http://schemas.microsoft.com/office/drawing/2014/main" id="{9D44AE5F-45C3-26B6-3738-6F4913FFABB8}"/>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82A77D1F-3D29-7486-1817-B5A78316F3B3}"/>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198898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A591-3FC0-8CD6-8F02-E6D2CF5C09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038D562C-2CAB-5E02-5BF4-78B4275E26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23B54DF3-A6AB-AC67-19F7-655DC591B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94ED7D-1823-363F-2CA6-2BC4ED13F5A4}"/>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6" name="Footer Placeholder 5">
            <a:extLst>
              <a:ext uri="{FF2B5EF4-FFF2-40B4-BE49-F238E27FC236}">
                <a16:creationId xmlns:a16="http://schemas.microsoft.com/office/drawing/2014/main" id="{12195C7A-A084-3623-68A8-7A8ED52BA8A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CD09D795-50DE-B909-3C76-078AF40B25CC}"/>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612190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DB63-4E6B-9E76-37D9-803CAF4071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4AEC59A2-BEE1-47DC-6A67-DEE3622D8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9E27C35D-A6E2-52CE-8CC4-7A6B5C452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345691-71E7-AB2D-02F1-36BDEA408384}"/>
              </a:ext>
            </a:extLst>
          </p:cNvPr>
          <p:cNvSpPr>
            <a:spLocks noGrp="1"/>
          </p:cNvSpPr>
          <p:nvPr>
            <p:ph type="dt" sz="half" idx="10"/>
          </p:nvPr>
        </p:nvSpPr>
        <p:spPr/>
        <p:txBody>
          <a:bodyPr/>
          <a:lstStyle/>
          <a:p>
            <a:fld id="{0C23890A-BB96-884B-992F-9D0A1E0D9548}" type="datetimeFigureOut">
              <a:rPr lang="en-IT" smtClean="0"/>
              <a:t>16/05/24</a:t>
            </a:fld>
            <a:endParaRPr lang="en-IT"/>
          </a:p>
        </p:txBody>
      </p:sp>
      <p:sp>
        <p:nvSpPr>
          <p:cNvPr id="6" name="Footer Placeholder 5">
            <a:extLst>
              <a:ext uri="{FF2B5EF4-FFF2-40B4-BE49-F238E27FC236}">
                <a16:creationId xmlns:a16="http://schemas.microsoft.com/office/drawing/2014/main" id="{129A1500-4C83-C1BF-30FF-D98DB3E3D870}"/>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C39D314-E07A-7AA4-3CF3-142B31BC2898}"/>
              </a:ext>
            </a:extLst>
          </p:cNvPr>
          <p:cNvSpPr>
            <a:spLocks noGrp="1"/>
          </p:cNvSpPr>
          <p:nvPr>
            <p:ph type="sldNum" sz="quarter" idx="12"/>
          </p:nvPr>
        </p:nvSpPr>
        <p:spPr/>
        <p:txBody>
          <a:bodyPr/>
          <a:lstStyle/>
          <a:p>
            <a:fld id="{4C0CF09C-F1AC-9543-852D-FD5B359BE4EE}" type="slidenum">
              <a:rPr lang="en-IT" smtClean="0"/>
              <a:t>‹#›</a:t>
            </a:fld>
            <a:endParaRPr lang="en-IT"/>
          </a:p>
        </p:txBody>
      </p:sp>
    </p:spTree>
    <p:extLst>
      <p:ext uri="{BB962C8B-B14F-4D97-AF65-F5344CB8AC3E}">
        <p14:creationId xmlns:p14="http://schemas.microsoft.com/office/powerpoint/2010/main" val="104725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43595-B084-CC69-8EAA-08984DDBB2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DD0196C4-789B-B375-495F-55A51031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FA07D708-A742-610F-633C-9F3ACD10F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23890A-BB96-884B-992F-9D0A1E0D9548}" type="datetimeFigureOut">
              <a:rPr lang="en-IT" smtClean="0"/>
              <a:t>16/05/24</a:t>
            </a:fld>
            <a:endParaRPr lang="en-IT"/>
          </a:p>
        </p:txBody>
      </p:sp>
      <p:sp>
        <p:nvSpPr>
          <p:cNvPr id="5" name="Footer Placeholder 4">
            <a:extLst>
              <a:ext uri="{FF2B5EF4-FFF2-40B4-BE49-F238E27FC236}">
                <a16:creationId xmlns:a16="http://schemas.microsoft.com/office/drawing/2014/main" id="{94006562-F680-A0AA-44FF-1D2D755F6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628C8A83-F3F9-A337-2480-EB83B12A5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0CF09C-F1AC-9543-852D-FD5B359BE4EE}" type="slidenum">
              <a:rPr lang="en-IT" smtClean="0"/>
              <a:t>‹#›</a:t>
            </a:fld>
            <a:endParaRPr lang="en-IT"/>
          </a:p>
        </p:txBody>
      </p:sp>
    </p:spTree>
    <p:extLst>
      <p:ext uri="{BB962C8B-B14F-4D97-AF65-F5344CB8AC3E}">
        <p14:creationId xmlns:p14="http://schemas.microsoft.com/office/powerpoint/2010/main" val="24502490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background with a circle&#10;&#10;Description automatically generated">
            <a:extLst>
              <a:ext uri="{FF2B5EF4-FFF2-40B4-BE49-F238E27FC236}">
                <a16:creationId xmlns:a16="http://schemas.microsoft.com/office/drawing/2014/main" id="{EE6816F4-82AA-D8B8-7A61-A2DA60880C4A}"/>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100000"/>
                    </a14:imgEffect>
                    <a14:imgEffect>
                      <a14:brightnessContrast bright="53000" contrast="85000"/>
                    </a14:imgEffect>
                  </a14:imgLayer>
                </a14:imgProps>
              </a:ext>
            </a:extLst>
          </a:blip>
          <a:srcRect l="24775" r="18114" b="1"/>
          <a:stretch/>
        </p:blipFill>
        <p:spPr>
          <a:xfrm flipH="1">
            <a:off x="1408518" y="-1815671"/>
            <a:ext cx="12192000" cy="13715978"/>
          </a:xfrm>
          <a:prstGeom prst="rect">
            <a:avLst/>
          </a:prstGeom>
        </p:spPr>
      </p:pic>
      <p:sp>
        <p:nvSpPr>
          <p:cNvPr id="5" name="TextBox 4">
            <a:extLst>
              <a:ext uri="{FF2B5EF4-FFF2-40B4-BE49-F238E27FC236}">
                <a16:creationId xmlns:a16="http://schemas.microsoft.com/office/drawing/2014/main" id="{D75715DB-CE17-1395-4243-60E052252067}"/>
              </a:ext>
            </a:extLst>
          </p:cNvPr>
          <p:cNvSpPr txBox="1"/>
          <p:nvPr/>
        </p:nvSpPr>
        <p:spPr>
          <a:xfrm>
            <a:off x="796667" y="53009"/>
            <a:ext cx="9079991" cy="238760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500" b="1" kern="1200" dirty="0">
                <a:solidFill>
                  <a:srgbClr val="0078AE"/>
                </a:solidFill>
                <a:effectLst/>
                <a:latin typeface="+mj-lt"/>
                <a:ea typeface="+mj-ea"/>
                <a:cs typeface="+mj-cs"/>
              </a:rPr>
              <a:t>Trial </a:t>
            </a:r>
            <a:r>
              <a:rPr lang="en-US" sz="4500" b="1" kern="1200" dirty="0" err="1">
                <a:solidFill>
                  <a:srgbClr val="0078AE"/>
                </a:solidFill>
                <a:effectLst/>
                <a:latin typeface="+mj-lt"/>
                <a:ea typeface="+mj-ea"/>
                <a:cs typeface="+mj-cs"/>
              </a:rPr>
              <a:t>clinici</a:t>
            </a:r>
            <a:r>
              <a:rPr lang="en-US" sz="4500" b="1" kern="1200" dirty="0">
                <a:solidFill>
                  <a:srgbClr val="0078AE"/>
                </a:solidFill>
                <a:effectLst/>
                <a:latin typeface="+mj-lt"/>
                <a:ea typeface="+mj-ea"/>
                <a:cs typeface="+mj-cs"/>
              </a:rPr>
              <a:t> e </a:t>
            </a:r>
            <a:r>
              <a:rPr lang="en-US" sz="4500" b="1" kern="1200" dirty="0" err="1">
                <a:solidFill>
                  <a:srgbClr val="0078AE"/>
                </a:solidFill>
                <a:effectLst/>
                <a:latin typeface="+mj-lt"/>
                <a:ea typeface="+mj-ea"/>
                <a:cs typeface="+mj-cs"/>
              </a:rPr>
              <a:t>Intelligenza</a:t>
            </a:r>
            <a:r>
              <a:rPr lang="en-US" sz="4500" b="1" kern="1200" dirty="0">
                <a:solidFill>
                  <a:srgbClr val="0078AE"/>
                </a:solidFill>
                <a:effectLst/>
                <a:latin typeface="+mj-lt"/>
                <a:ea typeface="+mj-ea"/>
                <a:cs typeface="+mj-cs"/>
              </a:rPr>
              <a:t> </a:t>
            </a:r>
            <a:r>
              <a:rPr lang="en-US" sz="4500" b="1" kern="1200" dirty="0" err="1">
                <a:solidFill>
                  <a:srgbClr val="0078AE"/>
                </a:solidFill>
                <a:effectLst/>
                <a:latin typeface="+mj-lt"/>
                <a:ea typeface="+mj-ea"/>
                <a:cs typeface="+mj-cs"/>
              </a:rPr>
              <a:t>Artificiale</a:t>
            </a:r>
            <a:endParaRPr lang="en-US" sz="4500" b="1" kern="1200" dirty="0">
              <a:solidFill>
                <a:srgbClr val="0078AE"/>
              </a:solidFill>
              <a:effectLst/>
              <a:latin typeface="+mj-lt"/>
              <a:ea typeface="+mj-ea"/>
              <a:cs typeface="+mj-cs"/>
            </a:endParaRPr>
          </a:p>
          <a:p>
            <a:pPr>
              <a:lnSpc>
                <a:spcPct val="90000"/>
              </a:lnSpc>
              <a:spcBef>
                <a:spcPct val="0"/>
              </a:spcBef>
              <a:spcAft>
                <a:spcPts val="600"/>
              </a:spcAft>
            </a:pPr>
            <a:r>
              <a:rPr lang="en-US" sz="4500" b="1" kern="1200" dirty="0" err="1">
                <a:solidFill>
                  <a:srgbClr val="0078AE"/>
                </a:solidFill>
                <a:effectLst/>
                <a:latin typeface="+mj-lt"/>
                <a:ea typeface="+mj-ea"/>
                <a:cs typeface="+mj-cs"/>
              </a:rPr>
              <a:t>Metodologie</a:t>
            </a:r>
            <a:r>
              <a:rPr lang="en-US" sz="4500" b="1" kern="1200" dirty="0">
                <a:solidFill>
                  <a:srgbClr val="0078AE"/>
                </a:solidFill>
                <a:effectLst/>
                <a:latin typeface="+mj-lt"/>
                <a:ea typeface="+mj-ea"/>
                <a:cs typeface="+mj-cs"/>
              </a:rPr>
              <a:t> e </a:t>
            </a:r>
            <a:r>
              <a:rPr lang="en-US" sz="4500" b="1" kern="1200" dirty="0" err="1">
                <a:solidFill>
                  <a:srgbClr val="0078AE"/>
                </a:solidFill>
                <a:latin typeface="+mj-lt"/>
                <a:ea typeface="+mj-ea"/>
                <a:cs typeface="+mj-cs"/>
              </a:rPr>
              <a:t>R</a:t>
            </a:r>
            <a:r>
              <a:rPr lang="en-US" sz="4500" b="1" kern="1200" dirty="0" err="1">
                <a:solidFill>
                  <a:srgbClr val="0078AE"/>
                </a:solidFill>
                <a:effectLst/>
                <a:latin typeface="+mj-lt"/>
                <a:ea typeface="+mj-ea"/>
                <a:cs typeface="+mj-cs"/>
              </a:rPr>
              <a:t>isultati</a:t>
            </a:r>
            <a:br>
              <a:rPr lang="en-US" sz="4500" b="1" kern="1200" dirty="0">
                <a:solidFill>
                  <a:srgbClr val="0078AE"/>
                </a:solidFill>
                <a:effectLst/>
                <a:latin typeface="+mj-lt"/>
                <a:ea typeface="+mj-ea"/>
                <a:cs typeface="+mj-cs"/>
              </a:rPr>
            </a:br>
            <a:endParaRPr lang="en-US" sz="4500" b="1" kern="1200" dirty="0">
              <a:solidFill>
                <a:srgbClr val="0078AE"/>
              </a:solidFill>
              <a:latin typeface="+mj-lt"/>
              <a:ea typeface="+mj-ea"/>
              <a:cs typeface="+mj-cs"/>
            </a:endParaRPr>
          </a:p>
        </p:txBody>
      </p:sp>
      <p:sp>
        <p:nvSpPr>
          <p:cNvPr id="7" name="TextBox 6">
            <a:extLst>
              <a:ext uri="{FF2B5EF4-FFF2-40B4-BE49-F238E27FC236}">
                <a16:creationId xmlns:a16="http://schemas.microsoft.com/office/drawing/2014/main" id="{BD099762-077B-2E13-C968-F4009AD4481B}"/>
              </a:ext>
            </a:extLst>
          </p:cNvPr>
          <p:cNvSpPr txBox="1"/>
          <p:nvPr/>
        </p:nvSpPr>
        <p:spPr>
          <a:xfrm>
            <a:off x="130489" y="5782757"/>
            <a:ext cx="9784078" cy="803050"/>
          </a:xfrm>
          <a:prstGeom prst="rect">
            <a:avLst/>
          </a:prstGeom>
          <a:noFill/>
        </p:spPr>
        <p:txBody>
          <a:bodyPr vert="horz" lIns="91440" tIns="45720" rIns="91440" bIns="45720" rtlCol="0" anchor="ctr">
            <a:normAutofit/>
          </a:bodyPr>
          <a:lstStyle/>
          <a:p>
            <a:pPr>
              <a:lnSpc>
                <a:spcPct val="90000"/>
              </a:lnSpc>
              <a:spcBef>
                <a:spcPts val="1000"/>
              </a:spcBef>
            </a:pPr>
            <a:r>
              <a:rPr lang="en-US" kern="1200" dirty="0">
                <a:solidFill>
                  <a:srgbClr val="0078AE"/>
                </a:solidFill>
                <a:effectLst/>
                <a:latin typeface="Century Gothic" panose="020B0502020202020204" pitchFamily="34" charset="0"/>
              </a:rPr>
              <a:t>Natalia </a:t>
            </a:r>
            <a:r>
              <a:rPr lang="en-US" kern="1200" dirty="0" err="1">
                <a:solidFill>
                  <a:srgbClr val="0078AE"/>
                </a:solidFill>
                <a:effectLst/>
                <a:latin typeface="Century Gothic" panose="020B0502020202020204" pitchFamily="34" charset="0"/>
              </a:rPr>
              <a:t>Malara</a:t>
            </a:r>
            <a:r>
              <a:rPr lang="en-US" kern="1200" dirty="0">
                <a:solidFill>
                  <a:srgbClr val="0078AE"/>
                </a:solidFill>
                <a:effectLst/>
                <a:latin typeface="Century Gothic" panose="020B0502020202020204" pitchFamily="34" charset="0"/>
              </a:rPr>
              <a:t> </a:t>
            </a:r>
            <a:r>
              <a:rPr lang="en-US" kern="1200" dirty="0">
                <a:solidFill>
                  <a:srgbClr val="0078AE"/>
                </a:solidFill>
                <a:latin typeface="Century Gothic" panose="020B0502020202020204" pitchFamily="34" charset="0"/>
              </a:rPr>
              <a:t>–  </a:t>
            </a:r>
            <a:r>
              <a:rPr lang="en-US" kern="1200" dirty="0" err="1">
                <a:solidFill>
                  <a:srgbClr val="0078AE"/>
                </a:solidFill>
                <a:effectLst/>
                <a:latin typeface="Century Gothic" panose="020B0502020202020204" pitchFamily="34" charset="0"/>
              </a:rPr>
              <a:t>Università</a:t>
            </a:r>
            <a:r>
              <a:rPr lang="en-US" kern="1200" dirty="0">
                <a:solidFill>
                  <a:srgbClr val="0078AE"/>
                </a:solidFill>
                <a:effectLst/>
                <a:latin typeface="Century Gothic" panose="020B0502020202020204" pitchFamily="34" charset="0"/>
              </a:rPr>
              <a:t> Magna </a:t>
            </a:r>
            <a:r>
              <a:rPr lang="en-US" kern="1200" dirty="0">
                <a:solidFill>
                  <a:srgbClr val="0078AE"/>
                </a:solidFill>
                <a:latin typeface="Century Gothic" panose="020B0502020202020204" pitchFamily="34" charset="0"/>
              </a:rPr>
              <a:t>G</a:t>
            </a:r>
            <a:r>
              <a:rPr lang="en-US" kern="1200" dirty="0">
                <a:solidFill>
                  <a:srgbClr val="0078AE"/>
                </a:solidFill>
                <a:effectLst/>
                <a:latin typeface="Century Gothic" panose="020B0502020202020204" pitchFamily="34" charset="0"/>
              </a:rPr>
              <a:t>raecia </a:t>
            </a:r>
            <a:endParaRPr lang="en-US" kern="1200" dirty="0">
              <a:solidFill>
                <a:srgbClr val="0078AE"/>
              </a:solidFill>
              <a:latin typeface="Century Gothic" panose="020B0502020202020204" pitchFamily="34" charset="0"/>
            </a:endParaRPr>
          </a:p>
        </p:txBody>
      </p:sp>
      <p:pic>
        <p:nvPicPr>
          <p:cNvPr id="2" name="Immagine 65">
            <a:extLst>
              <a:ext uri="{FF2B5EF4-FFF2-40B4-BE49-F238E27FC236}">
                <a16:creationId xmlns:a16="http://schemas.microsoft.com/office/drawing/2014/main" id="{67780BE6-9111-6DF8-2AA5-490BAB36C834}"/>
              </a:ext>
            </a:extLst>
          </p:cNvPr>
          <p:cNvPicPr>
            <a:picLocks noChangeAspect="1"/>
          </p:cNvPicPr>
          <p:nvPr/>
        </p:nvPicPr>
        <p:blipFill>
          <a:blip r:embed="rId4">
            <a:lum bright="70000" contrast="-70000"/>
            <a:alphaModFix/>
            <a:extLst>
              <a:ext uri="{BEBA8EAE-BF5A-486C-A8C5-ECC9F3942E4B}">
                <a14:imgProps xmlns:a14="http://schemas.microsoft.com/office/drawing/2010/main">
                  <a14:imgLayer r:embed="rId5">
                    <a14:imgEffect>
                      <a14:sharpenSoften amount="55000"/>
                    </a14:imgEffect>
                    <a14:imgEffect>
                      <a14:saturation sat="380000"/>
                    </a14:imgEffect>
                    <a14:imgEffect>
                      <a14:brightnessContrast bright="-88000" contrast="68000"/>
                    </a14:imgEffect>
                  </a14:imgLayer>
                </a14:imgProps>
              </a:ext>
              <a:ext uri="{28A0092B-C50C-407E-A947-70E740481C1C}">
                <a14:useLocalDpi xmlns:a14="http://schemas.microsoft.com/office/drawing/2010/main" val="0"/>
              </a:ext>
            </a:extLst>
          </a:blip>
          <a:stretch>
            <a:fillRect/>
          </a:stretch>
        </p:blipFill>
        <p:spPr>
          <a:xfrm>
            <a:off x="9792155" y="5830512"/>
            <a:ext cx="1965387" cy="707540"/>
          </a:xfrm>
          <a:prstGeom prst="rect">
            <a:avLst/>
          </a:prstGeom>
          <a:noFill/>
          <a:ln>
            <a:noFill/>
          </a:ln>
        </p:spPr>
      </p:pic>
    </p:spTree>
    <p:extLst>
      <p:ext uri="{BB962C8B-B14F-4D97-AF65-F5344CB8AC3E}">
        <p14:creationId xmlns:p14="http://schemas.microsoft.com/office/powerpoint/2010/main" val="2448193602"/>
      </p:ext>
    </p:extLst>
  </p:cSld>
  <p:clrMapOvr>
    <a:masterClrMapping/>
  </p:clrMapOvr>
  <mc:AlternateContent xmlns:mc="http://schemas.openxmlformats.org/markup-compatibility/2006" xmlns:p14="http://schemas.microsoft.com/office/powerpoint/2010/main">
    <mc:Choice Requires="p14">
      <p:transition spd="slow" p14:dur="2000" advTm="17045"/>
    </mc:Choice>
    <mc:Fallback xmlns="">
      <p:transition spd="slow" advTm="17045"/>
    </mc:Fallback>
  </mc:AlternateContent>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9167E-6 4.81481E-6 L -0.24921 -0.64653 " pathEditMode="relative" rAng="0" ptsTypes="AA">
                                      <p:cBhvr>
                                        <p:cTn id="6" dur="30000" fill="hold"/>
                                        <p:tgtEl>
                                          <p:spTgt spid="9"/>
                                        </p:tgtEl>
                                        <p:attrNameLst>
                                          <p:attrName>ppt_x</p:attrName>
                                          <p:attrName>ppt_y</p:attrName>
                                        </p:attrNameLst>
                                      </p:cBhvr>
                                      <p:rCtr x="-12461" y="-32338"/>
                                    </p:animMotion>
                                  </p:childTnLst>
                                </p:cTn>
                              </p:par>
                              <p:par>
                                <p:cTn id="7" presetID="6" presetClass="emph" presetSubtype="0" accel="50000" decel="50000" fill="hold" nodeType="withEffect">
                                  <p:stCondLst>
                                    <p:cond delay="0"/>
                                  </p:stCondLst>
                                  <p:childTnLst>
                                    <p:animScale>
                                      <p:cBhvr>
                                        <p:cTn id="8" dur="30000" fill="hold"/>
                                        <p:tgtEl>
                                          <p:spTgt spid="9"/>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1 -0.64653 L -4.79167E-6 4.81481E-6 " pathEditMode="relative" rAng="0" ptsTypes="AA">
                                      <p:cBhvr>
                                        <p:cTn id="11" dur="30000" fill="hold"/>
                                        <p:tgtEl>
                                          <p:spTgt spid="9"/>
                                        </p:tgtEl>
                                        <p:attrNameLst>
                                          <p:attrName>ppt_x</p:attrName>
                                          <p:attrName>ppt_y</p:attrName>
                                        </p:attrNameLst>
                                      </p:cBhvr>
                                      <p:rCtr x="12461" y="32315"/>
                                    </p:animMotion>
                                  </p:childTnLst>
                                </p:cTn>
                              </p:par>
                              <p:par>
                                <p:cTn id="12" presetID="6" presetClass="emph" presetSubtype="0" accel="50000" decel="50000" fill="hold" nodeType="withEffect">
                                  <p:stCondLst>
                                    <p:cond delay="5000"/>
                                  </p:stCondLst>
                                  <p:childTnLst>
                                    <p:animScale>
                                      <p:cBhvr>
                                        <p:cTn id="13" dur="30000" fill="hold"/>
                                        <p:tgtEl>
                                          <p:spTgt spid="9"/>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4.79167E-6 4.81481E-6 L -4.79167E-6 0.00023 " pathEditMode="relative" rAng="0" ptsTypes="AA">
                                      <p:cBhvr>
                                        <p:cTn id="16" dur="5000" fill="hold"/>
                                        <p:tgtEl>
                                          <p:spTgt spid="9"/>
                                        </p:tgtEl>
                                        <p:attrNameLst>
                                          <p:attrName>ppt_x</p:attrName>
                                          <p:attrName>ppt_y</p:attrName>
                                        </p:attrNameLst>
                                      </p:cBhvr>
                                      <p:rCtr x="0" y="0"/>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95BDD-52D0-488E-6CB3-C23E17D7B4D3}"/>
              </a:ext>
            </a:extLst>
          </p:cNvPr>
          <p:cNvPicPr>
            <a:picLocks noChangeAspect="1"/>
          </p:cNvPicPr>
          <p:nvPr/>
        </p:nvPicPr>
        <p:blipFill rotWithShape="1">
          <a:blip r:embed="rId2"/>
          <a:srcRect l="23846" t="38900" r="18165" b="28062"/>
          <a:stretch/>
        </p:blipFill>
        <p:spPr>
          <a:xfrm>
            <a:off x="346368" y="0"/>
            <a:ext cx="11499264" cy="6858000"/>
          </a:xfrm>
          <a:prstGeom prst="rect">
            <a:avLst/>
          </a:prstGeom>
        </p:spPr>
      </p:pic>
    </p:spTree>
    <p:extLst>
      <p:ext uri="{BB962C8B-B14F-4D97-AF65-F5344CB8AC3E}">
        <p14:creationId xmlns:p14="http://schemas.microsoft.com/office/powerpoint/2010/main" val="113092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1B8DE-14B9-F7F3-7A77-A3F3E559BD0E}"/>
              </a:ext>
            </a:extLst>
          </p:cNvPr>
          <p:cNvPicPr>
            <a:picLocks noChangeAspect="1"/>
          </p:cNvPicPr>
          <p:nvPr/>
        </p:nvPicPr>
        <p:blipFill>
          <a:blip r:embed="rId2"/>
          <a:stretch>
            <a:fillRect/>
          </a:stretch>
        </p:blipFill>
        <p:spPr>
          <a:xfrm>
            <a:off x="701749" y="469020"/>
            <a:ext cx="10696353" cy="5869396"/>
          </a:xfrm>
          <a:prstGeom prst="rect">
            <a:avLst/>
          </a:prstGeom>
        </p:spPr>
      </p:pic>
    </p:spTree>
    <p:extLst>
      <p:ext uri="{BB962C8B-B14F-4D97-AF65-F5344CB8AC3E}">
        <p14:creationId xmlns:p14="http://schemas.microsoft.com/office/powerpoint/2010/main" val="282929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4C8586-7316-711A-7AD4-89E249AA388C}"/>
              </a:ext>
            </a:extLst>
          </p:cNvPr>
          <p:cNvPicPr>
            <a:picLocks noChangeAspect="1"/>
          </p:cNvPicPr>
          <p:nvPr/>
        </p:nvPicPr>
        <p:blipFill>
          <a:blip r:embed="rId2"/>
          <a:stretch>
            <a:fillRect/>
          </a:stretch>
        </p:blipFill>
        <p:spPr>
          <a:xfrm>
            <a:off x="440721" y="255181"/>
            <a:ext cx="11443178" cy="6422065"/>
          </a:xfrm>
          <a:prstGeom prst="rect">
            <a:avLst/>
          </a:prstGeom>
        </p:spPr>
      </p:pic>
    </p:spTree>
    <p:extLst>
      <p:ext uri="{BB962C8B-B14F-4D97-AF65-F5344CB8AC3E}">
        <p14:creationId xmlns:p14="http://schemas.microsoft.com/office/powerpoint/2010/main" val="27583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F160E8-54EC-A231-963C-F25EDD2EB781}"/>
              </a:ext>
            </a:extLst>
          </p:cNvPr>
          <p:cNvPicPr>
            <a:picLocks noChangeAspect="1"/>
          </p:cNvPicPr>
          <p:nvPr/>
        </p:nvPicPr>
        <p:blipFill>
          <a:blip r:embed="rId2"/>
          <a:stretch>
            <a:fillRect/>
          </a:stretch>
        </p:blipFill>
        <p:spPr>
          <a:xfrm>
            <a:off x="1380460" y="2082937"/>
            <a:ext cx="10501717" cy="2692125"/>
          </a:xfrm>
          <a:prstGeom prst="rect">
            <a:avLst/>
          </a:prstGeom>
        </p:spPr>
      </p:pic>
    </p:spTree>
    <p:extLst>
      <p:ext uri="{BB962C8B-B14F-4D97-AF65-F5344CB8AC3E}">
        <p14:creationId xmlns:p14="http://schemas.microsoft.com/office/powerpoint/2010/main" val="3663107803"/>
      </p:ext>
    </p:extLst>
  </p:cSld>
  <p:clrMapOvr>
    <a:masterClrMapping/>
  </p:clrMapOvr>
  <mc:AlternateContent xmlns:mc="http://schemas.openxmlformats.org/markup-compatibility/2006" xmlns:p14="http://schemas.microsoft.com/office/powerpoint/2010/main">
    <mc:Choice Requires="p14">
      <p:transition spd="slow" p14:dur="2000" advTm="3381"/>
    </mc:Choice>
    <mc:Fallback xmlns="">
      <p:transition spd="slow" advTm="338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C4629-10D0-F616-3620-2A16F66BC1EE}"/>
              </a:ext>
            </a:extLst>
          </p:cNvPr>
          <p:cNvPicPr>
            <a:picLocks noChangeAspect="1"/>
          </p:cNvPicPr>
          <p:nvPr/>
        </p:nvPicPr>
        <p:blipFill>
          <a:blip r:embed="rId2"/>
          <a:stretch>
            <a:fillRect/>
          </a:stretch>
        </p:blipFill>
        <p:spPr>
          <a:xfrm>
            <a:off x="492408" y="233917"/>
            <a:ext cx="11263126" cy="6422064"/>
          </a:xfrm>
          <a:prstGeom prst="rect">
            <a:avLst/>
          </a:prstGeom>
        </p:spPr>
      </p:pic>
    </p:spTree>
    <p:extLst>
      <p:ext uri="{BB962C8B-B14F-4D97-AF65-F5344CB8AC3E}">
        <p14:creationId xmlns:p14="http://schemas.microsoft.com/office/powerpoint/2010/main" val="3841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D7A42-57D8-289C-DD58-83C0185C959B}"/>
              </a:ext>
            </a:extLst>
          </p:cNvPr>
          <p:cNvPicPr>
            <a:picLocks noChangeAspect="1"/>
          </p:cNvPicPr>
          <p:nvPr/>
        </p:nvPicPr>
        <p:blipFill>
          <a:blip r:embed="rId2"/>
          <a:stretch>
            <a:fillRect/>
          </a:stretch>
        </p:blipFill>
        <p:spPr>
          <a:xfrm>
            <a:off x="779721" y="334925"/>
            <a:ext cx="11216782" cy="6188149"/>
          </a:xfrm>
          <a:prstGeom prst="rect">
            <a:avLst/>
          </a:prstGeom>
        </p:spPr>
      </p:pic>
    </p:spTree>
    <p:extLst>
      <p:ext uri="{BB962C8B-B14F-4D97-AF65-F5344CB8AC3E}">
        <p14:creationId xmlns:p14="http://schemas.microsoft.com/office/powerpoint/2010/main" val="157883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4C973-A1F9-CFE0-835C-F490AC5DE2DC}"/>
              </a:ext>
            </a:extLst>
          </p:cNvPr>
          <p:cNvPicPr>
            <a:picLocks noChangeAspect="1"/>
          </p:cNvPicPr>
          <p:nvPr/>
        </p:nvPicPr>
        <p:blipFill>
          <a:blip r:embed="rId2"/>
          <a:stretch>
            <a:fillRect/>
          </a:stretch>
        </p:blipFill>
        <p:spPr>
          <a:xfrm>
            <a:off x="763773" y="294918"/>
            <a:ext cx="10251558" cy="6268163"/>
          </a:xfrm>
          <a:prstGeom prst="rect">
            <a:avLst/>
          </a:prstGeom>
        </p:spPr>
      </p:pic>
    </p:spTree>
    <p:extLst>
      <p:ext uri="{BB962C8B-B14F-4D97-AF65-F5344CB8AC3E}">
        <p14:creationId xmlns:p14="http://schemas.microsoft.com/office/powerpoint/2010/main" val="3038261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537E14-D953-30BA-17EB-011E476ADEC2}"/>
              </a:ext>
            </a:extLst>
          </p:cNvPr>
          <p:cNvPicPr>
            <a:picLocks noChangeAspect="1"/>
          </p:cNvPicPr>
          <p:nvPr/>
        </p:nvPicPr>
        <p:blipFill>
          <a:blip r:embed="rId2"/>
          <a:stretch>
            <a:fillRect/>
          </a:stretch>
        </p:blipFill>
        <p:spPr>
          <a:xfrm>
            <a:off x="870096" y="2815540"/>
            <a:ext cx="10750571" cy="2755919"/>
          </a:xfrm>
          <a:prstGeom prst="rect">
            <a:avLst/>
          </a:prstGeom>
        </p:spPr>
      </p:pic>
    </p:spTree>
    <p:extLst>
      <p:ext uri="{BB962C8B-B14F-4D97-AF65-F5344CB8AC3E}">
        <p14:creationId xmlns:p14="http://schemas.microsoft.com/office/powerpoint/2010/main" val="2866887526"/>
      </p:ext>
    </p:extLst>
  </p:cSld>
  <p:clrMapOvr>
    <a:masterClrMapping/>
  </p:clrMapOvr>
  <mc:AlternateContent xmlns:mc="http://schemas.openxmlformats.org/markup-compatibility/2006" xmlns:p14="http://schemas.microsoft.com/office/powerpoint/2010/main">
    <mc:Choice Requires="p14">
      <p:transition spd="slow" p14:dur="2000" advTm="3381"/>
    </mc:Choice>
    <mc:Fallback xmlns="">
      <p:transition spd="slow" advTm="338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1F04D9-0B16-3B33-5D2F-A718F81FEB92}"/>
              </a:ext>
            </a:extLst>
          </p:cNvPr>
          <p:cNvSpPr txBox="1"/>
          <p:nvPr/>
        </p:nvSpPr>
        <p:spPr>
          <a:xfrm>
            <a:off x="216184" y="807659"/>
            <a:ext cx="11384280" cy="1169551"/>
          </a:xfrm>
          <a:prstGeom prst="rect">
            <a:avLst/>
          </a:prstGeom>
          <a:noFill/>
        </p:spPr>
        <p:txBody>
          <a:bodyPr wrap="square">
            <a:spAutoFit/>
          </a:bodyPr>
          <a:lstStyle/>
          <a:p>
            <a:r>
              <a:rPr lang="it-IT" sz="1400" dirty="0">
                <a:solidFill>
                  <a:schemeClr val="bg1">
                    <a:lumMod val="50000"/>
                  </a:schemeClr>
                </a:solidFill>
                <a:effectLst/>
                <a:ea typeface="Times New Roman" panose="02020603050405020304" pitchFamily="18" charset="0"/>
              </a:rPr>
              <a:t> </a:t>
            </a:r>
            <a:endParaRPr lang="en-IT" sz="1400" dirty="0">
              <a:solidFill>
                <a:schemeClr val="bg1">
                  <a:lumMod val="50000"/>
                </a:schemeClr>
              </a:solidFill>
              <a:effectLst/>
              <a:ea typeface="Times New Roman" panose="02020603050405020304" pitchFamily="18" charset="0"/>
            </a:endParaRPr>
          </a:p>
          <a:p>
            <a:r>
              <a:rPr lang="it-IT" sz="1400" dirty="0">
                <a:solidFill>
                  <a:schemeClr val="bg1">
                    <a:lumMod val="50000"/>
                  </a:schemeClr>
                </a:solidFill>
                <a:effectLst/>
                <a:highlight>
                  <a:srgbClr val="FFFFFF"/>
                </a:highlight>
                <a:ea typeface="Times New Roman" panose="02020603050405020304" pitchFamily="18" charset="0"/>
              </a:rPr>
              <a:t>La modellazione predittiva è una tecnica che utilizza dati, algoritmi statistici e machine learning (apprendimento automatico) per individuare la probabilità di risultati futuri basandosi sui dati </a:t>
            </a:r>
            <a:r>
              <a:rPr lang="it-IT" sz="1400" dirty="0">
                <a:solidFill>
                  <a:schemeClr val="bg1">
                    <a:lumMod val="50000"/>
                  </a:schemeClr>
                </a:solidFill>
                <a:highlight>
                  <a:srgbClr val="FFFFFF"/>
                </a:highlight>
                <a:ea typeface="Times New Roman" panose="02020603050405020304" pitchFamily="18" charset="0"/>
              </a:rPr>
              <a:t>retrospettivi o prospettici</a:t>
            </a:r>
            <a:endParaRPr lang="it-IT" sz="1400" dirty="0">
              <a:solidFill>
                <a:schemeClr val="bg1">
                  <a:lumMod val="50000"/>
                </a:schemeClr>
              </a:solidFill>
              <a:effectLst/>
              <a:highlight>
                <a:srgbClr val="FFFFFF"/>
              </a:highlight>
              <a:ea typeface="Times New Roman" panose="02020603050405020304" pitchFamily="18" charset="0"/>
            </a:endParaRPr>
          </a:p>
          <a:p>
            <a:r>
              <a:rPr lang="it-IT" sz="1400" dirty="0">
                <a:solidFill>
                  <a:schemeClr val="bg1">
                    <a:lumMod val="50000"/>
                  </a:schemeClr>
                </a:solidFill>
                <a:effectLst/>
                <a:highlight>
                  <a:srgbClr val="FFFFFF"/>
                </a:highlight>
                <a:ea typeface="Times New Roman" panose="02020603050405020304" pitchFamily="18" charset="0"/>
              </a:rPr>
              <a:t>Nella modellazione predittiva si utilizzano tecniche di data mining, ossia di estrazione dei dati, tramite big data </a:t>
            </a:r>
            <a:r>
              <a:rPr lang="it-IT" sz="1400" dirty="0" err="1">
                <a:solidFill>
                  <a:schemeClr val="bg1">
                    <a:lumMod val="50000"/>
                  </a:schemeClr>
                </a:solidFill>
                <a:effectLst/>
                <a:highlight>
                  <a:srgbClr val="FFFFFF"/>
                </a:highlight>
                <a:ea typeface="Times New Roman" panose="02020603050405020304" pitchFamily="18" charset="0"/>
              </a:rPr>
              <a:t>predictive</a:t>
            </a:r>
            <a:r>
              <a:rPr lang="it-IT" sz="1400" dirty="0">
                <a:solidFill>
                  <a:schemeClr val="bg1">
                    <a:lumMod val="50000"/>
                  </a:schemeClr>
                </a:solidFill>
                <a:effectLst/>
                <a:highlight>
                  <a:srgbClr val="FFFFFF"/>
                </a:highlight>
                <a:ea typeface="Times New Roman" panose="02020603050405020304" pitchFamily="18" charset="0"/>
              </a:rPr>
              <a:t> </a:t>
            </a:r>
            <a:r>
              <a:rPr lang="it-IT" sz="1400" dirty="0" err="1">
                <a:solidFill>
                  <a:schemeClr val="bg1">
                    <a:lumMod val="50000"/>
                  </a:schemeClr>
                </a:solidFill>
                <a:effectLst/>
                <a:highlight>
                  <a:srgbClr val="FFFFFF"/>
                </a:highlight>
                <a:ea typeface="Times New Roman" panose="02020603050405020304" pitchFamily="18" charset="0"/>
              </a:rPr>
              <a:t>analytics</a:t>
            </a:r>
            <a:r>
              <a:rPr lang="it-IT" sz="1400" dirty="0">
                <a:solidFill>
                  <a:schemeClr val="bg1">
                    <a:lumMod val="50000"/>
                  </a:schemeClr>
                </a:solidFill>
                <a:effectLst/>
                <a:highlight>
                  <a:srgbClr val="FFFFFF"/>
                </a:highlight>
                <a:ea typeface="Times New Roman" panose="02020603050405020304" pitchFamily="18" charset="0"/>
              </a:rPr>
              <a:t>.</a:t>
            </a:r>
            <a:endParaRPr lang="en-IT" sz="1400" dirty="0">
              <a:solidFill>
                <a:schemeClr val="bg1">
                  <a:lumMod val="50000"/>
                </a:schemeClr>
              </a:solidFill>
              <a:effectLst/>
              <a:highlight>
                <a:srgbClr val="FFFFFF"/>
              </a:highlight>
              <a:ea typeface="Times New Roman" panose="02020603050405020304" pitchFamily="18" charset="0"/>
            </a:endParaRPr>
          </a:p>
          <a:p>
            <a:r>
              <a:rPr lang="it-IT" sz="1400" dirty="0">
                <a:solidFill>
                  <a:schemeClr val="accent1"/>
                </a:solidFill>
                <a:effectLst/>
                <a:highlight>
                  <a:srgbClr val="FFFFFF"/>
                </a:highlight>
                <a:ea typeface="Times New Roman" panose="02020603050405020304" pitchFamily="18" charset="0"/>
              </a:rPr>
              <a:t> </a:t>
            </a:r>
            <a:endParaRPr lang="en-IT" sz="1400" dirty="0">
              <a:solidFill>
                <a:schemeClr val="bg1">
                  <a:lumMod val="50000"/>
                </a:schemeClr>
              </a:solidFill>
              <a:effectLst/>
              <a:highlight>
                <a:srgbClr val="FFFFFF"/>
              </a:highlight>
              <a:ea typeface="Times New Roman" panose="02020603050405020304" pitchFamily="18" charset="0"/>
            </a:endParaRPr>
          </a:p>
        </p:txBody>
      </p:sp>
      <p:sp>
        <p:nvSpPr>
          <p:cNvPr id="4" name="CasellaDiTesto 5">
            <a:extLst>
              <a:ext uri="{FF2B5EF4-FFF2-40B4-BE49-F238E27FC236}">
                <a16:creationId xmlns:a16="http://schemas.microsoft.com/office/drawing/2014/main" id="{AB536B2D-CCB0-7B8A-69FE-317A9886F54F}"/>
              </a:ext>
            </a:extLst>
          </p:cNvPr>
          <p:cNvSpPr txBox="1"/>
          <p:nvPr/>
        </p:nvSpPr>
        <p:spPr>
          <a:xfrm>
            <a:off x="1034925" y="17929"/>
            <a:ext cx="10122150" cy="707886"/>
          </a:xfrm>
          <a:prstGeom prst="rect">
            <a:avLst/>
          </a:prstGeom>
          <a:noFill/>
        </p:spPr>
        <p:txBody>
          <a:bodyPr wrap="square" rtlCol="0">
            <a:spAutoFit/>
          </a:bodyPr>
          <a:lstStyle/>
          <a:p>
            <a:pPr algn="ctr"/>
            <a:r>
              <a:rPr lang="en-US" sz="4000" b="1" dirty="0">
                <a:solidFill>
                  <a:srgbClr val="071F65"/>
                </a:solidFill>
                <a:latin typeface="Century Gothic" panose="020B0502020202020204" pitchFamily="34" charset="0"/>
              </a:rPr>
              <a:t>IA </a:t>
            </a:r>
            <a:r>
              <a:rPr lang="en-US" sz="4000" b="1" dirty="0" err="1">
                <a:solidFill>
                  <a:srgbClr val="071F65"/>
                </a:solidFill>
                <a:latin typeface="Century Gothic" panose="020B0502020202020204" pitchFamily="34" charset="0"/>
              </a:rPr>
              <a:t>ei</a:t>
            </a:r>
            <a:r>
              <a:rPr lang="en-US" sz="4000" b="1" dirty="0">
                <a:solidFill>
                  <a:srgbClr val="071F65"/>
                </a:solidFill>
                <a:latin typeface="Century Gothic" panose="020B0502020202020204" pitchFamily="34" charset="0"/>
              </a:rPr>
              <a:t> </a:t>
            </a:r>
            <a:r>
              <a:rPr lang="en-US" sz="4000" b="1" dirty="0" err="1">
                <a:solidFill>
                  <a:srgbClr val="071F65"/>
                </a:solidFill>
                <a:latin typeface="Century Gothic" panose="020B0502020202020204" pitchFamily="34" charset="0"/>
              </a:rPr>
              <a:t>modelli</a:t>
            </a:r>
            <a:r>
              <a:rPr lang="en-US" sz="4000" b="1" dirty="0">
                <a:solidFill>
                  <a:srgbClr val="071F65"/>
                </a:solidFill>
                <a:latin typeface="Century Gothic" panose="020B0502020202020204" pitchFamily="34" charset="0"/>
              </a:rPr>
              <a:t> </a:t>
            </a:r>
            <a:r>
              <a:rPr lang="en-US" sz="4000" b="1" dirty="0" err="1">
                <a:solidFill>
                  <a:srgbClr val="071F65"/>
                </a:solidFill>
                <a:latin typeface="Century Gothic" panose="020B0502020202020204" pitchFamily="34" charset="0"/>
              </a:rPr>
              <a:t>predittivi</a:t>
            </a:r>
            <a:endParaRPr lang="en-US" sz="4000" b="1" dirty="0">
              <a:solidFill>
                <a:srgbClr val="071F65"/>
              </a:solidFill>
              <a:latin typeface="Century Gothic" panose="020B0502020202020204" pitchFamily="34" charset="0"/>
            </a:endParaRPr>
          </a:p>
        </p:txBody>
      </p:sp>
      <p:pic>
        <p:nvPicPr>
          <p:cNvPr id="2" name="Immagine 65">
            <a:extLst>
              <a:ext uri="{FF2B5EF4-FFF2-40B4-BE49-F238E27FC236}">
                <a16:creationId xmlns:a16="http://schemas.microsoft.com/office/drawing/2014/main" id="{0ACF6992-E293-08C0-3242-E54AD91C5A98}"/>
              </a:ext>
            </a:extLst>
          </p:cNvPr>
          <p:cNvPicPr>
            <a:picLocks noChangeAspect="1"/>
          </p:cNvPicPr>
          <p:nvPr/>
        </p:nvPicPr>
        <p:blipFill>
          <a:blip r:embed="rId2">
            <a:lum bright="70000" contrast="-70000"/>
            <a:alphaModFix/>
            <a:extLst>
              <a:ext uri="{BEBA8EAE-BF5A-486C-A8C5-ECC9F3942E4B}">
                <a14:imgProps xmlns:a14="http://schemas.microsoft.com/office/drawing/2010/main">
                  <a14:imgLayer r:embed="rId3">
                    <a14:imgEffect>
                      <a14:sharpenSoften amount="55000"/>
                    </a14:imgEffect>
                    <a14:imgEffect>
                      <a14:saturation sat="380000"/>
                    </a14:imgEffect>
                    <a14:imgEffect>
                      <a14:brightnessContrast bright="-88000" contrast="68000"/>
                    </a14:imgEffect>
                  </a14:imgLayer>
                </a14:imgProps>
              </a:ext>
              <a:ext uri="{28A0092B-C50C-407E-A947-70E740481C1C}">
                <a14:useLocalDpi xmlns:a14="http://schemas.microsoft.com/office/drawing/2010/main" val="0"/>
              </a:ext>
            </a:extLst>
          </a:blip>
          <a:stretch>
            <a:fillRect/>
          </a:stretch>
        </p:blipFill>
        <p:spPr>
          <a:xfrm>
            <a:off x="216184" y="92053"/>
            <a:ext cx="1191491" cy="428937"/>
          </a:xfrm>
          <a:prstGeom prst="rect">
            <a:avLst/>
          </a:prstGeom>
          <a:noFill/>
          <a:ln>
            <a:noFill/>
          </a:ln>
        </p:spPr>
      </p:pic>
      <p:sp>
        <p:nvSpPr>
          <p:cNvPr id="6" name="Google Shape;1460;p43">
            <a:extLst>
              <a:ext uri="{FF2B5EF4-FFF2-40B4-BE49-F238E27FC236}">
                <a16:creationId xmlns:a16="http://schemas.microsoft.com/office/drawing/2014/main" id="{59835B5D-A404-564D-E793-790B397618DA}"/>
              </a:ext>
            </a:extLst>
          </p:cNvPr>
          <p:cNvSpPr/>
          <p:nvPr/>
        </p:nvSpPr>
        <p:spPr>
          <a:xfrm>
            <a:off x="4371763" y="374201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a:p>
        </p:txBody>
      </p:sp>
      <p:sp>
        <p:nvSpPr>
          <p:cNvPr id="7" name="Google Shape;1461;p43">
            <a:extLst>
              <a:ext uri="{FF2B5EF4-FFF2-40B4-BE49-F238E27FC236}">
                <a16:creationId xmlns:a16="http://schemas.microsoft.com/office/drawing/2014/main" id="{D5C3B437-A22D-2EDE-EE07-95C8C7B8A0D9}"/>
              </a:ext>
            </a:extLst>
          </p:cNvPr>
          <p:cNvSpPr/>
          <p:nvPr/>
        </p:nvSpPr>
        <p:spPr>
          <a:xfrm>
            <a:off x="5938733" y="337981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a:p>
        </p:txBody>
      </p:sp>
      <p:sp>
        <p:nvSpPr>
          <p:cNvPr id="8" name="Google Shape;1462;p43">
            <a:extLst>
              <a:ext uri="{FF2B5EF4-FFF2-40B4-BE49-F238E27FC236}">
                <a16:creationId xmlns:a16="http://schemas.microsoft.com/office/drawing/2014/main" id="{563A458D-1386-F547-71A3-694684178AEA}"/>
              </a:ext>
            </a:extLst>
          </p:cNvPr>
          <p:cNvSpPr/>
          <p:nvPr/>
        </p:nvSpPr>
        <p:spPr>
          <a:xfrm>
            <a:off x="7505712" y="301761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a:p>
        </p:txBody>
      </p:sp>
      <p:sp>
        <p:nvSpPr>
          <p:cNvPr id="9" name="Google Shape;1463;p43">
            <a:extLst>
              <a:ext uri="{FF2B5EF4-FFF2-40B4-BE49-F238E27FC236}">
                <a16:creationId xmlns:a16="http://schemas.microsoft.com/office/drawing/2014/main" id="{7370B9BC-E9B0-00FA-A68B-D1216E4BCC30}"/>
              </a:ext>
            </a:extLst>
          </p:cNvPr>
          <p:cNvSpPr/>
          <p:nvPr/>
        </p:nvSpPr>
        <p:spPr>
          <a:xfrm>
            <a:off x="9072699" y="2655415"/>
            <a:ext cx="1276800" cy="127680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dirty="0"/>
          </a:p>
        </p:txBody>
      </p:sp>
      <p:grpSp>
        <p:nvGrpSpPr>
          <p:cNvPr id="10" name="Google Shape;1465;p43">
            <a:extLst>
              <a:ext uri="{FF2B5EF4-FFF2-40B4-BE49-F238E27FC236}">
                <a16:creationId xmlns:a16="http://schemas.microsoft.com/office/drawing/2014/main" id="{33F1BAB8-58FD-CA19-0BD8-8E548F49AD7C}"/>
              </a:ext>
            </a:extLst>
          </p:cNvPr>
          <p:cNvGrpSpPr/>
          <p:nvPr/>
        </p:nvGrpSpPr>
        <p:grpSpPr>
          <a:xfrm>
            <a:off x="3498881" y="4519691"/>
            <a:ext cx="1458334" cy="1234911"/>
            <a:chOff x="710275" y="3145300"/>
            <a:chExt cx="1458334" cy="1234911"/>
          </a:xfrm>
        </p:grpSpPr>
        <p:cxnSp>
          <p:nvCxnSpPr>
            <p:cNvPr id="30" name="Google Shape;1466;p43">
              <a:extLst>
                <a:ext uri="{FF2B5EF4-FFF2-40B4-BE49-F238E27FC236}">
                  <a16:creationId xmlns:a16="http://schemas.microsoft.com/office/drawing/2014/main" id="{42D83AF8-3A42-90F6-3DE0-AF5CCF8F4987}"/>
                </a:ext>
              </a:extLst>
            </p:cNvPr>
            <p:cNvCxnSpPr/>
            <p:nvPr/>
          </p:nvCxnSpPr>
          <p:spPr>
            <a:xfrm>
              <a:off x="1438075" y="3477400"/>
              <a:ext cx="0" cy="279600"/>
            </a:xfrm>
            <a:prstGeom prst="straightConnector1">
              <a:avLst/>
            </a:prstGeom>
            <a:noFill/>
            <a:ln w="9525" cap="flat" cmpd="sng">
              <a:solidFill>
                <a:srgbClr val="FBB831"/>
              </a:solidFill>
              <a:prstDash val="solid"/>
              <a:round/>
              <a:headEnd type="none" w="med" len="med"/>
              <a:tailEnd type="none" w="med" len="med"/>
            </a:ln>
          </p:spPr>
        </p:cxnSp>
        <p:sp>
          <p:nvSpPr>
            <p:cNvPr id="31" name="Google Shape;1467;p43">
              <a:extLst>
                <a:ext uri="{FF2B5EF4-FFF2-40B4-BE49-F238E27FC236}">
                  <a16:creationId xmlns:a16="http://schemas.microsoft.com/office/drawing/2014/main" id="{439A3E60-71F6-5EB6-B94F-70B99D40E970}"/>
                </a:ext>
              </a:extLst>
            </p:cNvPr>
            <p:cNvSpPr/>
            <p:nvPr/>
          </p:nvSpPr>
          <p:spPr>
            <a:xfrm>
              <a:off x="710275" y="3145300"/>
              <a:ext cx="1455600" cy="408300"/>
            </a:xfrm>
            <a:prstGeom prst="roundRect">
              <a:avLst>
                <a:gd name="adj" fmla="val 16667"/>
              </a:avLst>
            </a:prstGeom>
            <a:solidFill>
              <a:srgbClr val="FBB8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100"/>
              </a:pPr>
              <a:r>
                <a:rPr lang="en-GB" sz="1700" kern="0" dirty="0">
                  <a:solidFill>
                    <a:srgbClr val="FFFFFF"/>
                  </a:solidFill>
                  <a:latin typeface="Fira Sans Extra Condensed Medium"/>
                  <a:sym typeface="Fira Sans Extra Condensed Medium"/>
                </a:rPr>
                <a:t>G</a:t>
              </a:r>
              <a:r>
                <a:rPr lang="en" sz="1700" kern="0" dirty="0">
                  <a:solidFill>
                    <a:srgbClr val="FFFFFF"/>
                  </a:solidFill>
                  <a:latin typeface="Fira Sans Extra Condensed Medium"/>
                  <a:sym typeface="Fira Sans Extra Condensed Medium"/>
                </a:rPr>
                <a:t>et data </a:t>
              </a:r>
              <a:endParaRPr kern="0" dirty="0">
                <a:solidFill>
                  <a:srgbClr val="FFFFFF"/>
                </a:solidFill>
              </a:endParaRPr>
            </a:p>
          </p:txBody>
        </p:sp>
        <p:sp>
          <p:nvSpPr>
            <p:cNvPr id="32" name="Google Shape;1468;p43">
              <a:extLst>
                <a:ext uri="{FF2B5EF4-FFF2-40B4-BE49-F238E27FC236}">
                  <a16:creationId xmlns:a16="http://schemas.microsoft.com/office/drawing/2014/main" id="{AD3CB227-A32E-3BC1-9A61-F1ED56F029D8}"/>
                </a:ext>
              </a:extLst>
            </p:cNvPr>
            <p:cNvSpPr txBox="1"/>
            <p:nvPr/>
          </p:nvSpPr>
          <p:spPr>
            <a:xfrm>
              <a:off x="713009" y="3748111"/>
              <a:ext cx="1455600" cy="632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1100" b="1" kern="0" dirty="0">
                  <a:latin typeface="Century Gothic" panose="020B0502020202020204" pitchFamily="34" charset="0"/>
                  <a:ea typeface="Roboto"/>
                  <a:cs typeface="Roboto"/>
                  <a:sym typeface="Roboto"/>
                </a:rPr>
                <a:t>Identificare i dati </a:t>
              </a:r>
              <a:r>
                <a:rPr lang="it-IT" sz="1100" b="1" kern="0" dirty="0" err="1">
                  <a:latin typeface="Century Gothic" panose="020B0502020202020204" pitchFamily="34" charset="0"/>
                  <a:ea typeface="Roboto"/>
                  <a:cs typeface="Roboto"/>
                  <a:sym typeface="Roboto"/>
                </a:rPr>
                <a:t>appropiati</a:t>
              </a:r>
              <a:r>
                <a:rPr lang="it-IT" sz="1100" b="1" kern="0" dirty="0">
                  <a:latin typeface="Century Gothic" panose="020B0502020202020204" pitchFamily="34" charset="0"/>
                  <a:ea typeface="Roboto"/>
                  <a:cs typeface="Roboto"/>
                  <a:sym typeface="Roboto"/>
                </a:rPr>
                <a:t> </a:t>
              </a:r>
              <a:r>
                <a:rPr lang="it-IT" sz="1100" b="1" i="1" kern="0" dirty="0" err="1">
                  <a:latin typeface="Century Gothic" panose="020B0502020202020204" pitchFamily="34" charset="0"/>
                  <a:ea typeface="Roboto"/>
                  <a:cs typeface="Roboto"/>
                  <a:sym typeface="Roboto"/>
                </a:rPr>
                <a:t>dictioneres</a:t>
              </a:r>
              <a:endParaRPr sz="1100" b="1" i="1" kern="0" dirty="0">
                <a:latin typeface="Century Gothic" panose="020B0502020202020204" pitchFamily="34" charset="0"/>
                <a:ea typeface="Roboto"/>
                <a:cs typeface="Roboto"/>
                <a:sym typeface="Roboto"/>
              </a:endParaRPr>
            </a:p>
          </p:txBody>
        </p:sp>
      </p:grpSp>
      <p:grpSp>
        <p:nvGrpSpPr>
          <p:cNvPr id="11" name="Google Shape;1469;p43">
            <a:extLst>
              <a:ext uri="{FF2B5EF4-FFF2-40B4-BE49-F238E27FC236}">
                <a16:creationId xmlns:a16="http://schemas.microsoft.com/office/drawing/2014/main" id="{527CFC46-D866-371B-304C-B6C1A6E6B48E}"/>
              </a:ext>
            </a:extLst>
          </p:cNvPr>
          <p:cNvGrpSpPr/>
          <p:nvPr/>
        </p:nvGrpSpPr>
        <p:grpSpPr>
          <a:xfrm>
            <a:off x="5065844" y="4157491"/>
            <a:ext cx="1524993" cy="1590265"/>
            <a:chOff x="2277238" y="2783100"/>
            <a:chExt cx="1524993" cy="1590265"/>
          </a:xfrm>
        </p:grpSpPr>
        <p:cxnSp>
          <p:nvCxnSpPr>
            <p:cNvPr id="27" name="Google Shape;1470;p43">
              <a:extLst>
                <a:ext uri="{FF2B5EF4-FFF2-40B4-BE49-F238E27FC236}">
                  <a16:creationId xmlns:a16="http://schemas.microsoft.com/office/drawing/2014/main" id="{CD0535C3-45E2-1E12-5E9A-51784D8D0E79}"/>
                </a:ext>
              </a:extLst>
            </p:cNvPr>
            <p:cNvCxnSpPr/>
            <p:nvPr/>
          </p:nvCxnSpPr>
          <p:spPr>
            <a:xfrm>
              <a:off x="3005038" y="3115200"/>
              <a:ext cx="0" cy="641700"/>
            </a:xfrm>
            <a:prstGeom prst="straightConnector1">
              <a:avLst/>
            </a:prstGeom>
            <a:noFill/>
            <a:ln w="9525" cap="flat" cmpd="sng">
              <a:solidFill>
                <a:srgbClr val="FB8569"/>
              </a:solidFill>
              <a:prstDash val="solid"/>
              <a:round/>
              <a:headEnd type="none" w="med" len="med"/>
              <a:tailEnd type="none" w="med" len="med"/>
            </a:ln>
          </p:spPr>
        </p:cxnSp>
        <p:sp>
          <p:nvSpPr>
            <p:cNvPr id="28" name="Google Shape;1471;p43">
              <a:extLst>
                <a:ext uri="{FF2B5EF4-FFF2-40B4-BE49-F238E27FC236}">
                  <a16:creationId xmlns:a16="http://schemas.microsoft.com/office/drawing/2014/main" id="{E82B0FC1-4410-5875-D14A-B121C8EE5741}"/>
                </a:ext>
              </a:extLst>
            </p:cNvPr>
            <p:cNvSpPr/>
            <p:nvPr/>
          </p:nvSpPr>
          <p:spPr>
            <a:xfrm>
              <a:off x="2277238" y="2783100"/>
              <a:ext cx="1455600" cy="408300"/>
            </a:xfrm>
            <a:prstGeom prst="roundRect">
              <a:avLst>
                <a:gd name="adj" fmla="val 16667"/>
              </a:avLst>
            </a:prstGeom>
            <a:solidFill>
              <a:srgbClr val="FB85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100"/>
              </a:pPr>
              <a:r>
                <a:rPr lang="en-GB" sz="1700" kern="0" dirty="0">
                  <a:solidFill>
                    <a:srgbClr val="FFFFFF"/>
                  </a:solidFill>
                  <a:latin typeface="Fira Sans Extra Condensed Medium"/>
                  <a:sym typeface="Fira Sans Extra Condensed Medium"/>
                </a:rPr>
                <a:t>P</a:t>
              </a:r>
              <a:r>
                <a:rPr lang="en" sz="1700" kern="0" dirty="0" err="1">
                  <a:solidFill>
                    <a:srgbClr val="FFFFFF"/>
                  </a:solidFill>
                  <a:latin typeface="Fira Sans Extra Condensed Medium"/>
                  <a:sym typeface="Fira Sans Extra Condensed Medium"/>
                </a:rPr>
                <a:t>repare</a:t>
              </a:r>
              <a:r>
                <a:rPr lang="en" sz="1700" kern="0" dirty="0">
                  <a:solidFill>
                    <a:srgbClr val="FFFFFF"/>
                  </a:solidFill>
                  <a:latin typeface="Fira Sans Extra Condensed Medium"/>
                  <a:sym typeface="Fira Sans Extra Condensed Medium"/>
                </a:rPr>
                <a:t> data </a:t>
              </a:r>
              <a:endParaRPr kern="0" dirty="0">
                <a:solidFill>
                  <a:srgbClr val="FFFFFF"/>
                </a:solidFill>
              </a:endParaRPr>
            </a:p>
          </p:txBody>
        </p:sp>
        <p:sp>
          <p:nvSpPr>
            <p:cNvPr id="29" name="Google Shape;1472;p43">
              <a:extLst>
                <a:ext uri="{FF2B5EF4-FFF2-40B4-BE49-F238E27FC236}">
                  <a16:creationId xmlns:a16="http://schemas.microsoft.com/office/drawing/2014/main" id="{40A5DDBC-87A7-87C8-E366-106BA969428E}"/>
                </a:ext>
              </a:extLst>
            </p:cNvPr>
            <p:cNvSpPr txBox="1"/>
            <p:nvPr/>
          </p:nvSpPr>
          <p:spPr>
            <a:xfrm>
              <a:off x="2346631" y="3741265"/>
              <a:ext cx="1455600" cy="632100"/>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1100" b="1" kern="0" dirty="0">
                  <a:latin typeface="Century Gothic" panose="020B0502020202020204" pitchFamily="34" charset="0"/>
                  <a:ea typeface="Roboto"/>
                  <a:cs typeface="Roboto"/>
                  <a:sym typeface="Roboto"/>
                </a:rPr>
                <a:t>Sicurezza del dato </a:t>
              </a:r>
            </a:p>
            <a:p>
              <a:pPr algn="ctr"/>
              <a:r>
                <a:rPr lang="it-IT" sz="1100" b="1" kern="0" dirty="0">
                  <a:latin typeface="Century Gothic" panose="020B0502020202020204" pitchFamily="34" charset="0"/>
                  <a:ea typeface="Roboto"/>
                  <a:cs typeface="Roboto"/>
                  <a:sym typeface="Roboto"/>
                </a:rPr>
                <a:t>Tipo di dato </a:t>
              </a:r>
            </a:p>
            <a:p>
              <a:pPr algn="ctr"/>
              <a:r>
                <a:rPr lang="it-IT" sz="1100" b="1" kern="0" dirty="0">
                  <a:latin typeface="Century Gothic" panose="020B0502020202020204" pitchFamily="34" charset="0"/>
                  <a:ea typeface="Roboto"/>
                  <a:cs typeface="Roboto"/>
                  <a:sym typeface="Roboto"/>
                </a:rPr>
                <a:t>Dimensioni</a:t>
              </a:r>
            </a:p>
            <a:p>
              <a:pPr algn="ctr"/>
              <a:r>
                <a:rPr lang="it-IT" sz="1100" b="1" kern="0" dirty="0">
                  <a:latin typeface="Century Gothic" panose="020B0502020202020204" pitchFamily="34" charset="0"/>
                  <a:ea typeface="Roboto"/>
                  <a:cs typeface="Roboto"/>
                  <a:sym typeface="Roboto"/>
                </a:rPr>
                <a:t>Fenotipo etc.</a:t>
              </a:r>
              <a:endParaRPr sz="1100" b="1" kern="0" dirty="0">
                <a:latin typeface="Century Gothic" panose="020B0502020202020204" pitchFamily="34" charset="0"/>
                <a:ea typeface="Roboto"/>
                <a:cs typeface="Roboto"/>
                <a:sym typeface="Roboto"/>
              </a:endParaRPr>
            </a:p>
          </p:txBody>
        </p:sp>
      </p:grpSp>
      <p:grpSp>
        <p:nvGrpSpPr>
          <p:cNvPr id="12" name="Google Shape;1473;p43">
            <a:extLst>
              <a:ext uri="{FF2B5EF4-FFF2-40B4-BE49-F238E27FC236}">
                <a16:creationId xmlns:a16="http://schemas.microsoft.com/office/drawing/2014/main" id="{55197E5F-025E-FD11-17F6-93ED5B6B56D0}"/>
              </a:ext>
            </a:extLst>
          </p:cNvPr>
          <p:cNvGrpSpPr/>
          <p:nvPr/>
        </p:nvGrpSpPr>
        <p:grpSpPr>
          <a:xfrm>
            <a:off x="6616755" y="3795291"/>
            <a:ext cx="1471660" cy="1949429"/>
            <a:chOff x="3828149" y="2420900"/>
            <a:chExt cx="1471660" cy="1949429"/>
          </a:xfrm>
        </p:grpSpPr>
        <p:cxnSp>
          <p:nvCxnSpPr>
            <p:cNvPr id="24" name="Google Shape;1474;p43">
              <a:extLst>
                <a:ext uri="{FF2B5EF4-FFF2-40B4-BE49-F238E27FC236}">
                  <a16:creationId xmlns:a16="http://schemas.microsoft.com/office/drawing/2014/main" id="{FFC3711E-ED9F-DCF9-FDB8-6FBD767616D4}"/>
                </a:ext>
              </a:extLst>
            </p:cNvPr>
            <p:cNvCxnSpPr/>
            <p:nvPr/>
          </p:nvCxnSpPr>
          <p:spPr>
            <a:xfrm>
              <a:off x="4572009" y="2753000"/>
              <a:ext cx="0" cy="1003800"/>
            </a:xfrm>
            <a:prstGeom prst="straightConnector1">
              <a:avLst/>
            </a:prstGeom>
            <a:noFill/>
            <a:ln w="9525" cap="flat" cmpd="sng">
              <a:solidFill>
                <a:srgbClr val="FB569C"/>
              </a:solidFill>
              <a:prstDash val="solid"/>
              <a:round/>
              <a:headEnd type="none" w="med" len="med"/>
              <a:tailEnd type="none" w="med" len="med"/>
            </a:ln>
          </p:spPr>
        </p:cxnSp>
        <p:sp>
          <p:nvSpPr>
            <p:cNvPr id="25" name="Google Shape;1475;p43">
              <a:extLst>
                <a:ext uri="{FF2B5EF4-FFF2-40B4-BE49-F238E27FC236}">
                  <a16:creationId xmlns:a16="http://schemas.microsoft.com/office/drawing/2014/main" id="{6CD5F048-3D99-0D17-70BB-34EB7459A45E}"/>
                </a:ext>
              </a:extLst>
            </p:cNvPr>
            <p:cNvSpPr/>
            <p:nvPr/>
          </p:nvSpPr>
          <p:spPr>
            <a:xfrm>
              <a:off x="3844209" y="2420900"/>
              <a:ext cx="1455600" cy="408300"/>
            </a:xfrm>
            <a:prstGeom prst="roundRect">
              <a:avLst>
                <a:gd name="adj" fmla="val 16667"/>
              </a:avLst>
            </a:prstGeom>
            <a:solidFill>
              <a:srgbClr val="FB56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100"/>
              </a:pPr>
              <a:r>
                <a:rPr lang="it-IT" kern="0" dirty="0">
                  <a:solidFill>
                    <a:srgbClr val="FFFFFF"/>
                  </a:solidFill>
                </a:rPr>
                <a:t>Train model</a:t>
              </a:r>
              <a:endParaRPr kern="0" dirty="0">
                <a:solidFill>
                  <a:srgbClr val="FFFFFF"/>
                </a:solidFill>
              </a:endParaRPr>
            </a:p>
          </p:txBody>
        </p:sp>
        <p:sp>
          <p:nvSpPr>
            <p:cNvPr id="26" name="Google Shape;1476;p43">
              <a:extLst>
                <a:ext uri="{FF2B5EF4-FFF2-40B4-BE49-F238E27FC236}">
                  <a16:creationId xmlns:a16="http://schemas.microsoft.com/office/drawing/2014/main" id="{F97BAE8A-5992-A77C-ADBA-78363771D9A3}"/>
                </a:ext>
              </a:extLst>
            </p:cNvPr>
            <p:cNvSpPr txBox="1"/>
            <p:nvPr/>
          </p:nvSpPr>
          <p:spPr>
            <a:xfrm>
              <a:off x="3828149" y="3738229"/>
              <a:ext cx="1455600" cy="632100"/>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1100" b="1" i="1" kern="0" dirty="0" err="1">
                  <a:latin typeface="Century Gothic" panose="020B0502020202020204" pitchFamily="34" charset="0"/>
                  <a:ea typeface="Roboto"/>
                  <a:cs typeface="Roboto"/>
                  <a:sym typeface="Roboto"/>
                </a:rPr>
                <a:t>Infograph</a:t>
              </a:r>
              <a:r>
                <a:rPr lang="it-IT" sz="1100" b="1" kern="0" dirty="0">
                  <a:latin typeface="Century Gothic" panose="020B0502020202020204" pitchFamily="34" charset="0"/>
                  <a:ea typeface="Roboto"/>
                  <a:cs typeface="Roboto"/>
                  <a:sym typeface="Roboto"/>
                </a:rPr>
                <a:t> e tecnica di apprendimento utilizzata</a:t>
              </a:r>
              <a:endParaRPr sz="1100" b="1" kern="0" dirty="0">
                <a:latin typeface="Century Gothic" panose="020B0502020202020204" pitchFamily="34" charset="0"/>
                <a:ea typeface="Roboto"/>
                <a:cs typeface="Roboto"/>
                <a:sym typeface="Roboto"/>
              </a:endParaRPr>
            </a:p>
          </p:txBody>
        </p:sp>
      </p:grpSp>
      <p:grpSp>
        <p:nvGrpSpPr>
          <p:cNvPr id="13" name="Google Shape;1477;p43">
            <a:extLst>
              <a:ext uri="{FF2B5EF4-FFF2-40B4-BE49-F238E27FC236}">
                <a16:creationId xmlns:a16="http://schemas.microsoft.com/office/drawing/2014/main" id="{3F0E6CBD-8226-4B2E-3578-B2049C944C9E}"/>
              </a:ext>
            </a:extLst>
          </p:cNvPr>
          <p:cNvGrpSpPr/>
          <p:nvPr/>
        </p:nvGrpSpPr>
        <p:grpSpPr>
          <a:xfrm>
            <a:off x="9766781" y="2422307"/>
            <a:ext cx="1510004" cy="3346694"/>
            <a:chOff x="6978175" y="1047916"/>
            <a:chExt cx="1510004" cy="3346694"/>
          </a:xfrm>
        </p:grpSpPr>
        <p:grpSp>
          <p:nvGrpSpPr>
            <p:cNvPr id="18" name="Google Shape;1478;p43">
              <a:extLst>
                <a:ext uri="{FF2B5EF4-FFF2-40B4-BE49-F238E27FC236}">
                  <a16:creationId xmlns:a16="http://schemas.microsoft.com/office/drawing/2014/main" id="{9BC463B6-145C-70FE-4874-9F5B5BD69680}"/>
                </a:ext>
              </a:extLst>
            </p:cNvPr>
            <p:cNvGrpSpPr/>
            <p:nvPr/>
          </p:nvGrpSpPr>
          <p:grpSpPr>
            <a:xfrm>
              <a:off x="7508784" y="1047916"/>
              <a:ext cx="394391" cy="566069"/>
              <a:chOff x="9442609" y="1874766"/>
              <a:chExt cx="394391" cy="566069"/>
            </a:xfrm>
          </p:grpSpPr>
          <p:sp>
            <p:nvSpPr>
              <p:cNvPr id="22" name="Google Shape;1479;p43">
                <a:extLst>
                  <a:ext uri="{FF2B5EF4-FFF2-40B4-BE49-F238E27FC236}">
                    <a16:creationId xmlns:a16="http://schemas.microsoft.com/office/drawing/2014/main" id="{23DFBBD7-B35F-63AC-BBBA-253AE8503A7A}"/>
                  </a:ext>
                </a:extLst>
              </p:cNvPr>
              <p:cNvSpPr/>
              <p:nvPr/>
            </p:nvSpPr>
            <p:spPr>
              <a:xfrm>
                <a:off x="9585404" y="1874766"/>
                <a:ext cx="108800" cy="108822"/>
              </a:xfrm>
              <a:custGeom>
                <a:avLst/>
                <a:gdLst/>
                <a:ahLst/>
                <a:cxnLst/>
                <a:rect l="l" t="t" r="r" b="b"/>
                <a:pathLst>
                  <a:path w="5108" h="5109" extrusionOk="0">
                    <a:moveTo>
                      <a:pt x="2548" y="0"/>
                    </a:moveTo>
                    <a:cubicBezTo>
                      <a:pt x="1143" y="0"/>
                      <a:pt x="0" y="1143"/>
                      <a:pt x="0" y="2560"/>
                    </a:cubicBezTo>
                    <a:cubicBezTo>
                      <a:pt x="0" y="3965"/>
                      <a:pt x="1143" y="5108"/>
                      <a:pt x="2548" y="5108"/>
                    </a:cubicBezTo>
                    <a:cubicBezTo>
                      <a:pt x="3965" y="5108"/>
                      <a:pt x="5108" y="3965"/>
                      <a:pt x="5108" y="2560"/>
                    </a:cubicBezTo>
                    <a:cubicBezTo>
                      <a:pt x="5108" y="1143"/>
                      <a:pt x="3965" y="0"/>
                      <a:pt x="2548" y="0"/>
                    </a:cubicBezTo>
                    <a:close/>
                  </a:path>
                </a:pathLst>
              </a:custGeom>
              <a:solidFill>
                <a:srgbClr val="8225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a:p>
            </p:txBody>
          </p:sp>
          <p:sp>
            <p:nvSpPr>
              <p:cNvPr id="23" name="Google Shape;1480;p43">
                <a:extLst>
                  <a:ext uri="{FF2B5EF4-FFF2-40B4-BE49-F238E27FC236}">
                    <a16:creationId xmlns:a16="http://schemas.microsoft.com/office/drawing/2014/main" id="{0ECF2704-1F56-EF9C-F434-E5636D2A7D9E}"/>
                  </a:ext>
                </a:extLst>
              </p:cNvPr>
              <p:cNvSpPr/>
              <p:nvPr/>
            </p:nvSpPr>
            <p:spPr>
              <a:xfrm>
                <a:off x="9442609" y="1930806"/>
                <a:ext cx="394391" cy="510029"/>
              </a:xfrm>
              <a:custGeom>
                <a:avLst/>
                <a:gdLst/>
                <a:ahLst/>
                <a:cxnLst/>
                <a:rect l="l" t="t" r="r" b="b"/>
                <a:pathLst>
                  <a:path w="18516" h="23945" extrusionOk="0">
                    <a:moveTo>
                      <a:pt x="9657" y="5335"/>
                    </a:moveTo>
                    <a:lnTo>
                      <a:pt x="9693" y="5882"/>
                    </a:lnTo>
                    <a:lnTo>
                      <a:pt x="9847" y="7954"/>
                    </a:lnTo>
                    <a:lnTo>
                      <a:pt x="10074" y="10990"/>
                    </a:lnTo>
                    <a:lnTo>
                      <a:pt x="9228" y="11812"/>
                    </a:lnTo>
                    <a:lnTo>
                      <a:pt x="8442" y="10990"/>
                    </a:lnTo>
                    <a:lnTo>
                      <a:pt x="8669" y="7954"/>
                    </a:lnTo>
                    <a:lnTo>
                      <a:pt x="8823" y="5882"/>
                    </a:lnTo>
                    <a:lnTo>
                      <a:pt x="8859" y="5335"/>
                    </a:lnTo>
                    <a:close/>
                    <a:moveTo>
                      <a:pt x="1" y="1"/>
                    </a:moveTo>
                    <a:cubicBezTo>
                      <a:pt x="465" y="3120"/>
                      <a:pt x="2466" y="5728"/>
                      <a:pt x="5204" y="7049"/>
                    </a:cubicBezTo>
                    <a:lnTo>
                      <a:pt x="5204" y="15622"/>
                    </a:lnTo>
                    <a:lnTo>
                      <a:pt x="6168" y="15622"/>
                    </a:lnTo>
                    <a:lnTo>
                      <a:pt x="6168" y="23944"/>
                    </a:lnTo>
                    <a:lnTo>
                      <a:pt x="8514" y="23944"/>
                    </a:lnTo>
                    <a:lnTo>
                      <a:pt x="8514" y="15622"/>
                    </a:lnTo>
                    <a:lnTo>
                      <a:pt x="10002" y="15622"/>
                    </a:lnTo>
                    <a:lnTo>
                      <a:pt x="10002" y="23944"/>
                    </a:lnTo>
                    <a:lnTo>
                      <a:pt x="12348" y="23944"/>
                    </a:lnTo>
                    <a:lnTo>
                      <a:pt x="12348" y="15622"/>
                    </a:lnTo>
                    <a:lnTo>
                      <a:pt x="13312" y="15622"/>
                    </a:lnTo>
                    <a:lnTo>
                      <a:pt x="13312" y="7049"/>
                    </a:lnTo>
                    <a:cubicBezTo>
                      <a:pt x="16051" y="5728"/>
                      <a:pt x="18051" y="3120"/>
                      <a:pt x="18515" y="1"/>
                    </a:cubicBezTo>
                    <a:lnTo>
                      <a:pt x="16396" y="1"/>
                    </a:lnTo>
                    <a:cubicBezTo>
                      <a:pt x="15991" y="2084"/>
                      <a:pt x="14705" y="3846"/>
                      <a:pt x="12931" y="4894"/>
                    </a:cubicBezTo>
                    <a:cubicBezTo>
                      <a:pt x="12514" y="4215"/>
                      <a:pt x="11752" y="3751"/>
                      <a:pt x="10895" y="3751"/>
                    </a:cubicBezTo>
                    <a:lnTo>
                      <a:pt x="10074" y="3751"/>
                    </a:lnTo>
                    <a:lnTo>
                      <a:pt x="9657" y="4870"/>
                    </a:lnTo>
                    <a:lnTo>
                      <a:pt x="8859" y="4870"/>
                    </a:lnTo>
                    <a:lnTo>
                      <a:pt x="8442" y="3751"/>
                    </a:lnTo>
                    <a:lnTo>
                      <a:pt x="7621" y="3751"/>
                    </a:lnTo>
                    <a:cubicBezTo>
                      <a:pt x="6752" y="3751"/>
                      <a:pt x="5990" y="4215"/>
                      <a:pt x="5573" y="4894"/>
                    </a:cubicBezTo>
                    <a:cubicBezTo>
                      <a:pt x="3811" y="3846"/>
                      <a:pt x="2525" y="2084"/>
                      <a:pt x="2120" y="1"/>
                    </a:cubicBezTo>
                    <a:close/>
                  </a:path>
                </a:pathLst>
              </a:custGeom>
              <a:solidFill>
                <a:srgbClr val="8225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a:p>
            </p:txBody>
          </p:sp>
        </p:grpSp>
        <p:cxnSp>
          <p:nvCxnSpPr>
            <p:cNvPr id="19" name="Google Shape;1481;p43">
              <a:extLst>
                <a:ext uri="{FF2B5EF4-FFF2-40B4-BE49-F238E27FC236}">
                  <a16:creationId xmlns:a16="http://schemas.microsoft.com/office/drawing/2014/main" id="{2C95B264-300B-4651-0E6C-9171D0C4BB6E}"/>
                </a:ext>
              </a:extLst>
            </p:cNvPr>
            <p:cNvCxnSpPr/>
            <p:nvPr/>
          </p:nvCxnSpPr>
          <p:spPr>
            <a:xfrm>
              <a:off x="7705975" y="2028600"/>
              <a:ext cx="0" cy="1728000"/>
            </a:xfrm>
            <a:prstGeom prst="straightConnector1">
              <a:avLst/>
            </a:prstGeom>
            <a:noFill/>
            <a:ln w="9525" cap="flat" cmpd="sng">
              <a:solidFill>
                <a:srgbClr val="8225E2"/>
              </a:solidFill>
              <a:prstDash val="solid"/>
              <a:round/>
              <a:headEnd type="none" w="med" len="med"/>
              <a:tailEnd type="none" w="med" len="med"/>
            </a:ln>
          </p:spPr>
        </p:cxnSp>
        <p:sp>
          <p:nvSpPr>
            <p:cNvPr id="20" name="Google Shape;1482;p43">
              <a:extLst>
                <a:ext uri="{FF2B5EF4-FFF2-40B4-BE49-F238E27FC236}">
                  <a16:creationId xmlns:a16="http://schemas.microsoft.com/office/drawing/2014/main" id="{A487D4C9-0077-E6F3-D71B-98684BB2A648}"/>
                </a:ext>
              </a:extLst>
            </p:cNvPr>
            <p:cNvSpPr/>
            <p:nvPr/>
          </p:nvSpPr>
          <p:spPr>
            <a:xfrm>
              <a:off x="6978175" y="1696500"/>
              <a:ext cx="1455600" cy="408300"/>
            </a:xfrm>
            <a:prstGeom prst="roundRect">
              <a:avLst>
                <a:gd name="adj" fmla="val 16667"/>
              </a:avLst>
            </a:prstGeom>
            <a:solidFill>
              <a:srgbClr val="8225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100"/>
              </a:pPr>
              <a:r>
                <a:rPr lang="en-GB" sz="1700" kern="0" dirty="0">
                  <a:solidFill>
                    <a:srgbClr val="FFFFFF"/>
                  </a:solidFill>
                  <a:latin typeface="Fira Sans Extra Condensed Medium"/>
                  <a:sym typeface="Fira Sans Extra Condensed Medium"/>
                </a:rPr>
                <a:t>R</a:t>
              </a:r>
              <a:r>
                <a:rPr lang="en" sz="1700" kern="0" dirty="0" err="1">
                  <a:solidFill>
                    <a:srgbClr val="FFFFFF"/>
                  </a:solidFill>
                  <a:latin typeface="Fira Sans Extra Condensed Medium"/>
                  <a:sym typeface="Fira Sans Extra Condensed Medium"/>
                </a:rPr>
                <a:t>efine</a:t>
              </a:r>
              <a:r>
                <a:rPr lang="en" sz="1700" kern="0" dirty="0">
                  <a:solidFill>
                    <a:srgbClr val="FFFFFF"/>
                  </a:solidFill>
                  <a:latin typeface="Fira Sans Extra Condensed Medium"/>
                  <a:sym typeface="Fira Sans Extra Condensed Medium"/>
                </a:rPr>
                <a:t> </a:t>
              </a:r>
              <a:endParaRPr kern="0" dirty="0">
                <a:solidFill>
                  <a:srgbClr val="FFFFFF"/>
                </a:solidFill>
              </a:endParaRPr>
            </a:p>
          </p:txBody>
        </p:sp>
        <p:sp>
          <p:nvSpPr>
            <p:cNvPr id="21" name="Google Shape;1483;p43">
              <a:extLst>
                <a:ext uri="{FF2B5EF4-FFF2-40B4-BE49-F238E27FC236}">
                  <a16:creationId xmlns:a16="http://schemas.microsoft.com/office/drawing/2014/main" id="{3DD3C68E-9AE6-6A3C-900A-A8370841666F}"/>
                </a:ext>
              </a:extLst>
            </p:cNvPr>
            <p:cNvSpPr txBox="1"/>
            <p:nvPr/>
          </p:nvSpPr>
          <p:spPr>
            <a:xfrm>
              <a:off x="7032579" y="3208641"/>
              <a:ext cx="1455600" cy="11859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1100" b="1" kern="0" dirty="0">
                  <a:latin typeface="Century Gothic" panose="020B0502020202020204" pitchFamily="34" charset="0"/>
                  <a:ea typeface="Roboto"/>
                  <a:cs typeface="Roboto"/>
                  <a:sym typeface="Roboto"/>
                </a:rPr>
                <a:t>Metriche di performance i.e. ROC curve, sensibilità, specificità, intervallo di confidenza 95%</a:t>
              </a:r>
              <a:endParaRPr sz="1100" b="1" kern="0" dirty="0">
                <a:latin typeface="Century Gothic" panose="020B0502020202020204" pitchFamily="34" charset="0"/>
                <a:ea typeface="Roboto"/>
                <a:cs typeface="Roboto"/>
                <a:sym typeface="Roboto"/>
              </a:endParaRPr>
            </a:p>
          </p:txBody>
        </p:sp>
      </p:grpSp>
      <p:grpSp>
        <p:nvGrpSpPr>
          <p:cNvPr id="14" name="Google Shape;1484;p43">
            <a:extLst>
              <a:ext uri="{FF2B5EF4-FFF2-40B4-BE49-F238E27FC236}">
                <a16:creationId xmlns:a16="http://schemas.microsoft.com/office/drawing/2014/main" id="{16392E99-768E-89CC-6678-949012EF2A3C}"/>
              </a:ext>
            </a:extLst>
          </p:cNvPr>
          <p:cNvGrpSpPr/>
          <p:nvPr/>
        </p:nvGrpSpPr>
        <p:grpSpPr>
          <a:xfrm>
            <a:off x="8199794" y="3433091"/>
            <a:ext cx="1455624" cy="2406725"/>
            <a:chOff x="5411188" y="2058700"/>
            <a:chExt cx="1455624" cy="2406725"/>
          </a:xfrm>
        </p:grpSpPr>
        <p:cxnSp>
          <p:nvCxnSpPr>
            <p:cNvPr id="15" name="Google Shape;1485;p43">
              <a:extLst>
                <a:ext uri="{FF2B5EF4-FFF2-40B4-BE49-F238E27FC236}">
                  <a16:creationId xmlns:a16="http://schemas.microsoft.com/office/drawing/2014/main" id="{D63A0595-1543-FF10-CBAE-2E1D1ED4EF1B}"/>
                </a:ext>
              </a:extLst>
            </p:cNvPr>
            <p:cNvCxnSpPr/>
            <p:nvPr/>
          </p:nvCxnSpPr>
          <p:spPr>
            <a:xfrm>
              <a:off x="6139012" y="2390800"/>
              <a:ext cx="0" cy="1365900"/>
            </a:xfrm>
            <a:prstGeom prst="straightConnector1">
              <a:avLst/>
            </a:prstGeom>
            <a:noFill/>
            <a:ln w="9525" cap="flat" cmpd="sng">
              <a:solidFill>
                <a:srgbClr val="E850E0"/>
              </a:solidFill>
              <a:prstDash val="solid"/>
              <a:round/>
              <a:headEnd type="none" w="med" len="med"/>
              <a:tailEnd type="none" w="med" len="med"/>
            </a:ln>
          </p:spPr>
        </p:cxnSp>
        <p:sp>
          <p:nvSpPr>
            <p:cNvPr id="16" name="Google Shape;1486;p43">
              <a:extLst>
                <a:ext uri="{FF2B5EF4-FFF2-40B4-BE49-F238E27FC236}">
                  <a16:creationId xmlns:a16="http://schemas.microsoft.com/office/drawing/2014/main" id="{C6EFF811-B69C-4A68-B3A3-5EA2212C4839}"/>
                </a:ext>
              </a:extLst>
            </p:cNvPr>
            <p:cNvSpPr/>
            <p:nvPr/>
          </p:nvSpPr>
          <p:spPr>
            <a:xfrm>
              <a:off x="5411212" y="2058700"/>
              <a:ext cx="1455600" cy="408300"/>
            </a:xfrm>
            <a:prstGeom prst="roundRect">
              <a:avLst>
                <a:gd name="adj" fmla="val 16667"/>
              </a:avLst>
            </a:prstGeom>
            <a:solidFill>
              <a:srgbClr val="E85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100"/>
              </a:pPr>
              <a:r>
                <a:rPr lang="it-IT" kern="0" dirty="0">
                  <a:solidFill>
                    <a:srgbClr val="FFFFFF"/>
                  </a:solidFill>
                </a:rPr>
                <a:t>Text data </a:t>
              </a:r>
              <a:endParaRPr kern="0" dirty="0">
                <a:solidFill>
                  <a:srgbClr val="FFFFFF"/>
                </a:solidFill>
              </a:endParaRPr>
            </a:p>
          </p:txBody>
        </p:sp>
        <p:sp>
          <p:nvSpPr>
            <p:cNvPr id="17" name="Google Shape;1487;p43">
              <a:extLst>
                <a:ext uri="{FF2B5EF4-FFF2-40B4-BE49-F238E27FC236}">
                  <a16:creationId xmlns:a16="http://schemas.microsoft.com/office/drawing/2014/main" id="{0B47B5D5-67B8-5F57-D492-0E936CA7639B}"/>
                </a:ext>
              </a:extLst>
            </p:cNvPr>
            <p:cNvSpPr txBox="1"/>
            <p:nvPr/>
          </p:nvSpPr>
          <p:spPr>
            <a:xfrm>
              <a:off x="5411188" y="3621274"/>
              <a:ext cx="1455600" cy="84415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1100" b="1" kern="0" dirty="0">
                  <a:latin typeface="Century Gothic" panose="020B0502020202020204" pitchFamily="34" charset="0"/>
                  <a:ea typeface="Roboto"/>
                  <a:cs typeface="Roboto"/>
                  <a:sym typeface="Roboto"/>
                </a:rPr>
                <a:t>Soglia operativa per testare la robustezza dell’algoritmo</a:t>
              </a:r>
              <a:endParaRPr sz="1100" b="1" kern="0" dirty="0">
                <a:latin typeface="Century Gothic" panose="020B0502020202020204" pitchFamily="34" charset="0"/>
                <a:ea typeface="Roboto"/>
                <a:cs typeface="Roboto"/>
                <a:sym typeface="Roboto"/>
              </a:endParaRPr>
            </a:p>
          </p:txBody>
        </p:sp>
      </p:grpSp>
      <p:sp>
        <p:nvSpPr>
          <p:cNvPr id="34" name="Google Shape;1463;p43">
            <a:extLst>
              <a:ext uri="{FF2B5EF4-FFF2-40B4-BE49-F238E27FC236}">
                <a16:creationId xmlns:a16="http://schemas.microsoft.com/office/drawing/2014/main" id="{8FF90E9E-9FAC-747E-30C3-578EE653E6F1}"/>
              </a:ext>
            </a:extLst>
          </p:cNvPr>
          <p:cNvSpPr/>
          <p:nvPr/>
        </p:nvSpPr>
        <p:spPr>
          <a:xfrm rot="10800000">
            <a:off x="7756474" y="3224226"/>
            <a:ext cx="2856741" cy="1353425"/>
          </a:xfrm>
          <a:prstGeom prst="arc">
            <a:avLst>
              <a:gd name="adj1" fmla="val 9680518"/>
              <a:gd name="adj2" fmla="val 20857618"/>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kern="0" dirty="0"/>
          </a:p>
        </p:txBody>
      </p:sp>
      <p:sp>
        <p:nvSpPr>
          <p:cNvPr id="38" name="TextBox 37">
            <a:extLst>
              <a:ext uri="{FF2B5EF4-FFF2-40B4-BE49-F238E27FC236}">
                <a16:creationId xmlns:a16="http://schemas.microsoft.com/office/drawing/2014/main" id="{05C75184-0EAE-375B-D932-B33968EBAD3D}"/>
              </a:ext>
            </a:extLst>
          </p:cNvPr>
          <p:cNvSpPr txBox="1"/>
          <p:nvPr/>
        </p:nvSpPr>
        <p:spPr>
          <a:xfrm>
            <a:off x="439156" y="1892423"/>
            <a:ext cx="3391663" cy="3754874"/>
          </a:xfrm>
          <a:prstGeom prst="rect">
            <a:avLst/>
          </a:prstGeom>
          <a:noFill/>
        </p:spPr>
        <p:txBody>
          <a:bodyPr wrap="square">
            <a:spAutoFit/>
          </a:bodyPr>
          <a:lstStyle/>
          <a:p>
            <a:r>
              <a:rPr lang="en-IT" sz="1400" dirty="0">
                <a:solidFill>
                  <a:schemeClr val="bg1">
                    <a:lumMod val="50000"/>
                  </a:schemeClr>
                </a:solidFill>
                <a:highlight>
                  <a:srgbClr val="FFFFFF"/>
                </a:highlight>
                <a:ea typeface="Times New Roman" panose="02020603050405020304" pitchFamily="18" charset="0"/>
              </a:rPr>
              <a:t>T</a:t>
            </a:r>
            <a:r>
              <a:rPr lang="en-IT" sz="1400" dirty="0">
                <a:solidFill>
                  <a:schemeClr val="bg1">
                    <a:lumMod val="50000"/>
                  </a:schemeClr>
                </a:solidFill>
                <a:effectLst/>
                <a:highlight>
                  <a:srgbClr val="FFFFFF"/>
                </a:highlight>
                <a:ea typeface="Times New Roman" panose="02020603050405020304" pitchFamily="18" charset="0"/>
              </a:rPr>
              <a:t>ipi di modelli predittivi</a:t>
            </a:r>
            <a:r>
              <a:rPr lang="en-IT" sz="1400" dirty="0">
                <a:solidFill>
                  <a:schemeClr val="bg1">
                    <a:lumMod val="50000"/>
                  </a:schemeClr>
                </a:solidFill>
                <a:highlight>
                  <a:srgbClr val="FFFFFF"/>
                </a:highlight>
                <a:ea typeface="Times New Roman" panose="02020603050405020304" pitchFamily="18" charset="0"/>
              </a:rPr>
              <a:t>:</a:t>
            </a:r>
          </a:p>
          <a:p>
            <a:r>
              <a:rPr lang="en-IT" sz="1400" dirty="0">
                <a:solidFill>
                  <a:schemeClr val="bg1">
                    <a:lumMod val="50000"/>
                  </a:schemeClr>
                </a:solidFill>
                <a:effectLst/>
                <a:highlight>
                  <a:srgbClr val="FFFFFF"/>
                </a:highlight>
                <a:ea typeface="Times New Roman" panose="02020603050405020304" pitchFamily="18" charset="0"/>
              </a:rPr>
              <a:t>modelli di classificazione</a:t>
            </a:r>
            <a:endParaRPr lang="en-IT" sz="1400" dirty="0">
              <a:solidFill>
                <a:schemeClr val="bg1">
                  <a:lumMod val="50000"/>
                </a:schemeClr>
              </a:solidFill>
              <a:highlight>
                <a:srgbClr val="FFFFFF"/>
              </a:highlight>
              <a:ea typeface="Times New Roman" panose="02020603050405020304" pitchFamily="18" charset="0"/>
            </a:endParaRPr>
          </a:p>
          <a:p>
            <a:r>
              <a:rPr lang="en-GB" sz="1400" dirty="0">
                <a:solidFill>
                  <a:schemeClr val="bg1">
                    <a:lumMod val="50000"/>
                  </a:schemeClr>
                </a:solidFill>
                <a:highlight>
                  <a:srgbClr val="FFFFFF"/>
                </a:highlight>
                <a:ea typeface="Times New Roman" panose="02020603050405020304" pitchFamily="18" charset="0"/>
              </a:rPr>
              <a:t>m</a:t>
            </a:r>
            <a:r>
              <a:rPr lang="en-IT" sz="1400" dirty="0">
                <a:solidFill>
                  <a:schemeClr val="bg1">
                    <a:lumMod val="50000"/>
                  </a:schemeClr>
                </a:solidFill>
                <a:effectLst/>
                <a:highlight>
                  <a:srgbClr val="FFFFFF"/>
                </a:highlight>
                <a:ea typeface="Times New Roman" panose="02020603050405020304" pitchFamily="18" charset="0"/>
              </a:rPr>
              <a:t>odelli di cluster</a:t>
            </a:r>
          </a:p>
          <a:p>
            <a:r>
              <a:rPr lang="en-IT" sz="1400" dirty="0">
                <a:solidFill>
                  <a:schemeClr val="bg1">
                    <a:lumMod val="50000"/>
                  </a:schemeClr>
                </a:solidFill>
                <a:highlight>
                  <a:srgbClr val="FFFFFF"/>
                </a:highlight>
                <a:ea typeface="Times New Roman" panose="02020603050405020304" pitchFamily="18" charset="0"/>
              </a:rPr>
              <a:t>m</a:t>
            </a:r>
            <a:r>
              <a:rPr lang="en-IT" sz="1400" dirty="0">
                <a:solidFill>
                  <a:schemeClr val="bg1">
                    <a:lumMod val="50000"/>
                  </a:schemeClr>
                </a:solidFill>
                <a:effectLst/>
                <a:highlight>
                  <a:srgbClr val="FFFFFF"/>
                </a:highlight>
                <a:ea typeface="Times New Roman" panose="02020603050405020304" pitchFamily="18" charset="0"/>
              </a:rPr>
              <a:t>odelli di regressione</a:t>
            </a:r>
            <a:endParaRPr lang="en-IT" sz="1400" dirty="0">
              <a:solidFill>
                <a:schemeClr val="bg1">
                  <a:lumMod val="50000"/>
                </a:schemeClr>
              </a:solidFill>
              <a:highlight>
                <a:srgbClr val="FFFFFF"/>
              </a:highlight>
              <a:ea typeface="Times New Roman" panose="02020603050405020304" pitchFamily="18" charset="0"/>
            </a:endParaRPr>
          </a:p>
          <a:p>
            <a:r>
              <a:rPr lang="en-GB" sz="1400" dirty="0" err="1">
                <a:solidFill>
                  <a:schemeClr val="bg1">
                    <a:lumMod val="50000"/>
                  </a:schemeClr>
                </a:solidFill>
                <a:highlight>
                  <a:srgbClr val="FFFFFF"/>
                </a:highlight>
                <a:ea typeface="Times New Roman" panose="02020603050405020304" pitchFamily="18" charset="0"/>
              </a:rPr>
              <a:t>m</a:t>
            </a:r>
            <a:r>
              <a:rPr lang="en-GB" sz="1400" dirty="0" err="1">
                <a:solidFill>
                  <a:schemeClr val="bg1">
                    <a:lumMod val="50000"/>
                  </a:schemeClr>
                </a:solidFill>
                <a:effectLst/>
                <a:highlight>
                  <a:srgbClr val="FFFFFF"/>
                </a:highlight>
                <a:ea typeface="Times New Roman" panose="02020603050405020304" pitchFamily="18" charset="0"/>
              </a:rPr>
              <a:t>odello</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dei</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valori</a:t>
            </a:r>
            <a:r>
              <a:rPr lang="en-GB" sz="1400" dirty="0">
                <a:solidFill>
                  <a:schemeClr val="bg1">
                    <a:lumMod val="50000"/>
                  </a:schemeClr>
                </a:solidFill>
                <a:effectLst/>
                <a:highlight>
                  <a:srgbClr val="FFFFFF"/>
                </a:highlight>
                <a:ea typeface="Times New Roman" panose="02020603050405020304" pitchFamily="18" charset="0"/>
              </a:rPr>
              <a:t> anomaly</a:t>
            </a:r>
            <a:endParaRPr lang="en-GB" sz="1400" dirty="0">
              <a:solidFill>
                <a:schemeClr val="bg1">
                  <a:lumMod val="50000"/>
                </a:schemeClr>
              </a:solidFill>
              <a:highlight>
                <a:srgbClr val="FFFFFF"/>
              </a:highlight>
              <a:ea typeface="Times New Roman" panose="02020603050405020304" pitchFamily="18" charset="0"/>
            </a:endParaRPr>
          </a:p>
          <a:p>
            <a:r>
              <a:rPr lang="en-GB" sz="1400" dirty="0" err="1">
                <a:solidFill>
                  <a:schemeClr val="bg1">
                    <a:lumMod val="50000"/>
                  </a:schemeClr>
                </a:solidFill>
                <a:highlight>
                  <a:srgbClr val="FFFFFF"/>
                </a:highlight>
                <a:ea typeface="Times New Roman" panose="02020603050405020304" pitchFamily="18" charset="0"/>
              </a:rPr>
              <a:t>m</a:t>
            </a:r>
            <a:r>
              <a:rPr lang="en-GB" sz="1400" dirty="0" err="1">
                <a:solidFill>
                  <a:schemeClr val="bg1">
                    <a:lumMod val="50000"/>
                  </a:schemeClr>
                </a:solidFill>
                <a:effectLst/>
                <a:highlight>
                  <a:srgbClr val="FFFFFF"/>
                </a:highlight>
                <a:ea typeface="Times New Roman" panose="02020603050405020304" pitchFamily="18" charset="0"/>
              </a:rPr>
              <a:t>odello</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previsionale</a:t>
            </a:r>
            <a:endParaRPr lang="en-GB" sz="1400" dirty="0">
              <a:solidFill>
                <a:schemeClr val="bg1">
                  <a:lumMod val="50000"/>
                </a:schemeClr>
              </a:solidFill>
              <a:effectLst/>
              <a:highlight>
                <a:srgbClr val="FFFFFF"/>
              </a:highlight>
              <a:ea typeface="Times New Roman" panose="02020603050405020304" pitchFamily="18" charset="0"/>
            </a:endParaRPr>
          </a:p>
          <a:p>
            <a:r>
              <a:rPr lang="en-GB" sz="1400" dirty="0" err="1">
                <a:solidFill>
                  <a:schemeClr val="bg1">
                    <a:lumMod val="50000"/>
                  </a:schemeClr>
                </a:solidFill>
                <a:highlight>
                  <a:srgbClr val="FFFFFF"/>
                </a:highlight>
                <a:ea typeface="Times New Roman" panose="02020603050405020304" pitchFamily="18" charset="0"/>
              </a:rPr>
              <a:t>m</a:t>
            </a:r>
            <a:r>
              <a:rPr lang="en-GB" sz="1400" dirty="0" err="1">
                <a:solidFill>
                  <a:schemeClr val="bg1">
                    <a:lumMod val="50000"/>
                  </a:schemeClr>
                </a:solidFill>
                <a:effectLst/>
                <a:highlight>
                  <a:srgbClr val="FFFFFF"/>
                </a:highlight>
                <a:ea typeface="Times New Roman" panose="02020603050405020304" pitchFamily="18" charset="0"/>
              </a:rPr>
              <a:t>odello</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delle</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serie</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temporali</a:t>
            </a:r>
            <a:endParaRPr lang="en-GB" sz="1400" dirty="0">
              <a:solidFill>
                <a:schemeClr val="bg1">
                  <a:lumMod val="50000"/>
                </a:schemeClr>
              </a:solidFill>
              <a:effectLst/>
              <a:highlight>
                <a:srgbClr val="FFFFFF"/>
              </a:highlight>
              <a:ea typeface="Times New Roman" panose="02020603050405020304" pitchFamily="18" charset="0"/>
            </a:endParaRPr>
          </a:p>
          <a:p>
            <a:endParaRPr lang="en-GB" sz="1400" dirty="0">
              <a:solidFill>
                <a:schemeClr val="bg1">
                  <a:lumMod val="50000"/>
                </a:schemeClr>
              </a:solidFill>
              <a:highlight>
                <a:srgbClr val="FFFFFF"/>
              </a:highlight>
              <a:ea typeface="Times New Roman" panose="02020603050405020304" pitchFamily="18" charset="0"/>
            </a:endParaRPr>
          </a:p>
          <a:p>
            <a:r>
              <a:rPr lang="en-GB" sz="1400" dirty="0" err="1">
                <a:solidFill>
                  <a:schemeClr val="bg1">
                    <a:lumMod val="50000"/>
                  </a:schemeClr>
                </a:solidFill>
                <a:effectLst/>
                <a:highlight>
                  <a:srgbClr val="FFFFFF"/>
                </a:highlight>
                <a:ea typeface="Times New Roman" panose="02020603050405020304" pitchFamily="18" charset="0"/>
              </a:rPr>
              <a:t>Tecniche</a:t>
            </a:r>
            <a:r>
              <a:rPr lang="en-GB" sz="1400" dirty="0">
                <a:solidFill>
                  <a:schemeClr val="bg1">
                    <a:lumMod val="50000"/>
                  </a:schemeClr>
                </a:solidFill>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utilizzate</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nella</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modellazione</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predittiva</a:t>
            </a:r>
            <a:r>
              <a:rPr lang="en-GB" sz="1400" dirty="0">
                <a:solidFill>
                  <a:schemeClr val="bg1">
                    <a:lumMod val="50000"/>
                  </a:schemeClr>
                </a:solidFill>
                <a:effectLst/>
                <a:highlight>
                  <a:srgbClr val="FFFFFF"/>
                </a:highlight>
                <a:ea typeface="Times New Roman" panose="02020603050405020304" pitchFamily="18" charset="0"/>
              </a:rPr>
              <a:t>:</a:t>
            </a:r>
          </a:p>
          <a:p>
            <a:r>
              <a:rPr lang="en-GB" sz="1400" dirty="0" err="1">
                <a:solidFill>
                  <a:schemeClr val="bg1">
                    <a:lumMod val="50000"/>
                  </a:schemeClr>
                </a:solidFill>
                <a:effectLst/>
                <a:highlight>
                  <a:srgbClr val="FFFFFF"/>
                </a:highlight>
                <a:ea typeface="Times New Roman" panose="02020603050405020304" pitchFamily="18" charset="0"/>
              </a:rPr>
              <a:t>Regressione</a:t>
            </a:r>
            <a:r>
              <a:rPr lang="en-GB" sz="1400" dirty="0">
                <a:solidFill>
                  <a:schemeClr val="bg1">
                    <a:lumMod val="50000"/>
                  </a:schemeClr>
                </a:solidFill>
                <a:effectLst/>
                <a:highlight>
                  <a:srgbClr val="FFFFFF"/>
                </a:highlight>
                <a:ea typeface="Times New Roman" panose="02020603050405020304" pitchFamily="18" charset="0"/>
              </a:rPr>
              <a:t> </a:t>
            </a:r>
            <a:r>
              <a:rPr lang="en-GB" sz="1400" dirty="0" err="1">
                <a:solidFill>
                  <a:schemeClr val="bg1">
                    <a:lumMod val="50000"/>
                  </a:schemeClr>
                </a:solidFill>
                <a:effectLst/>
                <a:highlight>
                  <a:srgbClr val="FFFFFF"/>
                </a:highlight>
                <a:ea typeface="Times New Roman" panose="02020603050405020304" pitchFamily="18" charset="0"/>
              </a:rPr>
              <a:t>lineare</a:t>
            </a:r>
            <a:endParaRPr lang="en-GB" sz="1400" dirty="0">
              <a:solidFill>
                <a:schemeClr val="bg1">
                  <a:lumMod val="50000"/>
                </a:schemeClr>
              </a:solidFill>
              <a:effectLst/>
              <a:highlight>
                <a:srgbClr val="FFFFFF"/>
              </a:highlight>
              <a:ea typeface="Times New Roman" panose="02020603050405020304" pitchFamily="18" charset="0"/>
            </a:endParaRPr>
          </a:p>
          <a:p>
            <a:r>
              <a:rPr lang="en-GB" sz="1400" dirty="0" err="1">
                <a:solidFill>
                  <a:schemeClr val="bg1">
                    <a:lumMod val="50000"/>
                  </a:schemeClr>
                </a:solidFill>
                <a:highlight>
                  <a:srgbClr val="FFFFFF"/>
                </a:highlight>
                <a:ea typeface="Times New Roman" panose="02020603050405020304" pitchFamily="18" charset="0"/>
              </a:rPr>
              <a:t>Regressione</a:t>
            </a:r>
            <a:r>
              <a:rPr lang="en-GB" sz="1400" dirty="0">
                <a:solidFill>
                  <a:schemeClr val="bg1">
                    <a:lumMod val="50000"/>
                  </a:schemeClr>
                </a:solidFill>
                <a:highlight>
                  <a:srgbClr val="FFFFFF"/>
                </a:highlight>
                <a:ea typeface="Times New Roman" panose="02020603050405020304" pitchFamily="18" charset="0"/>
              </a:rPr>
              <a:t> </a:t>
            </a:r>
            <a:r>
              <a:rPr lang="en-GB" sz="1400" dirty="0" err="1">
                <a:solidFill>
                  <a:schemeClr val="bg1">
                    <a:lumMod val="50000"/>
                  </a:schemeClr>
                </a:solidFill>
                <a:highlight>
                  <a:srgbClr val="FFFFFF"/>
                </a:highlight>
                <a:ea typeface="Times New Roman" panose="02020603050405020304" pitchFamily="18" charset="0"/>
              </a:rPr>
              <a:t>multipla</a:t>
            </a:r>
            <a:endParaRPr lang="en-GB" sz="1400" dirty="0">
              <a:solidFill>
                <a:schemeClr val="bg1">
                  <a:lumMod val="50000"/>
                </a:schemeClr>
              </a:solidFill>
              <a:highlight>
                <a:srgbClr val="FFFFFF"/>
              </a:highlight>
              <a:ea typeface="Times New Roman" panose="02020603050405020304" pitchFamily="18" charset="0"/>
            </a:endParaRPr>
          </a:p>
          <a:p>
            <a:r>
              <a:rPr lang="en-GB" sz="1400" dirty="0" err="1">
                <a:solidFill>
                  <a:schemeClr val="bg1">
                    <a:lumMod val="50000"/>
                  </a:schemeClr>
                </a:solidFill>
                <a:highlight>
                  <a:srgbClr val="FFFFFF"/>
                </a:highlight>
                <a:ea typeface="Times New Roman" panose="02020603050405020304" pitchFamily="18" charset="0"/>
              </a:rPr>
              <a:t>Regressione</a:t>
            </a:r>
            <a:r>
              <a:rPr lang="en-GB" sz="1400" dirty="0">
                <a:solidFill>
                  <a:schemeClr val="bg1">
                    <a:lumMod val="50000"/>
                  </a:schemeClr>
                </a:solidFill>
                <a:highlight>
                  <a:srgbClr val="FFFFFF"/>
                </a:highlight>
                <a:ea typeface="Times New Roman" panose="02020603050405020304" pitchFamily="18" charset="0"/>
              </a:rPr>
              <a:t> </a:t>
            </a:r>
            <a:r>
              <a:rPr lang="en-GB" sz="1400" dirty="0" err="1">
                <a:solidFill>
                  <a:schemeClr val="bg1">
                    <a:lumMod val="50000"/>
                  </a:schemeClr>
                </a:solidFill>
                <a:highlight>
                  <a:srgbClr val="FFFFFF"/>
                </a:highlight>
                <a:ea typeface="Times New Roman" panose="02020603050405020304" pitchFamily="18" charset="0"/>
              </a:rPr>
              <a:t>logistica</a:t>
            </a:r>
            <a:endParaRPr lang="en-GB" sz="1400" dirty="0">
              <a:solidFill>
                <a:schemeClr val="bg1">
                  <a:lumMod val="50000"/>
                </a:schemeClr>
              </a:solidFill>
              <a:highlight>
                <a:srgbClr val="FFFFFF"/>
              </a:highlight>
              <a:ea typeface="Times New Roman" panose="02020603050405020304" pitchFamily="18" charset="0"/>
            </a:endParaRPr>
          </a:p>
          <a:p>
            <a:r>
              <a:rPr lang="en-GB" sz="1400" dirty="0" err="1">
                <a:solidFill>
                  <a:schemeClr val="bg1">
                    <a:lumMod val="50000"/>
                  </a:schemeClr>
                </a:solidFill>
                <a:highlight>
                  <a:srgbClr val="FFFFFF"/>
                </a:highlight>
                <a:ea typeface="Times New Roman" panose="02020603050405020304" pitchFamily="18" charset="0"/>
              </a:rPr>
              <a:t>Albero</a:t>
            </a:r>
            <a:r>
              <a:rPr lang="en-GB" sz="1400" dirty="0">
                <a:solidFill>
                  <a:schemeClr val="bg1">
                    <a:lumMod val="50000"/>
                  </a:schemeClr>
                </a:solidFill>
                <a:highlight>
                  <a:srgbClr val="FFFFFF"/>
                </a:highlight>
                <a:ea typeface="Times New Roman" panose="02020603050405020304" pitchFamily="18" charset="0"/>
              </a:rPr>
              <a:t> </a:t>
            </a:r>
            <a:r>
              <a:rPr lang="en-GB" sz="1400" dirty="0" err="1">
                <a:solidFill>
                  <a:schemeClr val="bg1">
                    <a:lumMod val="50000"/>
                  </a:schemeClr>
                </a:solidFill>
                <a:highlight>
                  <a:srgbClr val="FFFFFF"/>
                </a:highlight>
                <a:ea typeface="Times New Roman" panose="02020603050405020304" pitchFamily="18" charset="0"/>
              </a:rPr>
              <a:t>decisionale</a:t>
            </a:r>
            <a:endParaRPr lang="en-GB" sz="1400" dirty="0">
              <a:solidFill>
                <a:schemeClr val="bg1">
                  <a:lumMod val="50000"/>
                </a:schemeClr>
              </a:solidFill>
              <a:highlight>
                <a:srgbClr val="FFFFFF"/>
              </a:highlight>
              <a:ea typeface="Times New Roman" panose="02020603050405020304" pitchFamily="18" charset="0"/>
            </a:endParaRPr>
          </a:p>
          <a:p>
            <a:r>
              <a:rPr lang="en-GB" sz="1400" dirty="0">
                <a:solidFill>
                  <a:schemeClr val="bg1">
                    <a:lumMod val="50000"/>
                  </a:schemeClr>
                </a:solidFill>
                <a:highlight>
                  <a:srgbClr val="FFFFFF"/>
                </a:highlight>
                <a:ea typeface="Times New Roman" panose="02020603050405020304" pitchFamily="18" charset="0"/>
              </a:rPr>
              <a:t>Boosting</a:t>
            </a:r>
          </a:p>
          <a:p>
            <a:r>
              <a:rPr lang="en-GB" sz="1400" dirty="0" err="1">
                <a:solidFill>
                  <a:schemeClr val="bg1">
                    <a:lumMod val="50000"/>
                  </a:schemeClr>
                </a:solidFill>
                <a:highlight>
                  <a:srgbClr val="FFFFFF"/>
                </a:highlight>
                <a:ea typeface="Times New Roman" panose="02020603050405020304" pitchFamily="18" charset="0"/>
              </a:rPr>
              <a:t>Reti</a:t>
            </a:r>
            <a:r>
              <a:rPr lang="en-GB" sz="1400" dirty="0">
                <a:solidFill>
                  <a:schemeClr val="bg1">
                    <a:lumMod val="50000"/>
                  </a:schemeClr>
                </a:solidFill>
                <a:highlight>
                  <a:srgbClr val="FFFFFF"/>
                </a:highlight>
                <a:ea typeface="Times New Roman" panose="02020603050405020304" pitchFamily="18" charset="0"/>
              </a:rPr>
              <a:t> </a:t>
            </a:r>
            <a:r>
              <a:rPr lang="en-GB" sz="1400" dirty="0" err="1">
                <a:solidFill>
                  <a:schemeClr val="bg1">
                    <a:lumMod val="50000"/>
                  </a:schemeClr>
                </a:solidFill>
                <a:highlight>
                  <a:srgbClr val="FFFFFF"/>
                </a:highlight>
                <a:ea typeface="Times New Roman" panose="02020603050405020304" pitchFamily="18" charset="0"/>
              </a:rPr>
              <a:t>neurali</a:t>
            </a:r>
            <a:endParaRPr lang="en-GB" sz="1400" dirty="0">
              <a:solidFill>
                <a:schemeClr val="bg1">
                  <a:lumMod val="50000"/>
                </a:schemeClr>
              </a:solidFill>
              <a:highlight>
                <a:srgbClr val="FFFFFF"/>
              </a:highlight>
              <a:ea typeface="Times New Roman" panose="02020603050405020304" pitchFamily="18" charset="0"/>
            </a:endParaRPr>
          </a:p>
          <a:p>
            <a:endParaRPr lang="en-GB" sz="1400" dirty="0">
              <a:solidFill>
                <a:schemeClr val="bg1">
                  <a:lumMod val="50000"/>
                </a:schemeClr>
              </a:solidFill>
              <a:highlight>
                <a:srgbClr val="FFFFFF"/>
              </a:highlight>
              <a:ea typeface="Times New Roman" panose="02020603050405020304" pitchFamily="18" charset="0"/>
            </a:endParaRPr>
          </a:p>
        </p:txBody>
      </p:sp>
      <p:pic>
        <p:nvPicPr>
          <p:cNvPr id="39" name="Picture 38">
            <a:extLst>
              <a:ext uri="{FF2B5EF4-FFF2-40B4-BE49-F238E27FC236}">
                <a16:creationId xmlns:a16="http://schemas.microsoft.com/office/drawing/2014/main" id="{EABDCF0C-0867-E962-ABE1-62ADC6ED2619}"/>
              </a:ext>
            </a:extLst>
          </p:cNvPr>
          <p:cNvPicPr>
            <a:picLocks noChangeAspect="1"/>
          </p:cNvPicPr>
          <p:nvPr/>
        </p:nvPicPr>
        <p:blipFill>
          <a:blip r:embed="rId4"/>
          <a:stretch>
            <a:fillRect/>
          </a:stretch>
        </p:blipFill>
        <p:spPr>
          <a:xfrm>
            <a:off x="216184" y="39988"/>
            <a:ext cx="11975816" cy="6898389"/>
          </a:xfrm>
          <a:prstGeom prst="rect">
            <a:avLst/>
          </a:prstGeom>
          <a:solidFill>
            <a:schemeClr val="bg1"/>
          </a:solidFill>
        </p:spPr>
      </p:pic>
    </p:spTree>
    <p:extLst>
      <p:ext uri="{BB962C8B-B14F-4D97-AF65-F5344CB8AC3E}">
        <p14:creationId xmlns:p14="http://schemas.microsoft.com/office/powerpoint/2010/main" val="2408056224"/>
      </p:ext>
    </p:extLst>
  </p:cSld>
  <p:clrMapOvr>
    <a:masterClrMapping/>
  </p:clrMapOvr>
  <mc:AlternateContent xmlns:mc="http://schemas.openxmlformats.org/markup-compatibility/2006" xmlns:p14="http://schemas.microsoft.com/office/powerpoint/2010/main">
    <mc:Choice Requires="p14">
      <p:transition spd="slow" p14:dur="2000" advTm="11200"/>
    </mc:Choice>
    <mc:Fallback xmlns="">
      <p:transition spd="slow" advTm="11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2371A0-EF23-9324-16A4-2A2478B94372}"/>
              </a:ext>
            </a:extLst>
          </p:cNvPr>
          <p:cNvPicPr>
            <a:picLocks noChangeAspect="1"/>
          </p:cNvPicPr>
          <p:nvPr/>
        </p:nvPicPr>
        <p:blipFill rotWithShape="1">
          <a:blip r:embed="rId2"/>
          <a:srcRect l="7863"/>
          <a:stretch/>
        </p:blipFill>
        <p:spPr>
          <a:xfrm>
            <a:off x="308752" y="357848"/>
            <a:ext cx="10536194" cy="6142304"/>
          </a:xfrm>
          <a:prstGeom prst="rect">
            <a:avLst/>
          </a:prstGeom>
        </p:spPr>
      </p:pic>
    </p:spTree>
    <p:extLst>
      <p:ext uri="{BB962C8B-B14F-4D97-AF65-F5344CB8AC3E}">
        <p14:creationId xmlns:p14="http://schemas.microsoft.com/office/powerpoint/2010/main" val="253353689"/>
      </p:ext>
    </p:extLst>
  </p:cSld>
  <p:clrMapOvr>
    <a:masterClrMapping/>
  </p:clrMapOvr>
  <mc:AlternateContent xmlns:mc="http://schemas.openxmlformats.org/markup-compatibility/2006" xmlns:p14="http://schemas.microsoft.com/office/powerpoint/2010/main">
    <mc:Choice Requires="p14">
      <p:transition spd="slow" p14:dur="2000" advTm="89226"/>
    </mc:Choice>
    <mc:Fallback xmlns="">
      <p:transition spd="slow" advTm="8922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15FFD-C74A-A228-935B-C8055504C137}"/>
              </a:ext>
            </a:extLst>
          </p:cNvPr>
          <p:cNvPicPr>
            <a:picLocks noChangeAspect="1"/>
          </p:cNvPicPr>
          <p:nvPr/>
        </p:nvPicPr>
        <p:blipFill>
          <a:blip r:embed="rId2"/>
          <a:stretch>
            <a:fillRect/>
          </a:stretch>
        </p:blipFill>
        <p:spPr>
          <a:xfrm>
            <a:off x="1271355" y="462877"/>
            <a:ext cx="9936971" cy="5629856"/>
          </a:xfrm>
          <a:prstGeom prst="rect">
            <a:avLst/>
          </a:prstGeom>
        </p:spPr>
      </p:pic>
    </p:spTree>
    <p:extLst>
      <p:ext uri="{BB962C8B-B14F-4D97-AF65-F5344CB8AC3E}">
        <p14:creationId xmlns:p14="http://schemas.microsoft.com/office/powerpoint/2010/main" val="3000206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5B097-16DA-F5C3-7A6B-DE1B10FEEBE4}"/>
              </a:ext>
            </a:extLst>
          </p:cNvPr>
          <p:cNvPicPr>
            <a:picLocks noChangeAspect="1"/>
          </p:cNvPicPr>
          <p:nvPr/>
        </p:nvPicPr>
        <p:blipFill>
          <a:blip r:embed="rId2"/>
          <a:stretch>
            <a:fillRect/>
          </a:stretch>
        </p:blipFill>
        <p:spPr>
          <a:xfrm>
            <a:off x="2667000" y="-10632"/>
            <a:ext cx="6858000" cy="6858000"/>
          </a:xfrm>
          <a:prstGeom prst="rect">
            <a:avLst/>
          </a:prstGeom>
        </p:spPr>
      </p:pic>
      <p:pic>
        <p:nvPicPr>
          <p:cNvPr id="4" name="Picture 3">
            <a:extLst>
              <a:ext uri="{FF2B5EF4-FFF2-40B4-BE49-F238E27FC236}">
                <a16:creationId xmlns:a16="http://schemas.microsoft.com/office/drawing/2014/main" id="{C5068E76-E977-9851-88EB-8C478CC66F74}"/>
              </a:ext>
            </a:extLst>
          </p:cNvPr>
          <p:cNvPicPr>
            <a:picLocks noChangeAspect="1"/>
          </p:cNvPicPr>
          <p:nvPr/>
        </p:nvPicPr>
        <p:blipFill>
          <a:blip r:embed="rId3"/>
          <a:stretch>
            <a:fillRect/>
          </a:stretch>
        </p:blipFill>
        <p:spPr>
          <a:xfrm>
            <a:off x="423734" y="112559"/>
            <a:ext cx="11344532" cy="6632881"/>
          </a:xfrm>
          <a:prstGeom prst="rect">
            <a:avLst/>
          </a:prstGeom>
          <a:solidFill>
            <a:schemeClr val="bg1"/>
          </a:solidFill>
        </p:spPr>
      </p:pic>
    </p:spTree>
    <p:extLst>
      <p:ext uri="{BB962C8B-B14F-4D97-AF65-F5344CB8AC3E}">
        <p14:creationId xmlns:p14="http://schemas.microsoft.com/office/powerpoint/2010/main" val="40720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3FE46-BAEE-775E-94A0-FE78C5C4F6E7}"/>
              </a:ext>
            </a:extLst>
          </p:cNvPr>
          <p:cNvPicPr>
            <a:picLocks noChangeAspect="1"/>
          </p:cNvPicPr>
          <p:nvPr/>
        </p:nvPicPr>
        <p:blipFill>
          <a:blip r:embed="rId2"/>
          <a:stretch>
            <a:fillRect/>
          </a:stretch>
        </p:blipFill>
        <p:spPr>
          <a:xfrm>
            <a:off x="699977" y="2870791"/>
            <a:ext cx="11846041" cy="3191530"/>
          </a:xfrm>
          <a:prstGeom prst="rect">
            <a:avLst/>
          </a:prstGeom>
        </p:spPr>
      </p:pic>
    </p:spTree>
    <p:extLst>
      <p:ext uri="{BB962C8B-B14F-4D97-AF65-F5344CB8AC3E}">
        <p14:creationId xmlns:p14="http://schemas.microsoft.com/office/powerpoint/2010/main" val="3372620953"/>
      </p:ext>
    </p:extLst>
  </p:cSld>
  <p:clrMapOvr>
    <a:masterClrMapping/>
  </p:clrMapOvr>
  <mc:AlternateContent xmlns:mc="http://schemas.openxmlformats.org/markup-compatibility/2006" xmlns:p14="http://schemas.microsoft.com/office/powerpoint/2010/main">
    <mc:Choice Requires="p14">
      <p:transition spd="slow" p14:dur="2000" advTm="1504"/>
    </mc:Choice>
    <mc:Fallback xmlns="">
      <p:transition spd="slow" advTm="15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9E746-88EF-5FCC-0CB3-662AA6BC0E1F}"/>
              </a:ext>
            </a:extLst>
          </p:cNvPr>
          <p:cNvPicPr>
            <a:picLocks noChangeAspect="1"/>
          </p:cNvPicPr>
          <p:nvPr/>
        </p:nvPicPr>
        <p:blipFill>
          <a:blip r:embed="rId2"/>
          <a:stretch>
            <a:fillRect/>
          </a:stretch>
        </p:blipFill>
        <p:spPr>
          <a:xfrm>
            <a:off x="956929" y="302114"/>
            <a:ext cx="9994605" cy="6081254"/>
          </a:xfrm>
          <a:prstGeom prst="rect">
            <a:avLst/>
          </a:prstGeom>
        </p:spPr>
      </p:pic>
    </p:spTree>
    <p:extLst>
      <p:ext uri="{BB962C8B-B14F-4D97-AF65-F5344CB8AC3E}">
        <p14:creationId xmlns:p14="http://schemas.microsoft.com/office/powerpoint/2010/main" val="119639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6B5A710-3633-7DBE-5243-D71D5455F145}"/>
              </a:ext>
            </a:extLst>
          </p:cNvPr>
          <p:cNvSpPr txBox="1"/>
          <p:nvPr/>
        </p:nvSpPr>
        <p:spPr>
          <a:xfrm>
            <a:off x="207620" y="633719"/>
            <a:ext cx="10997355" cy="307777"/>
          </a:xfrm>
          <a:prstGeom prst="rect">
            <a:avLst/>
          </a:prstGeom>
          <a:noFill/>
        </p:spPr>
        <p:txBody>
          <a:bodyPr wrap="square" rtlCol="0">
            <a:spAutoFit/>
          </a:bodyPr>
          <a:lstStyle/>
          <a:p>
            <a:pPr algn="ctr"/>
            <a:r>
              <a:rPr lang="en-US" sz="1400" dirty="0">
                <a:solidFill>
                  <a:schemeClr val="bg1">
                    <a:lumMod val="50000"/>
                  </a:schemeClr>
                </a:solidFill>
                <a:latin typeface="Century Gothic" panose="020B0502020202020204" pitchFamily="34" charset="0"/>
              </a:rPr>
              <a:t>Le </a:t>
            </a:r>
            <a:r>
              <a:rPr lang="en-US" sz="1400" dirty="0" err="1">
                <a:solidFill>
                  <a:schemeClr val="bg1">
                    <a:lumMod val="50000"/>
                  </a:schemeClr>
                </a:solidFill>
                <a:latin typeface="Century Gothic" panose="020B0502020202020204" pitchFamily="34" charset="0"/>
              </a:rPr>
              <a:t>sfide</a:t>
            </a:r>
            <a:r>
              <a:rPr lang="en-US" sz="1400" dirty="0">
                <a:solidFill>
                  <a:schemeClr val="bg1">
                    <a:lumMod val="50000"/>
                  </a:schemeClr>
                </a:solidFill>
                <a:latin typeface="Century Gothic" panose="020B0502020202020204" pitchFamily="34" charset="0"/>
              </a:rPr>
              <a:t> </a:t>
            </a:r>
            <a:r>
              <a:rPr lang="en-US" sz="1400" dirty="0" err="1">
                <a:solidFill>
                  <a:schemeClr val="bg1">
                    <a:lumMod val="50000"/>
                  </a:schemeClr>
                </a:solidFill>
                <a:latin typeface="Century Gothic" panose="020B0502020202020204" pitchFamily="34" charset="0"/>
              </a:rPr>
              <a:t>organizzative</a:t>
            </a:r>
            <a:r>
              <a:rPr lang="en-US" sz="1400" dirty="0">
                <a:solidFill>
                  <a:schemeClr val="bg1">
                    <a:lumMod val="50000"/>
                  </a:schemeClr>
                </a:solidFill>
                <a:latin typeface="Century Gothic" panose="020B0502020202020204" pitchFamily="34" charset="0"/>
              </a:rPr>
              <a:t>  di IA </a:t>
            </a:r>
            <a:r>
              <a:rPr lang="en-US" sz="1400" dirty="0" err="1">
                <a:solidFill>
                  <a:schemeClr val="bg1">
                    <a:lumMod val="50000"/>
                  </a:schemeClr>
                </a:solidFill>
                <a:latin typeface="Century Gothic" panose="020B0502020202020204" pitchFamily="34" charset="0"/>
              </a:rPr>
              <a:t>nello</a:t>
            </a:r>
            <a:r>
              <a:rPr lang="en-US" sz="1400" dirty="0">
                <a:solidFill>
                  <a:schemeClr val="bg1">
                    <a:lumMod val="50000"/>
                  </a:schemeClr>
                </a:solidFill>
                <a:latin typeface="Century Gothic" panose="020B0502020202020204" pitchFamily="34" charset="0"/>
              </a:rPr>
              <a:t> </a:t>
            </a:r>
            <a:r>
              <a:rPr lang="en-US" sz="1400" dirty="0" err="1">
                <a:solidFill>
                  <a:schemeClr val="bg1">
                    <a:lumMod val="50000"/>
                  </a:schemeClr>
                </a:solidFill>
                <a:latin typeface="Century Gothic" panose="020B0502020202020204" pitchFamily="34" charset="0"/>
              </a:rPr>
              <a:t>sviluppo</a:t>
            </a:r>
            <a:r>
              <a:rPr lang="en-US" sz="1400" dirty="0">
                <a:solidFill>
                  <a:schemeClr val="bg1">
                    <a:lumMod val="50000"/>
                  </a:schemeClr>
                </a:solidFill>
                <a:latin typeface="Century Gothic" panose="020B0502020202020204" pitchFamily="34" charset="0"/>
              </a:rPr>
              <a:t> </a:t>
            </a:r>
            <a:r>
              <a:rPr lang="en-US" sz="1400" dirty="0" err="1">
                <a:solidFill>
                  <a:schemeClr val="bg1">
                    <a:lumMod val="50000"/>
                  </a:schemeClr>
                </a:solidFill>
                <a:latin typeface="Century Gothic" panose="020B0502020202020204" pitchFamily="34" charset="0"/>
              </a:rPr>
              <a:t>clinico</a:t>
            </a:r>
            <a:endParaRPr lang="en-US" sz="1400" dirty="0">
              <a:solidFill>
                <a:schemeClr val="bg1">
                  <a:lumMod val="50000"/>
                </a:schemeClr>
              </a:solidFill>
              <a:latin typeface="Century Gothic" panose="020B0502020202020204" pitchFamily="34" charset="0"/>
            </a:endParaRPr>
          </a:p>
        </p:txBody>
      </p:sp>
      <p:sp>
        <p:nvSpPr>
          <p:cNvPr id="2" name="CasellaDiTesto 5">
            <a:extLst>
              <a:ext uri="{FF2B5EF4-FFF2-40B4-BE49-F238E27FC236}">
                <a16:creationId xmlns:a16="http://schemas.microsoft.com/office/drawing/2014/main" id="{8E53ACE1-321F-07D1-EFAC-1D656C651CC3}"/>
              </a:ext>
            </a:extLst>
          </p:cNvPr>
          <p:cNvSpPr txBox="1"/>
          <p:nvPr/>
        </p:nvSpPr>
        <p:spPr>
          <a:xfrm>
            <a:off x="421918" y="-17446"/>
            <a:ext cx="10122150" cy="707886"/>
          </a:xfrm>
          <a:prstGeom prst="rect">
            <a:avLst/>
          </a:prstGeom>
          <a:noFill/>
        </p:spPr>
        <p:txBody>
          <a:bodyPr wrap="square" rtlCol="0">
            <a:spAutoFit/>
          </a:bodyPr>
          <a:lstStyle/>
          <a:p>
            <a:pPr algn="ctr"/>
            <a:r>
              <a:rPr lang="en-US" sz="4000" b="1" dirty="0">
                <a:solidFill>
                  <a:srgbClr val="071F65"/>
                </a:solidFill>
                <a:latin typeface="Century Gothic" panose="020B0502020202020204" pitchFamily="34" charset="0"/>
              </a:rPr>
              <a:t>Le </a:t>
            </a:r>
            <a:r>
              <a:rPr lang="en-US" sz="4000" b="1" dirty="0" err="1">
                <a:solidFill>
                  <a:srgbClr val="071F65"/>
                </a:solidFill>
                <a:latin typeface="Century Gothic" panose="020B0502020202020204" pitchFamily="34" charset="0"/>
              </a:rPr>
              <a:t>strategie</a:t>
            </a:r>
            <a:r>
              <a:rPr lang="en-US" sz="4000" b="1" dirty="0">
                <a:solidFill>
                  <a:srgbClr val="071F65"/>
                </a:solidFill>
                <a:latin typeface="Century Gothic" panose="020B0502020202020204" pitchFamily="34" charset="0"/>
              </a:rPr>
              <a:t> </a:t>
            </a:r>
            <a:r>
              <a:rPr lang="en-US" sz="4000" b="1" dirty="0" err="1">
                <a:solidFill>
                  <a:srgbClr val="071F65"/>
                </a:solidFill>
                <a:latin typeface="Century Gothic" panose="020B0502020202020204" pitchFamily="34" charset="0"/>
              </a:rPr>
              <a:t>chiave</a:t>
            </a:r>
            <a:r>
              <a:rPr lang="en-US" sz="4000" b="1" dirty="0">
                <a:solidFill>
                  <a:srgbClr val="071F65"/>
                </a:solidFill>
                <a:latin typeface="Century Gothic" panose="020B0502020202020204" pitchFamily="34" charset="0"/>
              </a:rPr>
              <a:t> </a:t>
            </a:r>
          </a:p>
        </p:txBody>
      </p:sp>
      <p:pic>
        <p:nvPicPr>
          <p:cNvPr id="4" name="Immagine 65">
            <a:extLst>
              <a:ext uri="{FF2B5EF4-FFF2-40B4-BE49-F238E27FC236}">
                <a16:creationId xmlns:a16="http://schemas.microsoft.com/office/drawing/2014/main" id="{591710FD-113D-518C-3177-277F0A704C64}"/>
              </a:ext>
            </a:extLst>
          </p:cNvPr>
          <p:cNvPicPr>
            <a:picLocks noChangeAspect="1"/>
          </p:cNvPicPr>
          <p:nvPr/>
        </p:nvPicPr>
        <p:blipFill>
          <a:blip r:embed="rId3">
            <a:lum bright="70000" contrast="-70000"/>
            <a:alphaModFix/>
            <a:extLst>
              <a:ext uri="{BEBA8EAE-BF5A-486C-A8C5-ECC9F3942E4B}">
                <a14:imgProps xmlns:a14="http://schemas.microsoft.com/office/drawing/2010/main">
                  <a14:imgLayer r:embed="rId4">
                    <a14:imgEffect>
                      <a14:sharpenSoften amount="55000"/>
                    </a14:imgEffect>
                    <a14:imgEffect>
                      <a14:saturation sat="380000"/>
                    </a14:imgEffect>
                    <a14:imgEffect>
                      <a14:brightnessContrast bright="-88000" contrast="68000"/>
                    </a14:imgEffect>
                  </a14:imgLayer>
                </a14:imgProps>
              </a:ext>
              <a:ext uri="{28A0092B-C50C-407E-A947-70E740481C1C}">
                <a14:useLocalDpi xmlns:a14="http://schemas.microsoft.com/office/drawing/2010/main" val="0"/>
              </a:ext>
            </a:extLst>
          </a:blip>
          <a:stretch>
            <a:fillRect/>
          </a:stretch>
        </p:blipFill>
        <p:spPr>
          <a:xfrm>
            <a:off x="138057" y="121778"/>
            <a:ext cx="1427508" cy="513903"/>
          </a:xfrm>
          <a:prstGeom prst="rect">
            <a:avLst/>
          </a:prstGeom>
          <a:noFill/>
          <a:ln>
            <a:noFill/>
          </a:ln>
        </p:spPr>
      </p:pic>
      <p:sp>
        <p:nvSpPr>
          <p:cNvPr id="6" name="TextBox 5">
            <a:extLst>
              <a:ext uri="{FF2B5EF4-FFF2-40B4-BE49-F238E27FC236}">
                <a16:creationId xmlns:a16="http://schemas.microsoft.com/office/drawing/2014/main" id="{E2B0E49D-5E3E-0670-7C7E-45CD81FA32E1}"/>
              </a:ext>
            </a:extLst>
          </p:cNvPr>
          <p:cNvSpPr txBox="1"/>
          <p:nvPr/>
        </p:nvSpPr>
        <p:spPr>
          <a:xfrm>
            <a:off x="8442803" y="2353055"/>
            <a:ext cx="3871159" cy="1569660"/>
          </a:xfrm>
          <a:prstGeom prst="rect">
            <a:avLst/>
          </a:prstGeom>
          <a:noFill/>
        </p:spPr>
        <p:txBody>
          <a:bodyPr wrap="square">
            <a:spAutoFit/>
          </a:bodyPr>
          <a:lstStyle/>
          <a:p>
            <a:r>
              <a:rPr lang="en-US" sz="3200" dirty="0">
                <a:solidFill>
                  <a:srgbClr val="071F65"/>
                </a:solidFill>
                <a:latin typeface="Century Gothic" panose="020B0502020202020204" pitchFamily="34" charset="0"/>
              </a:rPr>
              <a:t>tr</a:t>
            </a:r>
            <a:r>
              <a:rPr kumimoji="0" lang="en-US" sz="3200" u="none" strike="noStrike" kern="1200" cap="none" spc="0" normalizeH="0" baseline="0" noProof="0" dirty="0" err="1">
                <a:ln>
                  <a:noFill/>
                </a:ln>
                <a:solidFill>
                  <a:srgbClr val="071F65"/>
                </a:solidFill>
                <a:effectLst/>
                <a:uLnTx/>
                <a:uFillTx/>
                <a:latin typeface="Century Gothic" panose="020B0502020202020204" pitchFamily="34" charset="0"/>
              </a:rPr>
              <a:t>asparenza</a:t>
            </a:r>
            <a:r>
              <a:rPr lang="en-US" sz="3200" noProof="0" dirty="0">
                <a:solidFill>
                  <a:srgbClr val="071F65"/>
                </a:solidFill>
                <a:latin typeface="Century Gothic" panose="020B0502020202020204" pitchFamily="34" charset="0"/>
              </a:rPr>
              <a:t>, </a:t>
            </a:r>
          </a:p>
          <a:p>
            <a:r>
              <a:rPr kumimoji="0" lang="en-US" sz="3200" u="none" strike="noStrike" kern="1200" cap="none" spc="0" normalizeH="0" baseline="0" noProof="0" dirty="0" err="1">
                <a:ln>
                  <a:noFill/>
                </a:ln>
                <a:solidFill>
                  <a:srgbClr val="071F65"/>
                </a:solidFill>
                <a:effectLst/>
                <a:uLnTx/>
                <a:uFillTx/>
                <a:latin typeface="Century Gothic" panose="020B0502020202020204" pitchFamily="34" charset="0"/>
              </a:rPr>
              <a:t>riproducibilità</a:t>
            </a:r>
            <a:r>
              <a:rPr kumimoji="0" lang="en-US" sz="3200" u="none" strike="noStrike" kern="1200" cap="none" spc="0" normalizeH="0" noProof="0" dirty="0">
                <a:ln>
                  <a:noFill/>
                </a:ln>
                <a:solidFill>
                  <a:srgbClr val="071F65"/>
                </a:solidFill>
                <a:effectLst/>
                <a:uLnTx/>
                <a:uFillTx/>
                <a:latin typeface="Century Gothic" panose="020B0502020202020204" pitchFamily="34" charset="0"/>
              </a:rPr>
              <a:t> </a:t>
            </a:r>
          </a:p>
          <a:p>
            <a:r>
              <a:rPr kumimoji="0" lang="en-US" sz="3200" u="none" strike="noStrike" kern="1200" cap="none" spc="0" normalizeH="0" noProof="0" dirty="0">
                <a:ln>
                  <a:noFill/>
                </a:ln>
                <a:solidFill>
                  <a:srgbClr val="071F65"/>
                </a:solidFill>
                <a:effectLst/>
                <a:uLnTx/>
                <a:uFillTx/>
                <a:latin typeface="Century Gothic" panose="020B0502020202020204" pitchFamily="34" charset="0"/>
              </a:rPr>
              <a:t>e </a:t>
            </a:r>
            <a:r>
              <a:rPr kumimoji="0" lang="en-US" sz="3200" u="none" strike="noStrike" kern="1200" cap="none" spc="0" normalizeH="0" baseline="0" noProof="0" dirty="0" err="1">
                <a:ln>
                  <a:noFill/>
                </a:ln>
                <a:solidFill>
                  <a:srgbClr val="071F65"/>
                </a:solidFill>
                <a:effectLst/>
                <a:uLnTx/>
                <a:uFillTx/>
                <a:latin typeface="Century Gothic" panose="020B0502020202020204" pitchFamily="34" charset="0"/>
              </a:rPr>
              <a:t>unicità</a:t>
            </a:r>
            <a:r>
              <a:rPr kumimoji="0" lang="en-US" sz="3200" u="none" strike="noStrike" kern="1200" cap="none" spc="0" normalizeH="0" baseline="0" noProof="0" dirty="0">
                <a:ln>
                  <a:noFill/>
                </a:ln>
                <a:solidFill>
                  <a:srgbClr val="071F65"/>
                </a:solidFill>
                <a:effectLst/>
                <a:uLnTx/>
                <a:uFillTx/>
                <a:latin typeface="Century Gothic" panose="020B0502020202020204" pitchFamily="34" charset="0"/>
              </a:rPr>
              <a:t> </a:t>
            </a:r>
            <a:endParaRPr lang="en-IT" sz="3200" dirty="0"/>
          </a:p>
        </p:txBody>
      </p:sp>
      <p:pic>
        <p:nvPicPr>
          <p:cNvPr id="5" name="Picture 1" descr="page2image23239792">
            <a:extLst>
              <a:ext uri="{FF2B5EF4-FFF2-40B4-BE49-F238E27FC236}">
                <a16:creationId xmlns:a16="http://schemas.microsoft.com/office/drawing/2014/main" id="{CE234E6E-6FAD-F6C2-5997-816D70D27960}"/>
              </a:ext>
            </a:extLst>
          </p:cNvPr>
          <p:cNvPicPr>
            <a:picLocks noChangeAspect="1" noChangeArrowheads="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24000"/>
                    </a14:imgEffect>
                    <a14:imgEffect>
                      <a14:colorTemperature colorTemp="11200"/>
                    </a14:imgEffect>
                    <a14:imgEffect>
                      <a14:saturation sat="400000"/>
                    </a14:imgEffect>
                    <a14:imgEffect>
                      <a14:brightnessContrast bright="-24000" contrast="33000"/>
                    </a14:imgEffect>
                  </a14:imgLayer>
                </a14:imgProps>
              </a:ext>
              <a:ext uri="{28A0092B-C50C-407E-A947-70E740481C1C}">
                <a14:useLocalDpi xmlns:a14="http://schemas.microsoft.com/office/drawing/2010/main" val="0"/>
              </a:ext>
            </a:extLst>
          </a:blip>
          <a:srcRect l="12689" r="-2" b="-2"/>
          <a:stretch/>
        </p:blipFill>
        <p:spPr bwMode="auto">
          <a:xfrm rot="5400000">
            <a:off x="6136253" y="168534"/>
            <a:ext cx="5747754" cy="63637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68BE1F6-BCF3-5C1B-5A58-BA5B3082AE4F}"/>
              </a:ext>
            </a:extLst>
          </p:cNvPr>
          <p:cNvPicPr>
            <a:picLocks noChangeAspect="1"/>
          </p:cNvPicPr>
          <p:nvPr/>
        </p:nvPicPr>
        <p:blipFill>
          <a:blip r:embed="rId7"/>
          <a:stretch>
            <a:fillRect/>
          </a:stretch>
        </p:blipFill>
        <p:spPr>
          <a:xfrm>
            <a:off x="440217" y="1286846"/>
            <a:ext cx="7262342" cy="4937434"/>
          </a:xfrm>
          <a:prstGeom prst="rect">
            <a:avLst/>
          </a:prstGeom>
        </p:spPr>
      </p:pic>
      <p:pic>
        <p:nvPicPr>
          <p:cNvPr id="7" name="Picture 6">
            <a:extLst>
              <a:ext uri="{FF2B5EF4-FFF2-40B4-BE49-F238E27FC236}">
                <a16:creationId xmlns:a16="http://schemas.microsoft.com/office/drawing/2014/main" id="{CEFD4B8F-7E52-93D1-6FD0-3D99636EFAF3}"/>
              </a:ext>
            </a:extLst>
          </p:cNvPr>
          <p:cNvPicPr>
            <a:picLocks noChangeAspect="1"/>
          </p:cNvPicPr>
          <p:nvPr/>
        </p:nvPicPr>
        <p:blipFill>
          <a:blip r:embed="rId8"/>
          <a:stretch>
            <a:fillRect/>
          </a:stretch>
        </p:blipFill>
        <p:spPr>
          <a:xfrm>
            <a:off x="2969095" y="3213255"/>
            <a:ext cx="1940881" cy="1628079"/>
          </a:xfrm>
          <a:prstGeom prst="rect">
            <a:avLst/>
          </a:prstGeom>
          <a:solidFill>
            <a:schemeClr val="bg1"/>
          </a:solidFill>
        </p:spPr>
      </p:pic>
      <p:pic>
        <p:nvPicPr>
          <p:cNvPr id="9" name="Picture 8" descr="A screenshot of a cell phone&#10;&#10;Description automatically generated">
            <a:extLst>
              <a:ext uri="{FF2B5EF4-FFF2-40B4-BE49-F238E27FC236}">
                <a16:creationId xmlns:a16="http://schemas.microsoft.com/office/drawing/2014/main" id="{DF4D0A12-B782-1296-0D6E-9C1E545481DF}"/>
              </a:ext>
            </a:extLst>
          </p:cNvPr>
          <p:cNvPicPr>
            <a:picLocks noChangeAspect="1"/>
          </p:cNvPicPr>
          <p:nvPr/>
        </p:nvPicPr>
        <p:blipFill rotWithShape="1">
          <a:blip r:embed="rId9"/>
          <a:srcRect t="45856" b="19189"/>
          <a:stretch/>
        </p:blipFill>
        <p:spPr>
          <a:xfrm>
            <a:off x="2377616" y="1245764"/>
            <a:ext cx="1614077" cy="1446585"/>
          </a:xfrm>
          <a:prstGeom prst="ellipse">
            <a:avLst/>
          </a:prstGeom>
        </p:spPr>
      </p:pic>
    </p:spTree>
    <p:custDataLst>
      <p:tags r:id="rId1"/>
    </p:custDataLst>
    <p:extLst>
      <p:ext uri="{BB962C8B-B14F-4D97-AF65-F5344CB8AC3E}">
        <p14:creationId xmlns:p14="http://schemas.microsoft.com/office/powerpoint/2010/main" val="1952095281"/>
      </p:ext>
    </p:extLst>
  </p:cSld>
  <p:clrMapOvr>
    <a:masterClrMapping/>
  </p:clrMapOvr>
  <mc:AlternateContent xmlns:mc="http://schemas.openxmlformats.org/markup-compatibility/2006" xmlns:p14="http://schemas.microsoft.com/office/powerpoint/2010/main">
    <mc:Choice Requires="p14">
      <p:transition spd="slow" p14:dur="2000" advTm="137642"/>
    </mc:Choice>
    <mc:Fallback xmlns="">
      <p:transition spd="slow" advTm="1376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39D878-B3EC-29FF-5AD2-7306B114D4D6}"/>
              </a:ext>
            </a:extLst>
          </p:cNvPr>
          <p:cNvPicPr>
            <a:picLocks noChangeAspect="1"/>
          </p:cNvPicPr>
          <p:nvPr/>
        </p:nvPicPr>
        <p:blipFill>
          <a:blip r:embed="rId2"/>
          <a:stretch>
            <a:fillRect/>
          </a:stretch>
        </p:blipFill>
        <p:spPr>
          <a:xfrm>
            <a:off x="297873" y="2971470"/>
            <a:ext cx="12034611" cy="3304639"/>
          </a:xfrm>
          <a:prstGeom prst="rect">
            <a:avLst/>
          </a:prstGeom>
        </p:spPr>
      </p:pic>
    </p:spTree>
    <p:extLst>
      <p:ext uri="{BB962C8B-B14F-4D97-AF65-F5344CB8AC3E}">
        <p14:creationId xmlns:p14="http://schemas.microsoft.com/office/powerpoint/2010/main" val="2851168882"/>
      </p:ext>
    </p:extLst>
  </p:cSld>
  <p:clrMapOvr>
    <a:masterClrMapping/>
  </p:clrMapOvr>
  <mc:AlternateContent xmlns:mc="http://schemas.openxmlformats.org/markup-compatibility/2006" xmlns:p14="http://schemas.microsoft.com/office/powerpoint/2010/main">
    <mc:Choice Requires="p14">
      <p:transition spd="slow" p14:dur="2000" advTm="2080"/>
    </mc:Choice>
    <mc:Fallback xmlns="">
      <p:transition spd="slow" advTm="20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1">
            <a:extLst>
              <a:ext uri="{FF2B5EF4-FFF2-40B4-BE49-F238E27FC236}">
                <a16:creationId xmlns:a16="http://schemas.microsoft.com/office/drawing/2014/main" id="{0E9C3494-CF75-367F-2912-6AB701623274}"/>
              </a:ext>
            </a:extLst>
          </p:cNvPr>
          <p:cNvSpPr txBox="1"/>
          <p:nvPr/>
        </p:nvSpPr>
        <p:spPr>
          <a:xfrm>
            <a:off x="526081" y="221465"/>
            <a:ext cx="10997355" cy="646331"/>
          </a:xfrm>
          <a:prstGeom prst="rect">
            <a:avLst/>
          </a:prstGeom>
          <a:noFill/>
        </p:spPr>
        <p:txBody>
          <a:bodyPr wrap="square" rtlCol="0">
            <a:spAutoFit/>
          </a:bodyPr>
          <a:lstStyle/>
          <a:p>
            <a:pPr algn="ctr"/>
            <a:r>
              <a:rPr lang="en-US" sz="3600" b="1" dirty="0">
                <a:solidFill>
                  <a:srgbClr val="071F65"/>
                </a:solidFill>
                <a:latin typeface="Century Gothic" panose="020B0502020202020204" pitchFamily="34" charset="0"/>
              </a:rPr>
              <a:t>Lo </a:t>
            </a:r>
            <a:r>
              <a:rPr lang="en-US" sz="3600" b="1" dirty="0" err="1">
                <a:solidFill>
                  <a:srgbClr val="071F65"/>
                </a:solidFill>
                <a:latin typeface="Century Gothic" panose="020B0502020202020204" pitchFamily="34" charset="0"/>
              </a:rPr>
              <a:t>Sviluppo</a:t>
            </a:r>
            <a:r>
              <a:rPr lang="en-US" sz="3600" b="1" dirty="0">
                <a:solidFill>
                  <a:srgbClr val="071F65"/>
                </a:solidFill>
                <a:latin typeface="Century Gothic" panose="020B0502020202020204" pitchFamily="34" charset="0"/>
              </a:rPr>
              <a:t> </a:t>
            </a:r>
            <a:r>
              <a:rPr lang="en-US" sz="3600" b="1" dirty="0" err="1">
                <a:solidFill>
                  <a:srgbClr val="071F65"/>
                </a:solidFill>
                <a:latin typeface="Century Gothic" panose="020B0502020202020204" pitchFamily="34" charset="0"/>
              </a:rPr>
              <a:t>Clinico</a:t>
            </a:r>
            <a:endParaRPr lang="en-US" sz="3600" b="1" dirty="0">
              <a:solidFill>
                <a:srgbClr val="071F65"/>
              </a:solidFill>
              <a:latin typeface="Century Gothic" panose="020B0502020202020204" pitchFamily="34" charset="0"/>
            </a:endParaRPr>
          </a:p>
        </p:txBody>
      </p:sp>
      <p:sp>
        <p:nvSpPr>
          <p:cNvPr id="9" name="TextBox 8">
            <a:extLst>
              <a:ext uri="{FF2B5EF4-FFF2-40B4-BE49-F238E27FC236}">
                <a16:creationId xmlns:a16="http://schemas.microsoft.com/office/drawing/2014/main" id="{04F39996-04B8-552E-7B49-F6895758D55A}"/>
              </a:ext>
            </a:extLst>
          </p:cNvPr>
          <p:cNvSpPr txBox="1"/>
          <p:nvPr/>
        </p:nvSpPr>
        <p:spPr>
          <a:xfrm>
            <a:off x="5445689" y="2259370"/>
            <a:ext cx="6099716" cy="2585323"/>
          </a:xfrm>
          <a:prstGeom prst="rect">
            <a:avLst/>
          </a:prstGeom>
          <a:noFill/>
        </p:spPr>
        <p:txBody>
          <a:bodyPr wrap="square">
            <a:spAutoFit/>
          </a:bodyPr>
          <a:lstStyle/>
          <a:p>
            <a:pPr algn="just">
              <a:spcAft>
                <a:spcPts val="1800"/>
              </a:spcAft>
            </a:pPr>
            <a:r>
              <a:rPr lang="it-IT" dirty="0">
                <a:solidFill>
                  <a:schemeClr val="bg1">
                    <a:lumMod val="50000"/>
                  </a:schemeClr>
                </a:solidFill>
                <a:highlight>
                  <a:srgbClr val="FFFFFF"/>
                </a:highlight>
                <a:latin typeface="Century Gothic" panose="020B0502020202020204" pitchFamily="34" charset="0"/>
                <a:ea typeface="Times New Roman" panose="02020603050405020304" pitchFamily="18" charset="0"/>
              </a:rPr>
              <a:t>G</a:t>
            </a:r>
            <a:r>
              <a:rPr lang="it-IT" sz="1800" dirty="0">
                <a:solidFill>
                  <a:schemeClr val="bg1">
                    <a:lumMod val="50000"/>
                  </a:schemeClr>
                </a:solidFill>
                <a:effectLst/>
                <a:highlight>
                  <a:srgbClr val="FFFFFF"/>
                </a:highlight>
                <a:latin typeface="Century Gothic" panose="020B0502020202020204" pitchFamily="34" charset="0"/>
                <a:ea typeface="Times New Roman" panose="02020603050405020304" pitchFamily="18" charset="0"/>
              </a:rPr>
              <a:t>li studi clinici sono studi di ricerca che cercano di determinare se un trattamento o un dispositivo medico è sicuro ed efficace per gli esseri umani. Sebbene l'industria farmaceutica abbia subito alcune fluttuazioni, rimane un mercato redditizio. La spesa globale In Europa si prevede aumenterà di 59 miliardi di euro fino al 2027</a:t>
            </a:r>
            <a:r>
              <a:rPr lang="it-IT" dirty="0">
                <a:solidFill>
                  <a:schemeClr val="bg1">
                    <a:lumMod val="50000"/>
                  </a:schemeClr>
                </a:solidFill>
                <a:highlight>
                  <a:srgbClr val="FFFFFF"/>
                </a:highlight>
                <a:latin typeface="Century Gothic" panose="020B0502020202020204" pitchFamily="34" charset="0"/>
                <a:ea typeface="Times New Roman" panose="02020603050405020304" pitchFamily="18" charset="0"/>
              </a:rPr>
              <a:t> </a:t>
            </a:r>
            <a:r>
              <a:rPr lang="it-IT" sz="1800" dirty="0">
                <a:solidFill>
                  <a:schemeClr val="bg1">
                    <a:lumMod val="50000"/>
                  </a:schemeClr>
                </a:solidFill>
                <a:effectLst/>
                <a:highlight>
                  <a:srgbClr val="FFFFFF"/>
                </a:highlight>
                <a:latin typeface="Century Gothic" panose="020B0502020202020204" pitchFamily="34" charset="0"/>
                <a:ea typeface="Times New Roman" panose="02020603050405020304" pitchFamily="18" charset="0"/>
              </a:rPr>
              <a:t>per l’immissione in commercio di nuovi farmaci, vaccini oltre </a:t>
            </a:r>
            <a:r>
              <a:rPr lang="it-IT" dirty="0">
                <a:solidFill>
                  <a:schemeClr val="bg1">
                    <a:lumMod val="50000"/>
                  </a:schemeClr>
                </a:solidFill>
                <a:highlight>
                  <a:srgbClr val="FFFFFF"/>
                </a:highlight>
                <a:latin typeface="Century Gothic" panose="020B0502020202020204" pitchFamily="34" charset="0"/>
                <a:ea typeface="Times New Roman" panose="02020603050405020304" pitchFamily="18" charset="0"/>
              </a:rPr>
              <a:t>per la </a:t>
            </a:r>
            <a:r>
              <a:rPr lang="it-IT" sz="1800" dirty="0">
                <a:solidFill>
                  <a:schemeClr val="bg1">
                    <a:lumMod val="50000"/>
                  </a:schemeClr>
                </a:solidFill>
                <a:effectLst/>
                <a:highlight>
                  <a:srgbClr val="FFFFFF"/>
                </a:highlight>
                <a:latin typeface="Century Gothic" panose="020B0502020202020204" pitchFamily="34" charset="0"/>
                <a:ea typeface="Times New Roman" panose="02020603050405020304" pitchFamily="18" charset="0"/>
              </a:rPr>
              <a:t>tenuta di alcuni brand già presenti sul mercato</a:t>
            </a:r>
            <a:endParaRPr lang="en-IT" sz="3200" dirty="0">
              <a:solidFill>
                <a:schemeClr val="bg1">
                  <a:lumMod val="50000"/>
                </a:schemeClr>
              </a:solidFill>
              <a:effectLst/>
              <a:highlight>
                <a:srgbClr val="FFFFFF"/>
              </a:highlight>
              <a:latin typeface="Century Gothic" panose="020B0502020202020204" pitchFamily="34" charset="0"/>
              <a:ea typeface="Times New Roman" panose="02020603050405020304" pitchFamily="18" charset="0"/>
            </a:endParaRPr>
          </a:p>
        </p:txBody>
      </p:sp>
      <p:sp>
        <p:nvSpPr>
          <p:cNvPr id="10" name="TextBox 9">
            <a:extLst>
              <a:ext uri="{FF2B5EF4-FFF2-40B4-BE49-F238E27FC236}">
                <a16:creationId xmlns:a16="http://schemas.microsoft.com/office/drawing/2014/main" id="{BBEC5EFF-09A7-437A-784B-D38D5C9F6625}"/>
              </a:ext>
            </a:extLst>
          </p:cNvPr>
          <p:cNvSpPr txBox="1"/>
          <p:nvPr/>
        </p:nvSpPr>
        <p:spPr>
          <a:xfrm>
            <a:off x="5810795" y="5066274"/>
            <a:ext cx="6099715" cy="230832"/>
          </a:xfrm>
          <a:prstGeom prst="rect">
            <a:avLst/>
          </a:prstGeom>
          <a:noFill/>
        </p:spPr>
        <p:txBody>
          <a:bodyPr wrap="square" rtlCol="0">
            <a:spAutoFit/>
          </a:bodyPr>
          <a:lstStyle/>
          <a:p>
            <a:r>
              <a:rPr lang="en-GB" sz="900" dirty="0">
                <a:solidFill>
                  <a:schemeClr val="bg1">
                    <a:lumMod val="50000"/>
                  </a:schemeClr>
                </a:solidFill>
              </a:rPr>
              <a:t>https://</a:t>
            </a:r>
            <a:r>
              <a:rPr lang="en-GB" sz="900" dirty="0" err="1">
                <a:solidFill>
                  <a:schemeClr val="bg1">
                    <a:lumMod val="50000"/>
                  </a:schemeClr>
                </a:solidFill>
              </a:rPr>
              <a:t>www.miopharmablog.it</a:t>
            </a:r>
            <a:r>
              <a:rPr lang="en-GB" sz="900" dirty="0">
                <a:solidFill>
                  <a:schemeClr val="bg1">
                    <a:lumMod val="50000"/>
                  </a:schemeClr>
                </a:solidFill>
              </a:rPr>
              <a:t>/2023/02/iqvia-e-spesa-globale-per-farmaci-al-2027/</a:t>
            </a:r>
            <a:endParaRPr lang="en-IT" sz="900" dirty="0">
              <a:solidFill>
                <a:schemeClr val="bg1">
                  <a:lumMod val="50000"/>
                </a:schemeClr>
              </a:solidFill>
            </a:endParaRPr>
          </a:p>
        </p:txBody>
      </p:sp>
      <p:sp>
        <p:nvSpPr>
          <p:cNvPr id="12" name="TextBox 11">
            <a:extLst>
              <a:ext uri="{FF2B5EF4-FFF2-40B4-BE49-F238E27FC236}">
                <a16:creationId xmlns:a16="http://schemas.microsoft.com/office/drawing/2014/main" id="{74AB8EC2-021E-9912-2759-DB4434140D30}"/>
              </a:ext>
            </a:extLst>
          </p:cNvPr>
          <p:cNvSpPr txBox="1"/>
          <p:nvPr/>
        </p:nvSpPr>
        <p:spPr>
          <a:xfrm>
            <a:off x="1308484" y="975708"/>
            <a:ext cx="9896628" cy="307777"/>
          </a:xfrm>
          <a:prstGeom prst="rect">
            <a:avLst/>
          </a:prstGeom>
          <a:noFill/>
        </p:spPr>
        <p:txBody>
          <a:bodyPr wrap="square">
            <a:spAutoFit/>
          </a:bodyPr>
          <a:lstStyle/>
          <a:p>
            <a:r>
              <a:rPr lang="it-IT" sz="1400" dirty="0">
                <a:solidFill>
                  <a:schemeClr val="bg1">
                    <a:lumMod val="50000"/>
                  </a:schemeClr>
                </a:solidFill>
                <a:effectLst/>
                <a:highlight>
                  <a:srgbClr val="FFFFFF"/>
                </a:highlight>
                <a:latin typeface="Century Gothic" panose="020B0502020202020204" pitchFamily="34" charset="0"/>
                <a:ea typeface="Times New Roman" panose="02020603050405020304" pitchFamily="18" charset="0"/>
              </a:rPr>
              <a:t>La sperimentazione clinica è un pilastro fondamentale del processo di scoperta dei farmaci, vaccini o dispositivi</a:t>
            </a:r>
            <a:endParaRPr lang="en-IT" sz="1400" dirty="0"/>
          </a:p>
        </p:txBody>
      </p:sp>
      <p:pic>
        <p:nvPicPr>
          <p:cNvPr id="13" name="Immagine 65">
            <a:extLst>
              <a:ext uri="{FF2B5EF4-FFF2-40B4-BE49-F238E27FC236}">
                <a16:creationId xmlns:a16="http://schemas.microsoft.com/office/drawing/2014/main" id="{753FE743-CC78-DA09-F647-C9CC32EC9FC7}"/>
              </a:ext>
            </a:extLst>
          </p:cNvPr>
          <p:cNvPicPr>
            <a:picLocks noChangeAspect="1"/>
          </p:cNvPicPr>
          <p:nvPr/>
        </p:nvPicPr>
        <p:blipFill>
          <a:blip r:embed="rId2">
            <a:lum bright="70000" contrast="-70000"/>
            <a:alphaModFix/>
            <a:extLst>
              <a:ext uri="{BEBA8EAE-BF5A-486C-A8C5-ECC9F3942E4B}">
                <a14:imgProps xmlns:a14="http://schemas.microsoft.com/office/drawing/2010/main">
                  <a14:imgLayer r:embed="rId3">
                    <a14:imgEffect>
                      <a14:sharpenSoften amount="55000"/>
                    </a14:imgEffect>
                    <a14:imgEffect>
                      <a14:saturation sat="380000"/>
                    </a14:imgEffect>
                    <a14:imgEffect>
                      <a14:brightnessContrast bright="-88000" contrast="68000"/>
                    </a14:imgEffect>
                  </a14:imgLayer>
                </a14:imgProps>
              </a:ext>
              <a:ext uri="{28A0092B-C50C-407E-A947-70E740481C1C}">
                <a14:useLocalDpi xmlns:a14="http://schemas.microsoft.com/office/drawing/2010/main" val="0"/>
              </a:ext>
            </a:extLst>
          </a:blip>
          <a:stretch>
            <a:fillRect/>
          </a:stretch>
        </p:blipFill>
        <p:spPr>
          <a:xfrm>
            <a:off x="281490" y="157441"/>
            <a:ext cx="1348527" cy="485470"/>
          </a:xfrm>
          <a:prstGeom prst="rect">
            <a:avLst/>
          </a:prstGeom>
          <a:noFill/>
          <a:ln>
            <a:noFill/>
          </a:ln>
        </p:spPr>
      </p:pic>
      <p:pic>
        <p:nvPicPr>
          <p:cNvPr id="4" name="Picture 3">
            <a:extLst>
              <a:ext uri="{FF2B5EF4-FFF2-40B4-BE49-F238E27FC236}">
                <a16:creationId xmlns:a16="http://schemas.microsoft.com/office/drawing/2014/main" id="{632E29FE-CC2A-7969-C05B-AC0D5AEF7C25}"/>
              </a:ext>
            </a:extLst>
          </p:cNvPr>
          <p:cNvPicPr>
            <a:picLocks noChangeAspect="1"/>
          </p:cNvPicPr>
          <p:nvPr/>
        </p:nvPicPr>
        <p:blipFill>
          <a:blip r:embed="rId4"/>
          <a:stretch>
            <a:fillRect/>
          </a:stretch>
        </p:blipFill>
        <p:spPr>
          <a:xfrm>
            <a:off x="392327" y="1505066"/>
            <a:ext cx="4938402" cy="4142504"/>
          </a:xfrm>
          <a:prstGeom prst="rect">
            <a:avLst/>
          </a:prstGeom>
          <a:solidFill>
            <a:schemeClr val="bg1"/>
          </a:solidFill>
        </p:spPr>
      </p:pic>
    </p:spTree>
    <p:extLst>
      <p:ext uri="{BB962C8B-B14F-4D97-AF65-F5344CB8AC3E}">
        <p14:creationId xmlns:p14="http://schemas.microsoft.com/office/powerpoint/2010/main" val="3444921079"/>
      </p:ext>
    </p:extLst>
  </p:cSld>
  <p:clrMapOvr>
    <a:masterClrMapping/>
  </p:clrMapOvr>
  <mc:AlternateContent xmlns:mc="http://schemas.openxmlformats.org/markup-compatibility/2006" xmlns:p14="http://schemas.microsoft.com/office/powerpoint/2010/main">
    <mc:Choice Requires="p14">
      <p:transition spd="slow" p14:dur="2000" advTm="36928"/>
    </mc:Choice>
    <mc:Fallback xmlns="">
      <p:transition spd="slow" advTm="3692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DB9FCC-7528-17EB-CC60-48CC1BDCB4D6}"/>
              </a:ext>
            </a:extLst>
          </p:cNvPr>
          <p:cNvPicPr>
            <a:picLocks noChangeAspect="1"/>
          </p:cNvPicPr>
          <p:nvPr/>
        </p:nvPicPr>
        <p:blipFill>
          <a:blip r:embed="rId3"/>
          <a:stretch>
            <a:fillRect/>
          </a:stretch>
        </p:blipFill>
        <p:spPr>
          <a:xfrm>
            <a:off x="0" y="150904"/>
            <a:ext cx="10244668" cy="4327458"/>
          </a:xfrm>
          <a:prstGeom prst="rect">
            <a:avLst/>
          </a:prstGeom>
        </p:spPr>
      </p:pic>
      <p:pic>
        <p:nvPicPr>
          <p:cNvPr id="17" name="Picture 16">
            <a:extLst>
              <a:ext uri="{FF2B5EF4-FFF2-40B4-BE49-F238E27FC236}">
                <a16:creationId xmlns:a16="http://schemas.microsoft.com/office/drawing/2014/main" id="{DB977761-7CD0-D078-0CEB-E7C91DFC1482}"/>
              </a:ext>
            </a:extLst>
          </p:cNvPr>
          <p:cNvPicPr>
            <a:picLocks noChangeAspect="1"/>
          </p:cNvPicPr>
          <p:nvPr/>
        </p:nvPicPr>
        <p:blipFill rotWithShape="1">
          <a:blip r:embed="rId4"/>
          <a:srcRect l="18955" t="41714" r="32352" b="5255"/>
          <a:stretch/>
        </p:blipFill>
        <p:spPr>
          <a:xfrm>
            <a:off x="6096000" y="2682548"/>
            <a:ext cx="4877733" cy="4024548"/>
          </a:xfrm>
          <a:prstGeom prst="rect">
            <a:avLst/>
          </a:prstGeom>
        </p:spPr>
      </p:pic>
      <p:pic>
        <p:nvPicPr>
          <p:cNvPr id="18" name="Immagine 65">
            <a:extLst>
              <a:ext uri="{FF2B5EF4-FFF2-40B4-BE49-F238E27FC236}">
                <a16:creationId xmlns:a16="http://schemas.microsoft.com/office/drawing/2014/main" id="{20F5CEF2-0AF7-F117-1A07-C61599CD56C1}"/>
              </a:ext>
            </a:extLst>
          </p:cNvPr>
          <p:cNvPicPr>
            <a:picLocks noChangeAspect="1"/>
          </p:cNvPicPr>
          <p:nvPr/>
        </p:nvPicPr>
        <p:blipFill>
          <a:blip r:embed="rId5">
            <a:lum bright="70000" contrast="-70000"/>
            <a:alphaModFix/>
            <a:extLst>
              <a:ext uri="{BEBA8EAE-BF5A-486C-A8C5-ECC9F3942E4B}">
                <a14:imgProps xmlns:a14="http://schemas.microsoft.com/office/drawing/2010/main">
                  <a14:imgLayer r:embed="rId6">
                    <a14:imgEffect>
                      <a14:sharpenSoften amount="55000"/>
                    </a14:imgEffect>
                    <a14:imgEffect>
                      <a14:saturation sat="380000"/>
                    </a14:imgEffect>
                    <a14:imgEffect>
                      <a14:brightnessContrast bright="-88000" contrast="68000"/>
                    </a14:imgEffect>
                  </a14:imgLayer>
                </a14:imgProps>
              </a:ext>
              <a:ext uri="{28A0092B-C50C-407E-A947-70E740481C1C}">
                <a14:useLocalDpi xmlns:a14="http://schemas.microsoft.com/office/drawing/2010/main" val="0"/>
              </a:ext>
            </a:extLst>
          </a:blip>
          <a:stretch>
            <a:fillRect/>
          </a:stretch>
        </p:blipFill>
        <p:spPr>
          <a:xfrm>
            <a:off x="460784" y="5934974"/>
            <a:ext cx="1779527" cy="640631"/>
          </a:xfrm>
          <a:prstGeom prst="rect">
            <a:avLst/>
          </a:prstGeom>
          <a:noFill/>
          <a:ln>
            <a:noFill/>
          </a:ln>
        </p:spPr>
      </p:pic>
      <p:sp>
        <p:nvSpPr>
          <p:cNvPr id="3" name="TextBox 2">
            <a:extLst>
              <a:ext uri="{FF2B5EF4-FFF2-40B4-BE49-F238E27FC236}">
                <a16:creationId xmlns:a16="http://schemas.microsoft.com/office/drawing/2014/main" id="{34EBCDC9-659C-117F-9C16-C879289CC87C}"/>
              </a:ext>
            </a:extLst>
          </p:cNvPr>
          <p:cNvSpPr txBox="1"/>
          <p:nvPr/>
        </p:nvSpPr>
        <p:spPr>
          <a:xfrm>
            <a:off x="460784" y="3396625"/>
            <a:ext cx="6121597" cy="2862322"/>
          </a:xfrm>
          <a:prstGeom prst="rect">
            <a:avLst/>
          </a:prstGeom>
          <a:noFill/>
        </p:spPr>
        <p:txBody>
          <a:bodyPr wrap="square">
            <a:spAutoFit/>
          </a:bodyPr>
          <a:lstStyle/>
          <a:p>
            <a:pPr algn="just"/>
            <a:endParaRPr lang="en-GB" i="0" dirty="0">
              <a:solidFill>
                <a:srgbClr val="007C89"/>
              </a:solidFill>
              <a:effectLst/>
              <a:highlight>
                <a:srgbClr val="FFFFFF"/>
              </a:highlight>
              <a:latin typeface="Century Gothic" panose="020B0502020202020204" pitchFamily="34" charset="0"/>
            </a:endParaRPr>
          </a:p>
          <a:p>
            <a:pPr algn="just"/>
            <a:r>
              <a:rPr lang="en-GB" dirty="0" err="1">
                <a:solidFill>
                  <a:srgbClr val="007C89"/>
                </a:solidFill>
                <a:highlight>
                  <a:srgbClr val="FFFFFF"/>
                </a:highlight>
                <a:latin typeface="Century Gothic" panose="020B0502020202020204" pitchFamily="34" charset="0"/>
              </a:rPr>
              <a:t>P</a:t>
            </a:r>
            <a:r>
              <a:rPr lang="en-GB" i="0" dirty="0" err="1">
                <a:solidFill>
                  <a:srgbClr val="007C89"/>
                </a:solidFill>
                <a:effectLst/>
                <a:highlight>
                  <a:srgbClr val="FFFFFF"/>
                </a:highlight>
                <a:latin typeface="Century Gothic" panose="020B0502020202020204" pitchFamily="34" charset="0"/>
              </a:rPr>
              <a:t>iramide</a:t>
            </a:r>
            <a:r>
              <a:rPr lang="en-GB" i="0" dirty="0">
                <a:solidFill>
                  <a:srgbClr val="007C89"/>
                </a:solidFill>
                <a:effectLst/>
                <a:highlight>
                  <a:srgbClr val="FFFFFF"/>
                </a:highlight>
                <a:latin typeface="Century Gothic" panose="020B0502020202020204" pitchFamily="34" charset="0"/>
              </a:rPr>
              <a:t> </a:t>
            </a:r>
            <a:r>
              <a:rPr lang="en-GB" i="0" dirty="0" err="1">
                <a:solidFill>
                  <a:srgbClr val="007C89"/>
                </a:solidFill>
                <a:effectLst/>
                <a:highlight>
                  <a:srgbClr val="FFFFFF"/>
                </a:highlight>
                <a:latin typeface="Century Gothic" panose="020B0502020202020204" pitchFamily="34" charset="0"/>
              </a:rPr>
              <a:t>della</a:t>
            </a:r>
            <a:r>
              <a:rPr lang="en-GB" i="0" dirty="0">
                <a:solidFill>
                  <a:srgbClr val="007C89"/>
                </a:solidFill>
                <a:effectLst/>
                <a:highlight>
                  <a:srgbClr val="FFFFFF"/>
                </a:highlight>
                <a:latin typeface="Century Gothic" panose="020B0502020202020204" pitchFamily="34" charset="0"/>
              </a:rPr>
              <a:t> EBM -Evidence based medicine</a:t>
            </a:r>
            <a:endParaRPr lang="en-GB" dirty="0">
              <a:solidFill>
                <a:srgbClr val="007C89"/>
              </a:solidFill>
              <a:highlight>
                <a:srgbClr val="FFFFFF"/>
              </a:highlight>
              <a:latin typeface="Century Gothic" panose="020B0502020202020204" pitchFamily="34" charset="0"/>
            </a:endParaRPr>
          </a:p>
          <a:p>
            <a:pPr algn="just"/>
            <a:r>
              <a:rPr lang="en-GB" dirty="0">
                <a:solidFill>
                  <a:srgbClr val="007C89"/>
                </a:solidFill>
                <a:highlight>
                  <a:srgbClr val="FFFFFF"/>
                </a:highlight>
                <a:latin typeface="Century Gothic" panose="020B0502020202020204" pitchFamily="34" charset="0"/>
              </a:rPr>
              <a:t>Il medico ha la </a:t>
            </a:r>
            <a:r>
              <a:rPr lang="en-GB" dirty="0" err="1">
                <a:solidFill>
                  <a:srgbClr val="007C89"/>
                </a:solidFill>
                <a:highlight>
                  <a:srgbClr val="FFFFFF"/>
                </a:highlight>
                <a:latin typeface="Century Gothic" panose="020B0502020202020204" pitchFamily="34" charset="0"/>
              </a:rPr>
              <a:t>responsabilità</a:t>
            </a:r>
            <a:r>
              <a:rPr lang="en-GB" dirty="0">
                <a:solidFill>
                  <a:srgbClr val="007C89"/>
                </a:solidFill>
                <a:highlight>
                  <a:srgbClr val="FFFFFF"/>
                </a:highlight>
                <a:latin typeface="Century Gothic" panose="020B0502020202020204" pitchFamily="34" charset="0"/>
              </a:rPr>
              <a:t> di </a:t>
            </a:r>
            <a:r>
              <a:rPr lang="en-GB" dirty="0" err="1">
                <a:solidFill>
                  <a:srgbClr val="007C89"/>
                </a:solidFill>
                <a:highlight>
                  <a:srgbClr val="FFFFFF"/>
                </a:highlight>
                <a:latin typeface="Century Gothic" panose="020B0502020202020204" pitchFamily="34" charset="0"/>
              </a:rPr>
              <a:t>decidere</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tenendo</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conto</a:t>
            </a:r>
            <a:r>
              <a:rPr lang="en-GB" dirty="0">
                <a:solidFill>
                  <a:srgbClr val="007C89"/>
                </a:solidFill>
                <a:highlight>
                  <a:srgbClr val="FFFFFF"/>
                </a:highlight>
                <a:latin typeface="Century Gothic" panose="020B0502020202020204" pitchFamily="34" charset="0"/>
              </a:rPr>
              <a:t> di tutti </a:t>
            </a:r>
            <a:r>
              <a:rPr lang="en-GB" dirty="0" err="1">
                <a:solidFill>
                  <a:srgbClr val="007C89"/>
                </a:solidFill>
                <a:highlight>
                  <a:srgbClr val="FFFFFF"/>
                </a:highlight>
                <a:latin typeface="Century Gothic" panose="020B0502020202020204" pitchFamily="34" charset="0"/>
              </a:rPr>
              <a:t>i</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dati</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disponibili</a:t>
            </a:r>
            <a:r>
              <a:rPr lang="en-GB" dirty="0">
                <a:solidFill>
                  <a:srgbClr val="007C89"/>
                </a:solidFill>
                <a:highlight>
                  <a:srgbClr val="FFFFFF"/>
                </a:highlight>
                <a:latin typeface="Century Gothic" panose="020B0502020202020204" pitchFamily="34" charset="0"/>
              </a:rPr>
              <a:t> in </a:t>
            </a:r>
            <a:r>
              <a:rPr lang="en-GB" dirty="0" err="1">
                <a:solidFill>
                  <a:srgbClr val="007C89"/>
                </a:solidFill>
                <a:highlight>
                  <a:srgbClr val="FFFFFF"/>
                </a:highlight>
                <a:latin typeface="Century Gothic" panose="020B0502020202020204" pitchFamily="34" charset="0"/>
              </a:rPr>
              <a:t>letteratura</a:t>
            </a:r>
            <a:r>
              <a:rPr lang="en-GB" dirty="0">
                <a:solidFill>
                  <a:srgbClr val="007C89"/>
                </a:solidFill>
                <a:highlight>
                  <a:srgbClr val="FFFFFF"/>
                </a:highlight>
                <a:latin typeface="Century Gothic" panose="020B0502020202020204" pitchFamily="34" charset="0"/>
              </a:rPr>
              <a:t> e </a:t>
            </a:r>
            <a:r>
              <a:rPr lang="en-GB" dirty="0" err="1">
                <a:solidFill>
                  <a:srgbClr val="007C89"/>
                </a:solidFill>
                <a:highlight>
                  <a:srgbClr val="FFFFFF"/>
                </a:highlight>
                <a:latin typeface="Century Gothic" panose="020B0502020202020204" pitchFamily="34" charset="0"/>
              </a:rPr>
              <a:t>relativi</a:t>
            </a:r>
            <a:r>
              <a:rPr lang="en-GB" dirty="0">
                <a:solidFill>
                  <a:srgbClr val="007C89"/>
                </a:solidFill>
                <a:highlight>
                  <a:srgbClr val="FFFFFF"/>
                </a:highlight>
                <a:latin typeface="Century Gothic" panose="020B0502020202020204" pitchFamily="34" charset="0"/>
              </a:rPr>
              <a:t> al </a:t>
            </a:r>
            <a:r>
              <a:rPr lang="en-GB" dirty="0" err="1">
                <a:solidFill>
                  <a:srgbClr val="007C89"/>
                </a:solidFill>
                <a:highlight>
                  <a:srgbClr val="FFFFFF"/>
                </a:highlight>
                <a:latin typeface="Century Gothic" panose="020B0502020202020204" pitchFamily="34" charset="0"/>
              </a:rPr>
              <a:t>caso</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clinico</a:t>
            </a:r>
            <a:r>
              <a:rPr lang="en-GB" dirty="0">
                <a:solidFill>
                  <a:srgbClr val="007C89"/>
                </a:solidFill>
                <a:highlight>
                  <a:srgbClr val="FFFFFF"/>
                </a:highlight>
                <a:latin typeface="Century Gothic" panose="020B0502020202020204" pitchFamily="34" charset="0"/>
              </a:rPr>
              <a:t> e </a:t>
            </a:r>
            <a:r>
              <a:rPr lang="en-GB" dirty="0" err="1">
                <a:solidFill>
                  <a:srgbClr val="007C89"/>
                </a:solidFill>
                <a:highlight>
                  <a:srgbClr val="FFFFFF"/>
                </a:highlight>
                <a:latin typeface="Century Gothic" panose="020B0502020202020204" pitchFamily="34" charset="0"/>
              </a:rPr>
              <a:t>capire</a:t>
            </a:r>
            <a:r>
              <a:rPr lang="en-GB" dirty="0">
                <a:solidFill>
                  <a:srgbClr val="007C89"/>
                </a:solidFill>
                <a:highlight>
                  <a:srgbClr val="FFFFFF"/>
                </a:highlight>
                <a:latin typeface="Century Gothic" panose="020B0502020202020204" pitchFamily="34" charset="0"/>
              </a:rPr>
              <a:t> se </a:t>
            </a:r>
            <a:r>
              <a:rPr lang="en-GB" dirty="0" err="1">
                <a:solidFill>
                  <a:srgbClr val="007C89"/>
                </a:solidFill>
                <a:highlight>
                  <a:srgbClr val="FFFFFF"/>
                </a:highlight>
                <a:latin typeface="Century Gothic" panose="020B0502020202020204" pitchFamily="34" charset="0"/>
              </a:rPr>
              <a:t>possano</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essere</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pertinenti</a:t>
            </a:r>
            <a:r>
              <a:rPr lang="en-GB" dirty="0">
                <a:solidFill>
                  <a:srgbClr val="007C89"/>
                </a:solidFill>
                <a:highlight>
                  <a:srgbClr val="FFFFFF"/>
                </a:highlight>
                <a:latin typeface="Century Gothic" panose="020B0502020202020204" pitchFamily="34" charset="0"/>
              </a:rPr>
              <a:t> o </a:t>
            </a:r>
            <a:r>
              <a:rPr lang="en-GB" dirty="0" err="1">
                <a:solidFill>
                  <a:srgbClr val="007C89"/>
                </a:solidFill>
                <a:highlight>
                  <a:srgbClr val="FFFFFF"/>
                </a:highlight>
                <a:latin typeface="Century Gothic" panose="020B0502020202020204" pitchFamily="34" charset="0"/>
              </a:rPr>
              <a:t>applicabili</a:t>
            </a:r>
            <a:r>
              <a:rPr lang="en-GB" dirty="0">
                <a:solidFill>
                  <a:srgbClr val="007C89"/>
                </a:solidFill>
                <a:highlight>
                  <a:srgbClr val="FFFFFF"/>
                </a:highlight>
                <a:latin typeface="Century Gothic" panose="020B0502020202020204" pitchFamily="34" charset="0"/>
              </a:rPr>
              <a:t> in </a:t>
            </a:r>
            <a:r>
              <a:rPr lang="en-GB" dirty="0" err="1">
                <a:solidFill>
                  <a:srgbClr val="007C89"/>
                </a:solidFill>
                <a:highlight>
                  <a:srgbClr val="FFFFFF"/>
                </a:highlight>
                <a:latin typeface="Century Gothic" panose="020B0502020202020204" pitchFamily="34" charset="0"/>
              </a:rPr>
              <a:t>quella</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precisa</a:t>
            </a:r>
            <a:r>
              <a:rPr lang="en-GB" dirty="0">
                <a:solidFill>
                  <a:srgbClr val="007C89"/>
                </a:solidFill>
                <a:highlight>
                  <a:srgbClr val="FFFFFF"/>
                </a:highlight>
                <a:latin typeface="Century Gothic" panose="020B0502020202020204" pitchFamily="34" charset="0"/>
              </a:rPr>
              <a:t> </a:t>
            </a:r>
            <a:r>
              <a:rPr lang="en-GB" dirty="0" err="1">
                <a:solidFill>
                  <a:srgbClr val="007C89"/>
                </a:solidFill>
                <a:highlight>
                  <a:srgbClr val="FFFFFF"/>
                </a:highlight>
                <a:latin typeface="Century Gothic" panose="020B0502020202020204" pitchFamily="34" charset="0"/>
              </a:rPr>
              <a:t>circostanza</a:t>
            </a:r>
            <a:r>
              <a:rPr lang="en-GB" dirty="0">
                <a:solidFill>
                  <a:srgbClr val="007C89"/>
                </a:solidFill>
                <a:highlight>
                  <a:srgbClr val="FFFFFF"/>
                </a:highlight>
                <a:latin typeface="Century Gothic" panose="020B0502020202020204" pitchFamily="34" charset="0"/>
              </a:rPr>
              <a:t> </a:t>
            </a:r>
          </a:p>
          <a:p>
            <a:pPr algn="just"/>
            <a:endParaRPr lang="en-GB" i="0" dirty="0">
              <a:solidFill>
                <a:srgbClr val="007C89"/>
              </a:solidFill>
              <a:effectLst/>
              <a:highlight>
                <a:srgbClr val="FFFFFF"/>
              </a:highlight>
              <a:latin typeface="Century Gothic" panose="020B0502020202020204" pitchFamily="34" charset="0"/>
            </a:endParaRPr>
          </a:p>
          <a:p>
            <a:pPr algn="just"/>
            <a:r>
              <a:rPr lang="en-GB" b="1" i="0" dirty="0">
                <a:solidFill>
                  <a:srgbClr val="007C89"/>
                </a:solidFill>
                <a:effectLst/>
                <a:highlight>
                  <a:srgbClr val="FFFFFF"/>
                </a:highlight>
                <a:latin typeface="Century Gothic" panose="020B0502020202020204" pitchFamily="34" charset="0"/>
              </a:rPr>
              <a:t>1992 David L. Sackett </a:t>
            </a:r>
            <a:endParaRPr lang="en-GB" b="1" dirty="0">
              <a:solidFill>
                <a:srgbClr val="007C89"/>
              </a:solidFill>
              <a:highlight>
                <a:srgbClr val="FFFFFF"/>
              </a:highlight>
              <a:latin typeface="Century Gothic" panose="020B0502020202020204" pitchFamily="34" charset="0"/>
            </a:endParaRPr>
          </a:p>
          <a:p>
            <a:pPr algn="just"/>
            <a:endParaRPr lang="en-GB" dirty="0">
              <a:solidFill>
                <a:srgbClr val="007C89"/>
              </a:solidFill>
              <a:highlight>
                <a:srgbClr val="FFFFFF"/>
              </a:highlight>
              <a:latin typeface="Century Gothic" panose="020B0502020202020204" pitchFamily="34" charset="0"/>
            </a:endParaRPr>
          </a:p>
          <a:p>
            <a:pPr algn="just"/>
            <a:endParaRPr lang="en-IT" dirty="0">
              <a:solidFill>
                <a:srgbClr val="007C89"/>
              </a:solidFill>
              <a:latin typeface="Century Gothic" panose="020B0502020202020204" pitchFamily="34" charset="0"/>
            </a:endParaRPr>
          </a:p>
        </p:txBody>
      </p:sp>
      <p:sp>
        <p:nvSpPr>
          <p:cNvPr id="5" name="TextBox 4">
            <a:extLst>
              <a:ext uri="{FF2B5EF4-FFF2-40B4-BE49-F238E27FC236}">
                <a16:creationId xmlns:a16="http://schemas.microsoft.com/office/drawing/2014/main" id="{1A16FC87-4EC3-7B3F-A087-6562CC47E764}"/>
              </a:ext>
            </a:extLst>
          </p:cNvPr>
          <p:cNvSpPr txBox="1"/>
          <p:nvPr/>
        </p:nvSpPr>
        <p:spPr>
          <a:xfrm>
            <a:off x="486381" y="3244334"/>
            <a:ext cx="6096000" cy="369332"/>
          </a:xfrm>
          <a:prstGeom prst="rect">
            <a:avLst/>
          </a:prstGeom>
          <a:noFill/>
        </p:spPr>
        <p:txBody>
          <a:bodyPr wrap="square">
            <a:spAutoFit/>
          </a:bodyPr>
          <a:lstStyle/>
          <a:p>
            <a:r>
              <a:rPr lang="en-US" sz="1800" b="1" dirty="0">
                <a:solidFill>
                  <a:srgbClr val="178D8D"/>
                </a:solidFill>
                <a:latin typeface="Century Gothic" panose="020B0502020202020204" pitchFamily="34" charset="0"/>
              </a:rPr>
              <a:t>RCT </a:t>
            </a:r>
            <a:r>
              <a:rPr lang="en-US" sz="1800" b="1" dirty="0" err="1">
                <a:solidFill>
                  <a:srgbClr val="178D8D"/>
                </a:solidFill>
                <a:latin typeface="Century Gothic" panose="020B0502020202020204" pitchFamily="34" charset="0"/>
              </a:rPr>
              <a:t>apice</a:t>
            </a:r>
            <a:r>
              <a:rPr lang="en-US" sz="1800" b="1" dirty="0">
                <a:solidFill>
                  <a:srgbClr val="178D8D"/>
                </a:solidFill>
                <a:latin typeface="Century Gothic" panose="020B0502020202020204" pitchFamily="34" charset="0"/>
              </a:rPr>
              <a:t> </a:t>
            </a:r>
            <a:r>
              <a:rPr lang="en-US" sz="1800" b="1" dirty="0" err="1">
                <a:solidFill>
                  <a:srgbClr val="178D8D"/>
                </a:solidFill>
                <a:latin typeface="Century Gothic" panose="020B0502020202020204" pitchFamily="34" charset="0"/>
              </a:rPr>
              <a:t>nella</a:t>
            </a:r>
            <a:r>
              <a:rPr lang="en-US" sz="1800" b="1" dirty="0">
                <a:solidFill>
                  <a:srgbClr val="178D8D"/>
                </a:solidFill>
                <a:latin typeface="Century Gothic" panose="020B0502020202020204" pitchFamily="34" charset="0"/>
              </a:rPr>
              <a:t> </a:t>
            </a:r>
            <a:r>
              <a:rPr lang="en-US" sz="1800" b="1" dirty="0" err="1">
                <a:solidFill>
                  <a:srgbClr val="178D8D"/>
                </a:solidFill>
                <a:latin typeface="Century Gothic" panose="020B0502020202020204" pitchFamily="34" charset="0"/>
              </a:rPr>
              <a:t>piramide</a:t>
            </a:r>
            <a:r>
              <a:rPr lang="en-US" sz="1800" b="1" dirty="0">
                <a:solidFill>
                  <a:srgbClr val="178D8D"/>
                </a:solidFill>
                <a:latin typeface="Century Gothic" panose="020B0502020202020204" pitchFamily="34" charset="0"/>
              </a:rPr>
              <a:t> </a:t>
            </a:r>
            <a:r>
              <a:rPr lang="en-US" sz="1800" b="1" dirty="0" err="1">
                <a:solidFill>
                  <a:srgbClr val="178D8D"/>
                </a:solidFill>
                <a:latin typeface="Century Gothic" panose="020B0502020202020204" pitchFamily="34" charset="0"/>
              </a:rPr>
              <a:t>della</a:t>
            </a:r>
            <a:r>
              <a:rPr lang="en-US" sz="1800" b="1" dirty="0">
                <a:solidFill>
                  <a:srgbClr val="178D8D"/>
                </a:solidFill>
                <a:latin typeface="Century Gothic" panose="020B0502020202020204" pitchFamily="34" charset="0"/>
              </a:rPr>
              <a:t> EBM </a:t>
            </a:r>
            <a:endParaRPr lang="en-IT" dirty="0">
              <a:solidFill>
                <a:srgbClr val="178D8D"/>
              </a:solidFill>
            </a:endParaRPr>
          </a:p>
        </p:txBody>
      </p:sp>
    </p:spTree>
    <p:extLst>
      <p:ext uri="{BB962C8B-B14F-4D97-AF65-F5344CB8AC3E}">
        <p14:creationId xmlns:p14="http://schemas.microsoft.com/office/powerpoint/2010/main" val="120334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65">
            <a:extLst>
              <a:ext uri="{FF2B5EF4-FFF2-40B4-BE49-F238E27FC236}">
                <a16:creationId xmlns:a16="http://schemas.microsoft.com/office/drawing/2014/main" id="{6949BF51-CF26-8F16-6C53-E00AE6A34086}"/>
              </a:ext>
            </a:extLst>
          </p:cNvPr>
          <p:cNvPicPr>
            <a:picLocks noChangeAspect="1"/>
          </p:cNvPicPr>
          <p:nvPr/>
        </p:nvPicPr>
        <p:blipFill>
          <a:blip r:embed="rId2">
            <a:lum bright="70000" contrast="-70000"/>
            <a:alphaModFix/>
            <a:extLst>
              <a:ext uri="{BEBA8EAE-BF5A-486C-A8C5-ECC9F3942E4B}">
                <a14:imgProps xmlns:a14="http://schemas.microsoft.com/office/drawing/2010/main">
                  <a14:imgLayer r:embed="rId3">
                    <a14:imgEffect>
                      <a14:sharpenSoften amount="55000"/>
                    </a14:imgEffect>
                    <a14:imgEffect>
                      <a14:saturation sat="380000"/>
                    </a14:imgEffect>
                    <a14:imgEffect>
                      <a14:brightnessContrast bright="-88000" contrast="68000"/>
                    </a14:imgEffect>
                  </a14:imgLayer>
                </a14:imgProps>
              </a:ext>
              <a:ext uri="{28A0092B-C50C-407E-A947-70E740481C1C}">
                <a14:useLocalDpi xmlns:a14="http://schemas.microsoft.com/office/drawing/2010/main" val="0"/>
              </a:ext>
            </a:extLst>
          </a:blip>
          <a:stretch>
            <a:fillRect/>
          </a:stretch>
        </p:blipFill>
        <p:spPr>
          <a:xfrm>
            <a:off x="281490" y="157441"/>
            <a:ext cx="1792515" cy="645306"/>
          </a:xfrm>
          <a:prstGeom prst="rect">
            <a:avLst/>
          </a:prstGeom>
          <a:noFill/>
          <a:ln>
            <a:noFill/>
          </a:ln>
        </p:spPr>
      </p:pic>
      <p:sp>
        <p:nvSpPr>
          <p:cNvPr id="3" name="CasellaDiTesto 31">
            <a:extLst>
              <a:ext uri="{FF2B5EF4-FFF2-40B4-BE49-F238E27FC236}">
                <a16:creationId xmlns:a16="http://schemas.microsoft.com/office/drawing/2014/main" id="{57B738CA-F6CE-2BC0-D351-63D3C990A54F}"/>
              </a:ext>
            </a:extLst>
          </p:cNvPr>
          <p:cNvSpPr txBox="1"/>
          <p:nvPr/>
        </p:nvSpPr>
        <p:spPr>
          <a:xfrm>
            <a:off x="2496598" y="172095"/>
            <a:ext cx="9413912" cy="646331"/>
          </a:xfrm>
          <a:prstGeom prst="rect">
            <a:avLst/>
          </a:prstGeom>
          <a:noFill/>
        </p:spPr>
        <p:txBody>
          <a:bodyPr wrap="square" rtlCol="0">
            <a:spAutoFit/>
          </a:bodyPr>
          <a:lstStyle/>
          <a:p>
            <a:r>
              <a:rPr lang="en-US" sz="3600" b="1" dirty="0">
                <a:solidFill>
                  <a:srgbClr val="071F65"/>
                </a:solidFill>
                <a:latin typeface="Century Gothic" panose="020B0502020202020204" pitchFamily="34" charset="0"/>
              </a:rPr>
              <a:t>RCT base </a:t>
            </a:r>
            <a:r>
              <a:rPr lang="en-US" sz="3600" b="1" dirty="0" err="1">
                <a:solidFill>
                  <a:srgbClr val="071F65"/>
                </a:solidFill>
                <a:latin typeface="Century Gothic" panose="020B0502020202020204" pitchFamily="34" charset="0"/>
              </a:rPr>
              <a:t>dello</a:t>
            </a:r>
            <a:r>
              <a:rPr lang="en-US" sz="3600" b="1" dirty="0">
                <a:solidFill>
                  <a:srgbClr val="071F65"/>
                </a:solidFill>
                <a:latin typeface="Century Gothic" panose="020B0502020202020204" pitchFamily="34" charset="0"/>
              </a:rPr>
              <a:t> </a:t>
            </a:r>
            <a:r>
              <a:rPr lang="en-US" sz="3600" b="1" dirty="0" err="1">
                <a:solidFill>
                  <a:srgbClr val="071F65"/>
                </a:solidFill>
                <a:latin typeface="Century Gothic" panose="020B0502020202020204" pitchFamily="34" charset="0"/>
              </a:rPr>
              <a:t>sviluppo</a:t>
            </a:r>
            <a:r>
              <a:rPr lang="en-US" sz="3600" b="1" dirty="0">
                <a:solidFill>
                  <a:srgbClr val="071F65"/>
                </a:solidFill>
                <a:latin typeface="Century Gothic" panose="020B0502020202020204" pitchFamily="34" charset="0"/>
              </a:rPr>
              <a:t> </a:t>
            </a:r>
            <a:r>
              <a:rPr lang="en-US" sz="3600" b="1" dirty="0" err="1">
                <a:solidFill>
                  <a:srgbClr val="071F65"/>
                </a:solidFill>
                <a:latin typeface="Century Gothic" panose="020B0502020202020204" pitchFamily="34" charset="0"/>
              </a:rPr>
              <a:t>clinico</a:t>
            </a:r>
            <a:r>
              <a:rPr lang="en-US" sz="3600" b="1" dirty="0">
                <a:solidFill>
                  <a:srgbClr val="071F65"/>
                </a:solidFill>
                <a:latin typeface="Century Gothic" panose="020B0502020202020204" pitchFamily="34" charset="0"/>
              </a:rPr>
              <a:t> </a:t>
            </a:r>
          </a:p>
        </p:txBody>
      </p:sp>
      <p:pic>
        <p:nvPicPr>
          <p:cNvPr id="4" name="Picture 3">
            <a:extLst>
              <a:ext uri="{FF2B5EF4-FFF2-40B4-BE49-F238E27FC236}">
                <a16:creationId xmlns:a16="http://schemas.microsoft.com/office/drawing/2014/main" id="{98CF2512-C471-0867-80F3-95CDB4C21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928" y="1644860"/>
            <a:ext cx="6447533" cy="4125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04164098-22C2-AB6F-84A7-2CFB685862AD}"/>
              </a:ext>
            </a:extLst>
          </p:cNvPr>
          <p:cNvSpPr txBox="1"/>
          <p:nvPr/>
        </p:nvSpPr>
        <p:spPr>
          <a:xfrm>
            <a:off x="2922081" y="845561"/>
            <a:ext cx="7148351" cy="307777"/>
          </a:xfrm>
          <a:prstGeom prst="rect">
            <a:avLst/>
          </a:prstGeom>
          <a:noFill/>
        </p:spPr>
        <p:txBody>
          <a:bodyPr wrap="square">
            <a:spAutoFit/>
          </a:bodyPr>
          <a:lstStyle/>
          <a:p>
            <a:pPr algn="just"/>
            <a:r>
              <a:rPr lang="en-GB" sz="1400" i="0" dirty="0" err="1">
                <a:solidFill>
                  <a:schemeClr val="tx1">
                    <a:lumMod val="50000"/>
                    <a:lumOff val="50000"/>
                  </a:schemeClr>
                </a:solidFill>
                <a:effectLst/>
                <a:highlight>
                  <a:srgbClr val="FFFFFF"/>
                </a:highlight>
                <a:latin typeface="Century Gothic" panose="020B0502020202020204" pitchFamily="34" charset="0"/>
              </a:rPr>
              <a:t>Gli</a:t>
            </a:r>
            <a:r>
              <a:rPr lang="en-GB" sz="1400" i="0" dirty="0">
                <a:solidFill>
                  <a:schemeClr val="tx1">
                    <a:lumMod val="50000"/>
                    <a:lumOff val="50000"/>
                  </a:schemeClr>
                </a:solidFill>
                <a:effectLst/>
                <a:highlight>
                  <a:srgbClr val="FFFFFF"/>
                </a:highlight>
                <a:latin typeface="Century Gothic" panose="020B0502020202020204" pitchFamily="34" charset="0"/>
              </a:rPr>
              <a:t> </a:t>
            </a:r>
            <a:r>
              <a:rPr lang="en-GB" sz="1400" i="0" dirty="0" err="1">
                <a:solidFill>
                  <a:schemeClr val="tx1">
                    <a:lumMod val="50000"/>
                    <a:lumOff val="50000"/>
                  </a:schemeClr>
                </a:solidFill>
                <a:effectLst/>
                <a:highlight>
                  <a:srgbClr val="FFFFFF"/>
                </a:highlight>
                <a:latin typeface="Century Gothic" panose="020B0502020202020204" pitchFamily="34" charset="0"/>
              </a:rPr>
              <a:t>studi</a:t>
            </a:r>
            <a:r>
              <a:rPr lang="en-GB" sz="1400" i="0" dirty="0">
                <a:solidFill>
                  <a:schemeClr val="tx1">
                    <a:lumMod val="50000"/>
                    <a:lumOff val="50000"/>
                  </a:schemeClr>
                </a:solidFill>
                <a:effectLst/>
                <a:highlight>
                  <a:srgbClr val="FFFFFF"/>
                </a:highlight>
                <a:latin typeface="Century Gothic" panose="020B0502020202020204" pitchFamily="34" charset="0"/>
              </a:rPr>
              <a:t> </a:t>
            </a:r>
            <a:r>
              <a:rPr lang="en-GB" sz="1400" i="0" dirty="0" err="1">
                <a:solidFill>
                  <a:schemeClr val="tx1">
                    <a:lumMod val="50000"/>
                    <a:lumOff val="50000"/>
                  </a:schemeClr>
                </a:solidFill>
                <a:effectLst/>
                <a:highlight>
                  <a:srgbClr val="FFFFFF"/>
                </a:highlight>
                <a:latin typeface="Century Gothic" panose="020B0502020202020204" pitchFamily="34" charset="0"/>
              </a:rPr>
              <a:t>clinici</a:t>
            </a:r>
            <a:r>
              <a:rPr lang="en-GB" sz="1400" i="0" dirty="0">
                <a:solidFill>
                  <a:schemeClr val="tx1">
                    <a:lumMod val="50000"/>
                    <a:lumOff val="50000"/>
                  </a:schemeClr>
                </a:solidFill>
                <a:effectLst/>
                <a:highlight>
                  <a:srgbClr val="FFFFFF"/>
                </a:highlight>
                <a:latin typeface="Century Gothic" panose="020B0502020202020204" pitchFamily="34" charset="0"/>
              </a:rPr>
              <a:t> </a:t>
            </a:r>
            <a:r>
              <a:rPr lang="en-GB" sz="1400" i="0" dirty="0" err="1">
                <a:solidFill>
                  <a:schemeClr val="tx1">
                    <a:lumMod val="50000"/>
                    <a:lumOff val="50000"/>
                  </a:schemeClr>
                </a:solidFill>
                <a:effectLst/>
                <a:highlight>
                  <a:srgbClr val="FFFFFF"/>
                </a:highlight>
                <a:latin typeface="Century Gothic" panose="020B0502020202020204" pitchFamily="34" charset="0"/>
              </a:rPr>
              <a:t>controllati</a:t>
            </a:r>
            <a:r>
              <a:rPr lang="en-GB" sz="1400" i="0" dirty="0">
                <a:solidFill>
                  <a:schemeClr val="tx1">
                    <a:lumMod val="50000"/>
                    <a:lumOff val="50000"/>
                  </a:schemeClr>
                </a:solidFill>
                <a:effectLst/>
                <a:highlight>
                  <a:srgbClr val="FFFFFF"/>
                </a:highlight>
                <a:latin typeface="Century Gothic" panose="020B0502020202020204" pitchFamily="34" charset="0"/>
              </a:rPr>
              <a:t> </a:t>
            </a:r>
            <a:r>
              <a:rPr lang="en-GB" sz="1400" i="0" dirty="0" err="1">
                <a:solidFill>
                  <a:schemeClr val="tx1">
                    <a:lumMod val="50000"/>
                    <a:lumOff val="50000"/>
                  </a:schemeClr>
                </a:solidFill>
                <a:effectLst/>
                <a:highlight>
                  <a:srgbClr val="FFFFFF"/>
                </a:highlight>
                <a:latin typeface="Century Gothic" panose="020B0502020202020204" pitchFamily="34" charset="0"/>
              </a:rPr>
              <a:t>randomizzati</a:t>
            </a:r>
            <a:r>
              <a:rPr lang="en-GB" sz="1400" i="0" dirty="0">
                <a:solidFill>
                  <a:schemeClr val="tx1">
                    <a:lumMod val="50000"/>
                    <a:lumOff val="50000"/>
                  </a:schemeClr>
                </a:solidFill>
                <a:effectLst/>
                <a:highlight>
                  <a:srgbClr val="FFFFFF"/>
                </a:highlight>
                <a:latin typeface="Century Gothic" panose="020B0502020202020204" pitchFamily="34" charset="0"/>
              </a:rPr>
              <a:t> (</a:t>
            </a:r>
            <a:r>
              <a:rPr lang="en-GB" sz="1400" i="1" dirty="0">
                <a:solidFill>
                  <a:schemeClr val="tx1">
                    <a:lumMod val="50000"/>
                    <a:lumOff val="50000"/>
                  </a:schemeClr>
                </a:solidFill>
                <a:effectLst/>
                <a:highlight>
                  <a:srgbClr val="FFFFFF"/>
                </a:highlight>
                <a:latin typeface="Century Gothic" panose="020B0502020202020204" pitchFamily="34" charset="0"/>
              </a:rPr>
              <a:t>randomized controlled trial, RCT</a:t>
            </a:r>
            <a:r>
              <a:rPr lang="en-GB" sz="1400" i="0" dirty="0">
                <a:solidFill>
                  <a:schemeClr val="tx1">
                    <a:lumMod val="50000"/>
                    <a:lumOff val="50000"/>
                  </a:schemeClr>
                </a:solidFill>
                <a:effectLst/>
                <a:highlight>
                  <a:srgbClr val="FFFFFF"/>
                </a:highlight>
                <a:latin typeface="Century Gothic" panose="020B0502020202020204" pitchFamily="34" charset="0"/>
              </a:rPr>
              <a:t>)</a:t>
            </a:r>
          </a:p>
        </p:txBody>
      </p:sp>
      <p:sp>
        <p:nvSpPr>
          <p:cNvPr id="10" name="Text Box 1">
            <a:extLst>
              <a:ext uri="{FF2B5EF4-FFF2-40B4-BE49-F238E27FC236}">
                <a16:creationId xmlns:a16="http://schemas.microsoft.com/office/drawing/2014/main" id="{61AF1C04-E895-DC37-362A-3468C520CAAF}"/>
              </a:ext>
            </a:extLst>
          </p:cNvPr>
          <p:cNvSpPr txBox="1">
            <a:spLocks noChangeArrowheads="1"/>
          </p:cNvSpPr>
          <p:nvPr/>
        </p:nvSpPr>
        <p:spPr bwMode="auto">
          <a:xfrm>
            <a:off x="2295011" y="5866759"/>
            <a:ext cx="7049368" cy="495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IT" sz="1100" b="1" dirty="0">
                <a:latin typeface="Arial" panose="020B0604020202020204" pitchFamily="34" charset="0"/>
              </a:rPr>
              <a:t>Flow diagram of the progress through the phases of a parallel randomised trial of two groups</a:t>
            </a:r>
          </a:p>
        </p:txBody>
      </p:sp>
      <p:sp>
        <p:nvSpPr>
          <p:cNvPr id="12" name="Text Box 4">
            <a:extLst>
              <a:ext uri="{FF2B5EF4-FFF2-40B4-BE49-F238E27FC236}">
                <a16:creationId xmlns:a16="http://schemas.microsoft.com/office/drawing/2014/main" id="{9E602454-32FD-D244-69EE-5A45831C629B}"/>
              </a:ext>
            </a:extLst>
          </p:cNvPr>
          <p:cNvSpPr txBox="1">
            <a:spLocks noChangeArrowheads="1"/>
          </p:cNvSpPr>
          <p:nvPr/>
        </p:nvSpPr>
        <p:spPr bwMode="auto">
          <a:xfrm>
            <a:off x="4379549" y="6227615"/>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IT" sz="1089" b="1" dirty="0">
                <a:latin typeface="Arial" panose="020B0604020202020204" pitchFamily="34" charset="0"/>
              </a:rPr>
              <a:t>Kenneth F Schulz et al. BMJ 2010;340:bmj.c332</a:t>
            </a:r>
          </a:p>
        </p:txBody>
      </p:sp>
      <p:sp>
        <p:nvSpPr>
          <p:cNvPr id="6" name="TextBox 5">
            <a:extLst>
              <a:ext uri="{FF2B5EF4-FFF2-40B4-BE49-F238E27FC236}">
                <a16:creationId xmlns:a16="http://schemas.microsoft.com/office/drawing/2014/main" id="{A092B6F7-18C1-0903-4C51-B700EA45C240}"/>
              </a:ext>
            </a:extLst>
          </p:cNvPr>
          <p:cNvSpPr txBox="1"/>
          <p:nvPr/>
        </p:nvSpPr>
        <p:spPr>
          <a:xfrm>
            <a:off x="281490" y="2712601"/>
            <a:ext cx="2226504" cy="1815882"/>
          </a:xfrm>
          <a:prstGeom prst="rect">
            <a:avLst/>
          </a:prstGeom>
          <a:noFill/>
        </p:spPr>
        <p:txBody>
          <a:bodyPr wrap="square">
            <a:spAutoFit/>
          </a:bodyPr>
          <a:lstStyle/>
          <a:p>
            <a:r>
              <a:rPr lang="en-GB" sz="1400" dirty="0">
                <a:solidFill>
                  <a:schemeClr val="bg1">
                    <a:lumMod val="50000"/>
                  </a:schemeClr>
                </a:solidFill>
              </a:rPr>
              <a:t>Un RCT </a:t>
            </a:r>
            <a:r>
              <a:rPr lang="en-GB" sz="1400" dirty="0" err="1">
                <a:solidFill>
                  <a:schemeClr val="bg1">
                    <a:lumMod val="50000"/>
                  </a:schemeClr>
                </a:solidFill>
              </a:rPr>
              <a:t>è</a:t>
            </a:r>
            <a:r>
              <a:rPr lang="en-GB" sz="1400" dirty="0">
                <a:solidFill>
                  <a:schemeClr val="bg1">
                    <a:lumMod val="50000"/>
                  </a:schemeClr>
                </a:solidFill>
              </a:rPr>
              <a:t> il </a:t>
            </a:r>
            <a:r>
              <a:rPr lang="en-GB" sz="1400" dirty="0" err="1">
                <a:solidFill>
                  <a:schemeClr val="bg1">
                    <a:lumMod val="50000"/>
                  </a:schemeClr>
                </a:solidFill>
              </a:rPr>
              <a:t>disegno</a:t>
            </a:r>
            <a:r>
              <a:rPr lang="en-GB" sz="1400" dirty="0">
                <a:solidFill>
                  <a:schemeClr val="bg1">
                    <a:lumMod val="50000"/>
                  </a:schemeClr>
                </a:solidFill>
              </a:rPr>
              <a:t> di </a:t>
            </a:r>
            <a:r>
              <a:rPr lang="en-GB" sz="1400" dirty="0" err="1">
                <a:solidFill>
                  <a:schemeClr val="bg1">
                    <a:lumMod val="50000"/>
                  </a:schemeClr>
                </a:solidFill>
              </a:rPr>
              <a:t>sperimentazione</a:t>
            </a:r>
            <a:r>
              <a:rPr lang="en-GB" sz="1400" dirty="0">
                <a:solidFill>
                  <a:schemeClr val="bg1">
                    <a:lumMod val="50000"/>
                  </a:schemeClr>
                </a:solidFill>
              </a:rPr>
              <a:t> </a:t>
            </a:r>
            <a:r>
              <a:rPr lang="en-GB" sz="1400" dirty="0" err="1">
                <a:solidFill>
                  <a:schemeClr val="bg1">
                    <a:lumMod val="50000"/>
                  </a:schemeClr>
                </a:solidFill>
              </a:rPr>
              <a:t>pressoché</a:t>
            </a:r>
            <a:r>
              <a:rPr lang="en-GB" sz="1400" dirty="0">
                <a:solidFill>
                  <a:schemeClr val="bg1">
                    <a:lumMod val="50000"/>
                  </a:schemeClr>
                </a:solidFill>
              </a:rPr>
              <a:t> </a:t>
            </a:r>
            <a:r>
              <a:rPr lang="en-GB" sz="1400" dirty="0" err="1">
                <a:solidFill>
                  <a:schemeClr val="bg1">
                    <a:lumMod val="50000"/>
                  </a:schemeClr>
                </a:solidFill>
              </a:rPr>
              <a:t>universalmente</a:t>
            </a:r>
            <a:r>
              <a:rPr lang="en-GB" sz="1400" dirty="0">
                <a:solidFill>
                  <a:schemeClr val="bg1">
                    <a:lumMod val="50000"/>
                  </a:schemeClr>
                </a:solidFill>
              </a:rPr>
              <a:t> </a:t>
            </a:r>
            <a:r>
              <a:rPr lang="en-GB" sz="1400" dirty="0" err="1">
                <a:solidFill>
                  <a:schemeClr val="bg1">
                    <a:lumMod val="50000"/>
                  </a:schemeClr>
                </a:solidFill>
              </a:rPr>
              <a:t>adottato</a:t>
            </a:r>
            <a:r>
              <a:rPr lang="en-GB" sz="1400" dirty="0">
                <a:solidFill>
                  <a:schemeClr val="bg1">
                    <a:lumMod val="50000"/>
                  </a:schemeClr>
                </a:solidFill>
              </a:rPr>
              <a:t> per la </a:t>
            </a:r>
            <a:r>
              <a:rPr lang="en-GB" sz="1400" dirty="0" err="1">
                <a:solidFill>
                  <a:schemeClr val="bg1">
                    <a:lumMod val="50000"/>
                  </a:schemeClr>
                </a:solidFill>
              </a:rPr>
              <a:t>valutazione</a:t>
            </a:r>
            <a:r>
              <a:rPr lang="en-GB" sz="1400" dirty="0">
                <a:solidFill>
                  <a:schemeClr val="bg1">
                    <a:lumMod val="50000"/>
                  </a:schemeClr>
                </a:solidFill>
              </a:rPr>
              <a:t> </a:t>
            </a:r>
            <a:r>
              <a:rPr lang="en-GB" sz="1400" dirty="0" err="1">
                <a:solidFill>
                  <a:schemeClr val="bg1">
                    <a:lumMod val="50000"/>
                  </a:schemeClr>
                </a:solidFill>
              </a:rPr>
              <a:t>dell'efficacia</a:t>
            </a:r>
            <a:r>
              <a:rPr lang="en-GB" sz="1400" dirty="0">
                <a:solidFill>
                  <a:schemeClr val="bg1">
                    <a:lumMod val="50000"/>
                  </a:schemeClr>
                </a:solidFill>
              </a:rPr>
              <a:t> di </a:t>
            </a:r>
            <a:r>
              <a:rPr lang="en-GB" sz="1400" dirty="0" err="1">
                <a:solidFill>
                  <a:schemeClr val="bg1">
                    <a:lumMod val="50000"/>
                  </a:schemeClr>
                </a:solidFill>
              </a:rPr>
              <a:t>nuovi</a:t>
            </a:r>
            <a:r>
              <a:rPr lang="en-GB" sz="1400" dirty="0">
                <a:solidFill>
                  <a:schemeClr val="bg1">
                    <a:lumMod val="50000"/>
                  </a:schemeClr>
                </a:solidFill>
              </a:rPr>
              <a:t> </a:t>
            </a:r>
            <a:r>
              <a:rPr lang="en-GB" sz="1400" dirty="0" err="1">
                <a:solidFill>
                  <a:schemeClr val="bg1">
                    <a:lumMod val="50000"/>
                  </a:schemeClr>
                </a:solidFill>
              </a:rPr>
              <a:t>trattamenti</a:t>
            </a:r>
            <a:r>
              <a:rPr lang="en-GB" sz="1400" dirty="0">
                <a:solidFill>
                  <a:schemeClr val="bg1">
                    <a:lumMod val="50000"/>
                  </a:schemeClr>
                </a:solidFill>
              </a:rPr>
              <a:t>. </a:t>
            </a:r>
          </a:p>
          <a:p>
            <a:pPr algn="just"/>
            <a:endParaRPr lang="en-GB" sz="1400" dirty="0">
              <a:solidFill>
                <a:schemeClr val="bg1">
                  <a:lumMod val="50000"/>
                </a:schemeClr>
              </a:solidFill>
            </a:endParaRPr>
          </a:p>
        </p:txBody>
      </p:sp>
      <p:sp>
        <p:nvSpPr>
          <p:cNvPr id="11" name="TextBox 10">
            <a:extLst>
              <a:ext uri="{FF2B5EF4-FFF2-40B4-BE49-F238E27FC236}">
                <a16:creationId xmlns:a16="http://schemas.microsoft.com/office/drawing/2014/main" id="{9735080C-738F-139E-8890-1E0DDEE92A1C}"/>
              </a:ext>
            </a:extLst>
          </p:cNvPr>
          <p:cNvSpPr txBox="1"/>
          <p:nvPr/>
        </p:nvSpPr>
        <p:spPr>
          <a:xfrm>
            <a:off x="9344379" y="2328432"/>
            <a:ext cx="2453196" cy="2677656"/>
          </a:xfrm>
          <a:prstGeom prst="rect">
            <a:avLst/>
          </a:prstGeom>
          <a:noFill/>
        </p:spPr>
        <p:txBody>
          <a:bodyPr wrap="square" rtlCol="0">
            <a:spAutoFit/>
          </a:bodyPr>
          <a:lstStyle/>
          <a:p>
            <a:r>
              <a:rPr lang="en-GB" sz="1400" dirty="0">
                <a:solidFill>
                  <a:schemeClr val="bg1">
                    <a:lumMod val="50000"/>
                  </a:schemeClr>
                </a:solidFill>
              </a:rPr>
              <a:t>An epidemiological experiment in which subjects in a population are randomly allocated into groups, usually called study and control groups to receive and not receive an experimental preventive or therapeutic procedure, maneuverer, or intervention </a:t>
            </a:r>
          </a:p>
          <a:p>
            <a:r>
              <a:rPr lang="en-IT" sz="1400" dirty="0">
                <a:solidFill>
                  <a:schemeClr val="bg1">
                    <a:lumMod val="50000"/>
                  </a:schemeClr>
                </a:solidFill>
              </a:rPr>
              <a:t>John M. Last, 2001 </a:t>
            </a:r>
          </a:p>
        </p:txBody>
      </p:sp>
    </p:spTree>
    <p:extLst>
      <p:ext uri="{BB962C8B-B14F-4D97-AF65-F5344CB8AC3E}">
        <p14:creationId xmlns:p14="http://schemas.microsoft.com/office/powerpoint/2010/main" val="1919913618"/>
      </p:ext>
    </p:extLst>
  </p:cSld>
  <p:clrMapOvr>
    <a:masterClrMapping/>
  </p:clrMapOvr>
  <mc:AlternateContent xmlns:mc="http://schemas.openxmlformats.org/markup-compatibility/2006" xmlns:p14="http://schemas.microsoft.com/office/powerpoint/2010/main">
    <mc:Choice Requires="p14">
      <p:transition spd="slow" p14:dur="2000" advTm="41248"/>
    </mc:Choice>
    <mc:Fallback xmlns="">
      <p:transition spd="slow" advTm="4124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75E373-71EC-A722-1B59-8DDD647D574F}"/>
              </a:ext>
            </a:extLst>
          </p:cNvPr>
          <p:cNvPicPr>
            <a:picLocks noChangeAspect="1"/>
          </p:cNvPicPr>
          <p:nvPr/>
        </p:nvPicPr>
        <p:blipFill>
          <a:blip r:embed="rId2"/>
          <a:stretch>
            <a:fillRect/>
          </a:stretch>
        </p:blipFill>
        <p:spPr>
          <a:xfrm>
            <a:off x="300470" y="0"/>
            <a:ext cx="11036595" cy="6442232"/>
          </a:xfrm>
          <a:prstGeom prst="rect">
            <a:avLst/>
          </a:prstGeom>
          <a:solidFill>
            <a:schemeClr val="bg1"/>
          </a:solidFill>
        </p:spPr>
      </p:pic>
      <p:pic>
        <p:nvPicPr>
          <p:cNvPr id="2" name="Picture 1">
            <a:extLst>
              <a:ext uri="{FF2B5EF4-FFF2-40B4-BE49-F238E27FC236}">
                <a16:creationId xmlns:a16="http://schemas.microsoft.com/office/drawing/2014/main" id="{33E0DCA5-74D4-B2AB-FA27-52AF5E77247B}"/>
              </a:ext>
            </a:extLst>
          </p:cNvPr>
          <p:cNvPicPr>
            <a:picLocks noChangeAspect="1"/>
          </p:cNvPicPr>
          <p:nvPr/>
        </p:nvPicPr>
        <p:blipFill>
          <a:blip r:embed="rId3"/>
          <a:stretch>
            <a:fillRect/>
          </a:stretch>
        </p:blipFill>
        <p:spPr>
          <a:xfrm>
            <a:off x="110836" y="690219"/>
            <a:ext cx="12192000" cy="6029235"/>
          </a:xfrm>
          <a:prstGeom prst="rect">
            <a:avLst/>
          </a:prstGeom>
          <a:solidFill>
            <a:schemeClr val="bg1"/>
          </a:solidFill>
        </p:spPr>
      </p:pic>
    </p:spTree>
    <p:extLst>
      <p:ext uri="{BB962C8B-B14F-4D97-AF65-F5344CB8AC3E}">
        <p14:creationId xmlns:p14="http://schemas.microsoft.com/office/powerpoint/2010/main" val="1601064172"/>
      </p:ext>
    </p:extLst>
  </p:cSld>
  <p:clrMapOvr>
    <a:masterClrMapping/>
  </p:clrMapOvr>
  <mc:AlternateContent xmlns:mc="http://schemas.openxmlformats.org/markup-compatibility/2006" xmlns:p14="http://schemas.microsoft.com/office/powerpoint/2010/main">
    <mc:Choice Requires="p14">
      <p:transition spd="slow" p14:dur="2000" advTm="115605"/>
    </mc:Choice>
    <mc:Fallback xmlns="">
      <p:transition spd="slow" advTm="1156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7A144-2CC8-92D8-8A31-0118406AC865}"/>
              </a:ext>
            </a:extLst>
          </p:cNvPr>
          <p:cNvPicPr>
            <a:picLocks noChangeAspect="1"/>
          </p:cNvPicPr>
          <p:nvPr/>
        </p:nvPicPr>
        <p:blipFill>
          <a:blip r:embed="rId2"/>
          <a:stretch>
            <a:fillRect/>
          </a:stretch>
        </p:blipFill>
        <p:spPr>
          <a:xfrm>
            <a:off x="402265" y="0"/>
            <a:ext cx="11387472" cy="6507126"/>
          </a:xfrm>
          <a:prstGeom prst="rect">
            <a:avLst/>
          </a:prstGeom>
        </p:spPr>
      </p:pic>
    </p:spTree>
    <p:extLst>
      <p:ext uri="{BB962C8B-B14F-4D97-AF65-F5344CB8AC3E}">
        <p14:creationId xmlns:p14="http://schemas.microsoft.com/office/powerpoint/2010/main" val="248704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35EBBF-1174-8EB1-7D9B-5AD950D87D25}"/>
              </a:ext>
            </a:extLst>
          </p:cNvPr>
          <p:cNvPicPr>
            <a:picLocks noChangeAspect="1"/>
          </p:cNvPicPr>
          <p:nvPr/>
        </p:nvPicPr>
        <p:blipFill>
          <a:blip r:embed="rId2"/>
          <a:stretch>
            <a:fillRect/>
          </a:stretch>
        </p:blipFill>
        <p:spPr>
          <a:xfrm>
            <a:off x="614915" y="2513143"/>
            <a:ext cx="11443217" cy="2696809"/>
          </a:xfrm>
          <a:prstGeom prst="rect">
            <a:avLst/>
          </a:prstGeom>
        </p:spPr>
      </p:pic>
    </p:spTree>
    <p:extLst>
      <p:ext uri="{BB962C8B-B14F-4D97-AF65-F5344CB8AC3E}">
        <p14:creationId xmlns:p14="http://schemas.microsoft.com/office/powerpoint/2010/main" val="1700394429"/>
      </p:ext>
    </p:extLst>
  </p:cSld>
  <p:clrMapOvr>
    <a:masterClrMapping/>
  </p:clrMapOvr>
  <mc:AlternateContent xmlns:mc="http://schemas.openxmlformats.org/markup-compatibility/2006" xmlns:p14="http://schemas.microsoft.com/office/powerpoint/2010/main">
    <mc:Choice Requires="p14">
      <p:transition spd="slow" p14:dur="2000" advTm="6378"/>
    </mc:Choice>
    <mc:Fallback xmlns="">
      <p:transition spd="slow" advTm="637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3792</TotalTime>
  <Words>690</Words>
  <Application>Microsoft Macintosh PowerPoint</Application>
  <PresentationFormat>Widescreen</PresentationFormat>
  <Paragraphs>62</Paragraphs>
  <Slides>23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Abadi</vt:lpstr>
      <vt:lpstr>Aptos</vt:lpstr>
      <vt:lpstr>Aptos Display</vt:lpstr>
      <vt:lpstr>Arial</vt:lpstr>
      <vt:lpstr>Century Gothic</vt:lpstr>
      <vt:lpstr>Fira Sans Extra Condensed Medium</vt:lpstr>
      <vt:lpstr>Google Sans</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Malara</dc:creator>
  <cp:lastModifiedBy>Natalia Malara</cp:lastModifiedBy>
  <cp:revision>143</cp:revision>
  <dcterms:created xsi:type="dcterms:W3CDTF">2024-05-01T06:34:59Z</dcterms:created>
  <dcterms:modified xsi:type="dcterms:W3CDTF">2024-05-16T09:27:38Z</dcterms:modified>
</cp:coreProperties>
</file>