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75" r:id="rId5"/>
    <p:sldId id="260" r:id="rId6"/>
    <p:sldId id="263" r:id="rId7"/>
    <p:sldId id="261" r:id="rId8"/>
    <p:sldId id="262" r:id="rId9"/>
    <p:sldId id="264" r:id="rId10"/>
    <p:sldId id="273" r:id="rId11"/>
    <p:sldId id="266" r:id="rId12"/>
    <p:sldId id="274" r:id="rId13"/>
    <p:sldId id="267" r:id="rId14"/>
    <p:sldId id="268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AA7817-3F77-2142-BADF-97899798E3DB}" v="7" dt="2024-05-16T12:32:16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694"/>
  </p:normalViewPr>
  <p:slideViewPr>
    <p:cSldViewPr snapToGrid="0">
      <p:cViewPr varScale="1">
        <p:scale>
          <a:sx n="121" d="100"/>
          <a:sy n="121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C0305-5A1B-DD4A-A5C0-56D659FA2C2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2F352-3D93-7B44-8A73-78C9C186F7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0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CA01DE-7490-C22F-08DF-A8593C76E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DF3A15E-19D7-1867-822A-D3BC0DD2F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6D426C-36B7-135A-AAEF-AD155604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756F69-3BFE-99C5-6126-76DBC636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166861-05E8-2546-F8D8-F8DCB3F2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42B10-3CD2-7B3C-D22C-66E7C4B99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725EF8B-FE08-4B4C-3181-DBA64BDF1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D04CA5-47E9-16DB-EF61-C424E92E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272F4B-D197-EF9A-F936-ACCFFADB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CCD671-8150-0068-6B80-5FB16665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0F5A324-5F10-D76E-9D11-ABCD410FB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897992-FC9B-A1A0-CB86-C1CDF15F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7AFE9F-426B-B9D5-3F14-04663C24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6EAA98-1820-F24C-2959-B13ABEBA7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3F26B0-76DD-B8EB-D6E2-474E916E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6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3CAD49-98A9-2458-C508-5542531B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65A91A-5BA4-F272-1B22-2C9BB6E0D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4E87F4-3B43-3633-63C1-61058DDD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5B1DE5-75E5-D169-8319-3CA043FC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E0CA3D-2FC7-D4FE-13A9-5A806C1AA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1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3C91D7-16EF-253F-7560-03BEDC75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748307-5373-7BC1-6CCF-39DF55991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821F8F-8839-93DA-E9B9-A1C23D09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726C6A-A3C5-7667-CC2B-CCE56FA7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E3F966-6DA9-1C66-A41C-5776B322B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3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35D0DB-1CAE-4F08-ABCC-53F536E5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CCCF1C-970F-F119-0148-B5AD9F225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F14A01-4C3D-EF7C-823A-B734D622D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416F77-5A21-7A3B-930B-6AD03C58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B5FA27-DD84-B0C0-CB85-C3D3752D9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AEA108-F166-E146-361F-7C835848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219064-9BBF-BFCA-6272-19B35806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1DE2C5-835D-B8D8-DE96-25264DAAA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C21F58-0440-B050-2278-37DBD3AF1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0C7C2EC-DD46-B9FF-DEB7-C1AC7980A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13FD08C-BA93-2EA0-ECE8-B4B0EAE66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2CB51D3-EF6D-F1AC-CF5D-561666B54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B69CCA6-607A-5515-E109-B67F53CD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E1BC749-3C65-D0BF-6BC7-0BC31827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F93CF-6D58-8D43-4693-DDC8A771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C50B1E9-E0CF-EFBA-126C-4F18ECEB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BE2744D-8FF7-0C27-CB58-AD4A2A28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C314E8-8443-EF22-B657-EDFE069F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872A40-8703-05DC-247B-DB105FC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9673790-937F-E689-6F48-7231030B8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91991AD-73D9-6854-5C1B-DA3EAE55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5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F93388-1FFE-1C6C-0362-389AA91C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FBCC0A-C9C5-2FA6-1411-AC4ECF4AC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1AA44B-FA0A-85C7-1C60-E9CF1E440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2E8EC5-F5F8-40AD-5179-8ADAC7FB9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8BE521-B94E-9B6A-A957-39A404C7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A23039-2658-3378-BF3A-4ABD53F7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5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11075C-99F8-A194-5F89-C5778C30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E4CC065-3CB6-6F9C-2F10-6C8EDD75B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B5DC2C-BAA1-E752-8CDA-755CEB148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561A34-78E2-8DD4-5BE9-04CF75713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642D51-2BC9-2F3A-EFC6-A0C4FA3E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7B1A4E-E5FB-31FA-87C3-2388931C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720AB8-7CB4-CFE4-E56C-A5145FD4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1C6646-64DB-E957-FFE8-1880459BF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E837D6-2710-EDD6-1FFD-EF030D61B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EB537-8A26-C54B-8EED-FCD6ADF4CEE1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983ED1-E5B1-27D4-0B5F-90AB09F9C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AEE9C8-7050-8B08-1D80-D99AA099B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AFAC7F-501E-A848-AD2F-190B65279E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2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wide futuristic scene depicting a woman performing surgery on a smaller, more human-like robot's brain made entirely of light, with chat balloons around the head. The woman, dressed in a sterile surgical gown, mask, and gloves, is focused on the robot, which is now notably smaller in scale but retains detailed human-like features, such as skin, hair, and facial expressions. The brain of the robot is a glowing network of light. Chat balloons surround the head, representing thoughts or communications. The high-tech operating room has advanced instruments and monitors.">
            <a:extLst>
              <a:ext uri="{FF2B5EF4-FFF2-40B4-BE49-F238E27FC236}">
                <a16:creationId xmlns:a16="http://schemas.microsoft.com/office/drawing/2014/main" id="{FBE2EF9B-3325-0D4C-4F60-471F0731F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8B05EA-8F28-3F5E-F256-768DC91BA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FFFF"/>
                </a:solidFill>
              </a:rPr>
              <a:t>L’ </a:t>
            </a:r>
            <a:r>
              <a:rPr lang="it-IT" b="1" dirty="0">
                <a:solidFill>
                  <a:srgbClr val="FF0000"/>
                </a:solidFill>
              </a:rPr>
              <a:t>I</a:t>
            </a:r>
            <a:r>
              <a:rPr lang="it-IT" b="1" dirty="0">
                <a:solidFill>
                  <a:srgbClr val="FFFFFF"/>
                </a:solidFill>
              </a:rPr>
              <a:t>ntelligenza </a:t>
            </a:r>
            <a:r>
              <a:rPr lang="it-IT" b="1" dirty="0">
                <a:solidFill>
                  <a:srgbClr val="FF0000"/>
                </a:solidFill>
              </a:rPr>
              <a:t>A</a:t>
            </a:r>
            <a:r>
              <a:rPr lang="it-IT" b="1" dirty="0">
                <a:solidFill>
                  <a:srgbClr val="FFFFFF"/>
                </a:solidFill>
              </a:rPr>
              <a:t>rtificiale  </a:t>
            </a:r>
            <a:br>
              <a:rPr lang="it-IT" b="1" dirty="0">
                <a:solidFill>
                  <a:srgbClr val="FFFFFF"/>
                </a:solidFill>
              </a:rPr>
            </a:br>
            <a:r>
              <a:rPr lang="it-IT" b="1" dirty="0">
                <a:solidFill>
                  <a:srgbClr val="FFFFFF"/>
                </a:solidFill>
              </a:rPr>
              <a:t>IN CLINICA</a:t>
            </a:r>
            <a:br>
              <a:rPr lang="it-IT" b="1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DFFED3A-F324-C446-967D-E5C89B5A2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it-IT" sz="1100" dirty="0">
                <a:solidFill>
                  <a:srgbClr val="FFFFFF"/>
                </a:solidFill>
              </a:rPr>
              <a:t>Dr.ssa Diana Ferro</a:t>
            </a:r>
          </a:p>
          <a:p>
            <a:r>
              <a:rPr lang="it-IT" sz="1100" dirty="0">
                <a:solidFill>
                  <a:srgbClr val="FFFFFF"/>
                </a:solidFill>
              </a:rPr>
              <a:t>Ospedale Pediatrico Bambino Gesù </a:t>
            </a:r>
          </a:p>
          <a:p>
            <a:r>
              <a:rPr lang="it-IT" sz="1100" dirty="0">
                <a:solidFill>
                  <a:srgbClr val="FFFFFF"/>
                </a:solidFill>
              </a:rPr>
              <a:t>Biologo Ricercatore (PhD) e Board Certified  Health AI Data Scientist</a:t>
            </a:r>
          </a:p>
          <a:p>
            <a:r>
              <a:rPr lang="it-IT" sz="1100" dirty="0">
                <a:solidFill>
                  <a:srgbClr val="FFFFFF"/>
                </a:solidFill>
              </a:rPr>
              <a:t>Consiglio Direttivo  Società Italiana in AI in Medicine</a:t>
            </a:r>
          </a:p>
          <a:p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7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2E0341-3C38-7F16-98A2-B7F9FB1BC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78" y="1503587"/>
            <a:ext cx="9664846" cy="36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B86BA3B5-A1C8-F522-72EA-A036E5BFAFC5}"/>
              </a:ext>
            </a:extLst>
          </p:cNvPr>
          <p:cNvSpPr txBox="1">
            <a:spLocks/>
          </p:cNvSpPr>
          <p:nvPr/>
        </p:nvSpPr>
        <p:spPr>
          <a:xfrm>
            <a:off x="242977" y="284672"/>
            <a:ext cx="10515600" cy="510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MA NON TUTTE LE AI SONO UGUALI ….</a:t>
            </a:r>
            <a:endParaRPr lang="en-US" dirty="0"/>
          </a:p>
        </p:txBody>
      </p:sp>
      <p:pic>
        <p:nvPicPr>
          <p:cNvPr id="4" name="Google Shape;115;p21">
            <a:extLst>
              <a:ext uri="{FF2B5EF4-FFF2-40B4-BE49-F238E27FC236}">
                <a16:creationId xmlns:a16="http://schemas.microsoft.com/office/drawing/2014/main" id="{E3480B95-F4D1-FD6F-B565-03F1C71ED5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67"/>
          <a:stretch/>
        </p:blipFill>
        <p:spPr>
          <a:xfrm>
            <a:off x="7194445" y="1253029"/>
            <a:ext cx="4303434" cy="470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339A3BF-2F39-B63E-C51C-75F1C6F2C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4"/>
          <a:stretch/>
        </p:blipFill>
        <p:spPr bwMode="auto">
          <a:xfrm>
            <a:off x="820069" y="2035513"/>
            <a:ext cx="5703948" cy="313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01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AA9189-4968-DF9D-F5DA-59E30D73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… </a:t>
            </a:r>
            <a:r>
              <a:rPr lang="en-US" sz="3200" dirty="0" err="1"/>
              <a:t>hanno</a:t>
            </a:r>
            <a:r>
              <a:rPr lang="en-US" sz="3200" dirty="0"/>
              <a:t> </a:t>
            </a:r>
            <a:r>
              <a:rPr lang="en-US" sz="3200" dirty="0" err="1"/>
              <a:t>finalità</a:t>
            </a:r>
            <a:r>
              <a:rPr lang="en-US" sz="3200" dirty="0"/>
              <a:t> diverse …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5BD1C92-8BB4-5EEB-C71E-FBDF7A46B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27" y="1369399"/>
            <a:ext cx="1004887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91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9BF481E-F7CC-ABE9-714D-B11F127C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440327"/>
            <a:ext cx="10515600" cy="510414"/>
          </a:xfrm>
        </p:spPr>
        <p:txBody>
          <a:bodyPr>
            <a:normAutofit fontScale="90000"/>
          </a:bodyPr>
          <a:lstStyle/>
          <a:p>
            <a:r>
              <a:rPr lang="en-US" dirty="0"/>
              <a:t>… E I DATI SON </a:t>
            </a:r>
            <a:br>
              <a:rPr lang="en-US" dirty="0"/>
            </a:br>
            <a:r>
              <a:rPr lang="en-US" dirty="0"/>
              <a:t>	TUTTI DIVERSI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C99DE71-3FC2-9D84-2F9E-B9733D47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34" y="148458"/>
            <a:ext cx="6359089" cy="65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82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ABF4B4-2A8D-E51D-B264-E9FBB703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35" y="551724"/>
            <a:ext cx="4487732" cy="570000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F985F29-38E3-B34F-8239-09F60015BF5C}"/>
              </a:ext>
            </a:extLst>
          </p:cNvPr>
          <p:cNvSpPr/>
          <p:nvPr/>
        </p:nvSpPr>
        <p:spPr>
          <a:xfrm>
            <a:off x="3693356" y="1926878"/>
            <a:ext cx="1596575" cy="3043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1526A0-70FD-5E13-6A0E-47135613F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955" y="5255172"/>
            <a:ext cx="308861" cy="3020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1DC355-AA29-F48A-A69A-DEE51F048B44}"/>
              </a:ext>
            </a:extLst>
          </p:cNvPr>
          <p:cNvSpPr txBox="1"/>
          <p:nvPr/>
        </p:nvSpPr>
        <p:spPr>
          <a:xfrm>
            <a:off x="6347791" y="737184"/>
            <a:ext cx="55409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I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dati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non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possono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piu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essere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: </a:t>
            </a:r>
          </a:p>
          <a:p>
            <a:pPr algn="just"/>
            <a:endParaRPr lang="en-US" sz="28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Copiati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a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penna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e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matita</a:t>
            </a:r>
            <a:endParaRPr lang="en-US" sz="28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In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Excell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/ Google Sheet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Salvati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in locale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sul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pc del medico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Riferiscono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a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una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coorte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piccola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e non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sono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sz="2800" dirty="0" err="1">
                <a:latin typeface="72 Black" panose="020B0A04030603020204" pitchFamily="34" charset="0"/>
                <a:cs typeface="72 Black" panose="020B0A04030603020204" pitchFamily="34" charset="0"/>
              </a:rPr>
              <a:t>riproducibili</a:t>
            </a:r>
            <a:endParaRPr lang="it-IT" sz="2800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BD4110-834A-4F3F-41F4-6BCBCD1DB125}"/>
              </a:ext>
            </a:extLst>
          </p:cNvPr>
          <p:cNvSpPr txBox="1"/>
          <p:nvPr/>
        </p:nvSpPr>
        <p:spPr>
          <a:xfrm>
            <a:off x="3571004" y="4386804"/>
            <a:ext cx="117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Current  </a:t>
            </a:r>
          </a:p>
          <a:p>
            <a:pPr algn="just"/>
            <a:r>
              <a:rPr lang="en-US" b="1" dirty="0"/>
              <a:t>DATA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7356D7-C7B8-7FC8-F4CC-BE3714E56727}"/>
              </a:ext>
            </a:extLst>
          </p:cNvPr>
          <p:cNvSpPr txBox="1"/>
          <p:nvPr/>
        </p:nvSpPr>
        <p:spPr>
          <a:xfrm>
            <a:off x="987491" y="592970"/>
            <a:ext cx="28588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Modern European</a:t>
            </a:r>
          </a:p>
          <a:p>
            <a:pPr algn="just"/>
            <a:r>
              <a:rPr lang="en-US" b="1" dirty="0"/>
              <a:t> Health Data Space</a:t>
            </a:r>
          </a:p>
        </p:txBody>
      </p:sp>
    </p:spTree>
    <p:extLst>
      <p:ext uri="{BB962C8B-B14F-4D97-AF65-F5344CB8AC3E}">
        <p14:creationId xmlns:p14="http://schemas.microsoft.com/office/powerpoint/2010/main" val="2617299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77DE5C-F0E9-79B0-5EED-DC43E65D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oogle Shape;143;p24">
            <a:extLst>
              <a:ext uri="{FF2B5EF4-FFF2-40B4-BE49-F238E27FC236}">
                <a16:creationId xmlns:a16="http://schemas.microsoft.com/office/drawing/2014/main" id="{D25A37D9-5F32-1565-3FE8-1F99B059595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2793" y="-101739"/>
            <a:ext cx="12357585" cy="7061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590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63182-DB3B-8179-E135-0F5569E45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35" y="795086"/>
            <a:ext cx="6634129" cy="49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8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DEBA14-FDA2-45EF-9928-4F56DAB2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6994"/>
            <a:ext cx="1217216" cy="863632"/>
          </a:xfrm>
          <a:custGeom>
            <a:avLst/>
            <a:gdLst>
              <a:gd name="connsiteX0" fmla="*/ 0 w 1217216"/>
              <a:gd name="connsiteY0" fmla="*/ 0 h 863632"/>
              <a:gd name="connsiteX1" fmla="*/ 1217216 w 1217216"/>
              <a:gd name="connsiteY1" fmla="*/ 0 h 863632"/>
              <a:gd name="connsiteX2" fmla="*/ 1217216 w 1217216"/>
              <a:gd name="connsiteY2" fmla="*/ 863632 h 863632"/>
              <a:gd name="connsiteX3" fmla="*/ 0 w 1217216"/>
              <a:gd name="connsiteY3" fmla="*/ 863632 h 8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16" h="863632">
                <a:moveTo>
                  <a:pt x="0" y="0"/>
                </a:moveTo>
                <a:lnTo>
                  <a:pt x="1217216" y="0"/>
                </a:lnTo>
                <a:lnTo>
                  <a:pt x="1217216" y="863632"/>
                </a:lnTo>
                <a:lnTo>
                  <a:pt x="0" y="863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EB719E-6A68-CF5F-197E-E906505B5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83" y="977926"/>
            <a:ext cx="888009" cy="199802"/>
          </a:xfrm>
          <a:prstGeom prst="rect">
            <a:avLst/>
          </a:prstGeom>
        </p:spPr>
      </p:pic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E1FB3D03-386F-4B20-BFF7-5A6FF3C2D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29562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581B7DD-04B3-4856-8C61-59D7A3F65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5" y="2837669"/>
            <a:ext cx="2344059" cy="3416073"/>
          </a:xfrm>
          <a:custGeom>
            <a:avLst/>
            <a:gdLst>
              <a:gd name="connsiteX0" fmla="*/ 0 w 2344059"/>
              <a:gd name="connsiteY0" fmla="*/ 0 h 3416073"/>
              <a:gd name="connsiteX1" fmla="*/ 2344059 w 2344059"/>
              <a:gd name="connsiteY1" fmla="*/ 0 h 3416073"/>
              <a:gd name="connsiteX2" fmla="*/ 2344059 w 2344059"/>
              <a:gd name="connsiteY2" fmla="*/ 3416073 h 3416073"/>
              <a:gd name="connsiteX3" fmla="*/ 0 w 2344059"/>
              <a:gd name="connsiteY3" fmla="*/ 3416073 h 34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059" h="3416073">
                <a:moveTo>
                  <a:pt x="0" y="0"/>
                </a:moveTo>
                <a:lnTo>
                  <a:pt x="2344059" y="0"/>
                </a:lnTo>
                <a:lnTo>
                  <a:pt x="2344059" y="3416073"/>
                </a:lnTo>
                <a:lnTo>
                  <a:pt x="0" y="34160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1F3C359C-B3DD-4FB2-A6F9-1D519B65B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EB2088F-2F1B-43DE-957F-CF2F16D53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100" y="2828369"/>
            <a:ext cx="3471464" cy="2557932"/>
          </a:xfrm>
          <a:custGeom>
            <a:avLst/>
            <a:gdLst>
              <a:gd name="connsiteX0" fmla="*/ 0 w 3471464"/>
              <a:gd name="connsiteY0" fmla="*/ 0 h 2557932"/>
              <a:gd name="connsiteX1" fmla="*/ 3471464 w 3471464"/>
              <a:gd name="connsiteY1" fmla="*/ 0 h 2557932"/>
              <a:gd name="connsiteX2" fmla="*/ 3471464 w 3471464"/>
              <a:gd name="connsiteY2" fmla="*/ 2557932 h 2557932"/>
              <a:gd name="connsiteX3" fmla="*/ 0 w 3471464"/>
              <a:gd name="connsiteY3" fmla="*/ 2557932 h 25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464" h="2557932">
                <a:moveTo>
                  <a:pt x="0" y="0"/>
                </a:moveTo>
                <a:lnTo>
                  <a:pt x="3471464" y="0"/>
                </a:lnTo>
                <a:lnTo>
                  <a:pt x="3471464" y="2557932"/>
                </a:lnTo>
                <a:lnTo>
                  <a:pt x="0" y="25579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F417D09-0122-4227-8FDD-2C4C19C68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841" y="604258"/>
            <a:ext cx="1990594" cy="2254327"/>
          </a:xfrm>
          <a:custGeom>
            <a:avLst/>
            <a:gdLst>
              <a:gd name="connsiteX0" fmla="*/ 0 w 1990594"/>
              <a:gd name="connsiteY0" fmla="*/ 0 h 2254327"/>
              <a:gd name="connsiteX1" fmla="*/ 1990594 w 1990594"/>
              <a:gd name="connsiteY1" fmla="*/ 0 h 2254327"/>
              <a:gd name="connsiteX2" fmla="*/ 1990594 w 1990594"/>
              <a:gd name="connsiteY2" fmla="*/ 2254327 h 2254327"/>
              <a:gd name="connsiteX3" fmla="*/ 0 w 1990594"/>
              <a:gd name="connsiteY3" fmla="*/ 2254327 h 225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594" h="2254327">
                <a:moveTo>
                  <a:pt x="0" y="0"/>
                </a:moveTo>
                <a:lnTo>
                  <a:pt x="1990594" y="0"/>
                </a:lnTo>
                <a:lnTo>
                  <a:pt x="1990594" y="2254327"/>
                </a:lnTo>
                <a:lnTo>
                  <a:pt x="0" y="22543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FF35A874-2690-497F-80A0-03675049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9390" y="576989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297C449B-67BB-4D99-86C4-E6ECDEA6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4934" y="633344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C9D831B-1474-4A35-98F0-2826A355C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60;p13">
            <a:extLst>
              <a:ext uri="{FF2B5EF4-FFF2-40B4-BE49-F238E27FC236}">
                <a16:creationId xmlns:a16="http://schemas.microsoft.com/office/drawing/2014/main" id="{568A588A-0DAF-4DDC-DEDD-C4C918F4DB33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18342" y="944492"/>
            <a:ext cx="1644158" cy="1553729"/>
          </a:xfrm>
          <a:prstGeom prst="rect">
            <a:avLst/>
          </a:prstGeom>
          <a:noFill/>
        </p:spPr>
      </p:pic>
      <p:pic>
        <p:nvPicPr>
          <p:cNvPr id="3" name="Google Shape;62;p13">
            <a:extLst>
              <a:ext uri="{FF2B5EF4-FFF2-40B4-BE49-F238E27FC236}">
                <a16:creationId xmlns:a16="http://schemas.microsoft.com/office/drawing/2014/main" id="{DC6F235A-CAEB-12AD-0990-6F69DB1C7807}"/>
              </a:ext>
            </a:extLst>
          </p:cNvPr>
          <p:cNvPicPr preferRelativeResize="0"/>
          <p:nvPr/>
        </p:nvPicPr>
        <p:blipFill rotWithShape="1">
          <a:blip r:embed="rId4"/>
          <a:srcRect t="30405" b="27988"/>
          <a:stretch/>
        </p:blipFill>
        <p:spPr>
          <a:xfrm>
            <a:off x="774283" y="4117435"/>
            <a:ext cx="2036959" cy="847517"/>
          </a:xfrm>
          <a:prstGeom prst="rect">
            <a:avLst/>
          </a:prstGeom>
          <a:noFill/>
        </p:spPr>
      </p:pic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946410AA-0894-4BBC-A1E1-6BB8EF472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1600" y="3243308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SPI Spotlight - Data Sharing - Children's Hospital of Orange County">
            <a:extLst>
              <a:ext uri="{FF2B5EF4-FFF2-40B4-BE49-F238E27FC236}">
                <a16:creationId xmlns:a16="http://schemas.microsoft.com/office/drawing/2014/main" id="{4E055268-E41F-BF3B-B222-5FB484EB5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4553" y="3056990"/>
            <a:ext cx="3155695" cy="21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21908082-D0BB-4FF0-A90D-6B6B3DE2A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6013" y="2827175"/>
            <a:ext cx="1092260" cy="2560320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419A395-0EE8-465E-9AAC-375DF289D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3205" y="631297"/>
            <a:ext cx="3837241" cy="5581640"/>
          </a:xfrm>
          <a:custGeom>
            <a:avLst/>
            <a:gdLst>
              <a:gd name="connsiteX0" fmla="*/ 0 w 3837241"/>
              <a:gd name="connsiteY0" fmla="*/ 0 h 5581640"/>
              <a:gd name="connsiteX1" fmla="*/ 3837241 w 3837241"/>
              <a:gd name="connsiteY1" fmla="*/ 0 h 5581640"/>
              <a:gd name="connsiteX2" fmla="*/ 3837241 w 3837241"/>
              <a:gd name="connsiteY2" fmla="*/ 5581640 h 5581640"/>
              <a:gd name="connsiteX3" fmla="*/ 0 w 3837241"/>
              <a:gd name="connsiteY3" fmla="*/ 5581640 h 558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241" h="5581640">
                <a:moveTo>
                  <a:pt x="0" y="0"/>
                </a:moveTo>
                <a:lnTo>
                  <a:pt x="3837241" y="0"/>
                </a:lnTo>
                <a:lnTo>
                  <a:pt x="3837241" y="5581640"/>
                </a:lnTo>
                <a:lnTo>
                  <a:pt x="0" y="55816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7682E05-D6EE-F946-EEF6-FAE3F39E0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8" t="613" r="2834" b="1306"/>
          <a:stretch/>
        </p:blipFill>
        <p:spPr>
          <a:xfrm>
            <a:off x="7816102" y="990187"/>
            <a:ext cx="3671446" cy="4757315"/>
          </a:xfrm>
          <a:prstGeom prst="rect">
            <a:avLst/>
          </a:prstGeom>
        </p:spPr>
      </p:pic>
      <p:pic>
        <p:nvPicPr>
          <p:cNvPr id="7" name="Google Shape;58;p13">
            <a:extLst>
              <a:ext uri="{FF2B5EF4-FFF2-40B4-BE49-F238E27FC236}">
                <a16:creationId xmlns:a16="http://schemas.microsoft.com/office/drawing/2014/main" id="{1D727291-1EB1-9377-94C1-7F47DBF02F1A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776851" y="961786"/>
            <a:ext cx="887562" cy="188270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DE9F49-9BB0-A01A-28C9-E42FDB8E95FF}"/>
              </a:ext>
            </a:extLst>
          </p:cNvPr>
          <p:cNvSpPr txBox="1"/>
          <p:nvPr/>
        </p:nvSpPr>
        <p:spPr>
          <a:xfrm>
            <a:off x="4489660" y="6028271"/>
            <a:ext cx="26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Grazie</a:t>
            </a:r>
            <a:r>
              <a:rPr lang="en-US" dirty="0"/>
              <a:t> per </a:t>
            </a:r>
            <a:r>
              <a:rPr lang="en-US" dirty="0" err="1"/>
              <a:t>l’attenzione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9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159FF932-9B58-EC80-ACEB-C63FBC38C0FE}"/>
              </a:ext>
            </a:extLst>
          </p:cNvPr>
          <p:cNvSpPr txBox="1">
            <a:spLocks/>
          </p:cNvSpPr>
          <p:nvPr/>
        </p:nvSpPr>
        <p:spPr>
          <a:xfrm>
            <a:off x="242977" y="284672"/>
            <a:ext cx="10515600" cy="510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4" name="Google Shape;68;p14">
            <a:extLst>
              <a:ext uri="{FF2B5EF4-FFF2-40B4-BE49-F238E27FC236}">
                <a16:creationId xmlns:a16="http://schemas.microsoft.com/office/drawing/2014/main" id="{5A78496A-B0A4-C009-832B-6329482CA3A2}"/>
              </a:ext>
            </a:extLst>
          </p:cNvPr>
          <p:cNvSpPr txBox="1"/>
          <p:nvPr/>
        </p:nvSpPr>
        <p:spPr>
          <a:xfrm>
            <a:off x="1204267" y="1121350"/>
            <a:ext cx="3037200" cy="24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 </a:t>
            </a:r>
            <a:r>
              <a:rPr lang="en" dirty="0" err="1"/>
              <a:t>sviluppo</a:t>
            </a:r>
            <a:r>
              <a:rPr lang="en" dirty="0"/>
              <a:t> e </a:t>
            </a:r>
            <a:r>
              <a:rPr lang="en" dirty="0" err="1"/>
              <a:t>utilizzo</a:t>
            </a:r>
            <a:r>
              <a:rPr lang="en" dirty="0"/>
              <a:t> </a:t>
            </a:r>
            <a:r>
              <a:rPr lang="en" dirty="0" err="1"/>
              <a:t>dell’intelligenza</a:t>
            </a:r>
            <a:r>
              <a:rPr lang="en" dirty="0"/>
              <a:t> </a:t>
            </a:r>
            <a:r>
              <a:rPr lang="en" dirty="0" err="1"/>
              <a:t>artificiale</a:t>
            </a:r>
            <a:r>
              <a:rPr lang="en" dirty="0"/>
              <a:t> in tempo </a:t>
            </a:r>
            <a:r>
              <a:rPr lang="en" dirty="0" err="1"/>
              <a:t>reale</a:t>
            </a:r>
            <a:r>
              <a:rPr lang="en" dirty="0"/>
              <a:t> </a:t>
            </a:r>
            <a:r>
              <a:rPr lang="en" b="1" u="sng" dirty="0" err="1">
                <a:solidFill>
                  <a:schemeClr val="dk1"/>
                </a:solidFill>
              </a:rPr>
              <a:t>durante</a:t>
            </a:r>
            <a:r>
              <a:rPr lang="en" b="1" dirty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la </a:t>
            </a:r>
            <a:r>
              <a:rPr lang="en" dirty="0" err="1">
                <a:solidFill>
                  <a:schemeClr val="dk1"/>
                </a:solidFill>
              </a:rPr>
              <a:t>pratica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clinica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permette</a:t>
            </a:r>
            <a:r>
              <a:rPr lang="en" dirty="0">
                <a:solidFill>
                  <a:schemeClr val="dk1"/>
                </a:solidFill>
              </a:rPr>
              <a:t> di</a:t>
            </a:r>
            <a:r>
              <a:rPr lang="en" dirty="0"/>
              <a:t>: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 u="sng" dirty="0" err="1"/>
              <a:t>Predire</a:t>
            </a:r>
            <a:r>
              <a:rPr lang="en" dirty="0"/>
              <a:t> un outcome </a:t>
            </a:r>
            <a:r>
              <a:rPr lang="en" dirty="0" err="1"/>
              <a:t>clinico</a:t>
            </a:r>
            <a:r>
              <a:rPr lang="en" dirty="0"/>
              <a:t> </a:t>
            </a:r>
            <a:r>
              <a:rPr lang="en" dirty="0" err="1"/>
              <a:t>negativo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b="1" u="sng" dirty="0" err="1">
                <a:solidFill>
                  <a:schemeClr val="dk1"/>
                </a:solidFill>
              </a:rPr>
              <a:t>Prevenirlo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attraverso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interventi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personalizzati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sulla</a:t>
            </a:r>
            <a:r>
              <a:rPr lang="en" dirty="0">
                <a:solidFill>
                  <a:schemeClr val="dk1"/>
                </a:solidFill>
              </a:rPr>
              <a:t> base </a:t>
            </a:r>
            <a:r>
              <a:rPr lang="en" dirty="0" err="1">
                <a:solidFill>
                  <a:schemeClr val="dk1"/>
                </a:solidFill>
              </a:rPr>
              <a:t>delle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caratteristiche</a:t>
            </a:r>
            <a:r>
              <a:rPr lang="en" dirty="0">
                <a:solidFill>
                  <a:schemeClr val="dk1"/>
                </a:solidFill>
              </a:rPr>
              <a:t> del </a:t>
            </a:r>
            <a:r>
              <a:rPr lang="en" dirty="0" err="1">
                <a:solidFill>
                  <a:schemeClr val="dk1"/>
                </a:solidFill>
              </a:rPr>
              <a:t>paziente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Google Shape;69;p14">
            <a:extLst>
              <a:ext uri="{FF2B5EF4-FFF2-40B4-BE49-F238E27FC236}">
                <a16:creationId xmlns:a16="http://schemas.microsoft.com/office/drawing/2014/main" id="{76C6D61C-7CE0-073A-688C-EB815EE65D6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295" r="12122" b="34201"/>
          <a:stretch/>
        </p:blipFill>
        <p:spPr>
          <a:xfrm>
            <a:off x="5837160" y="2052849"/>
            <a:ext cx="4868865" cy="2472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80830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D76973-B2D6-4E8B-0682-E56B5F74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92" y="3775556"/>
            <a:ext cx="9895282" cy="1803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16322FA-6EFB-3C1D-1046-71619C53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36" y="946153"/>
            <a:ext cx="9895281" cy="23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3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F20FDF-429C-98DA-C9DB-6F78CE9EE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3"/>
          <a:stretch/>
        </p:blipFill>
        <p:spPr>
          <a:xfrm>
            <a:off x="2136602" y="262758"/>
            <a:ext cx="7750629" cy="63324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506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AFDC4-34D8-0F66-CA6A-453CE4B77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49" y="995127"/>
            <a:ext cx="7457634" cy="48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4F64A-9E96-05AB-9552-0F84341DD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466" y="2466891"/>
            <a:ext cx="1976221" cy="19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299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8D722C70-B639-40C8-738E-0ED24A30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284672"/>
            <a:ext cx="10515600" cy="510414"/>
          </a:xfrm>
        </p:spPr>
        <p:txBody>
          <a:bodyPr>
            <a:normAutofit/>
          </a:bodyPr>
          <a:lstStyle/>
          <a:p>
            <a:r>
              <a:rPr lang="en-US" sz="2800" dirty="0"/>
              <a:t>REAL WORLD DATA, REAL WORLD AI, REAL WORLD OUTCOMES</a:t>
            </a:r>
          </a:p>
        </p:txBody>
      </p:sp>
      <p:sp>
        <p:nvSpPr>
          <p:cNvPr id="4" name="Google Shape;97;p18">
            <a:extLst>
              <a:ext uri="{FF2B5EF4-FFF2-40B4-BE49-F238E27FC236}">
                <a16:creationId xmlns:a16="http://schemas.microsoft.com/office/drawing/2014/main" id="{583A24B2-AC82-988A-9FD5-6D4B1D3599B4}"/>
              </a:ext>
            </a:extLst>
          </p:cNvPr>
          <p:cNvSpPr txBox="1">
            <a:spLocks/>
          </p:cNvSpPr>
          <p:nvPr/>
        </p:nvSpPr>
        <p:spPr>
          <a:xfrm>
            <a:off x="352800" y="1217758"/>
            <a:ext cx="5928730" cy="39459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400" b="1" dirty="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Monitoraggio Continuo del Glucosio (CGM):</a:t>
            </a:r>
          </a:p>
          <a:p>
            <a:pPr marL="508000" indent="-293370">
              <a:spcBef>
                <a:spcPts val="2100"/>
              </a:spcBef>
              <a:buClr>
                <a:srgbClr val="0D0D0D"/>
              </a:buClr>
              <a:buSzPct val="100000"/>
              <a:buFont typeface="Roboto"/>
              <a:buChar char="●"/>
            </a:pPr>
            <a:r>
              <a:rPr lang="it-IT" sz="1400" dirty="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C'è stato un aumento significativo del 15% nell'accettazione e nell'uso dei dispositivi CGM.</a:t>
            </a:r>
          </a:p>
          <a:p>
            <a:pPr marL="508000" indent="-293370">
              <a:spcBef>
                <a:spcPts val="0"/>
              </a:spcBef>
              <a:buClr>
                <a:srgbClr val="0D0D0D"/>
              </a:buClr>
              <a:buSzPct val="100000"/>
              <a:buFont typeface="Roboto"/>
              <a:buChar char="●"/>
            </a:pPr>
            <a:r>
              <a:rPr lang="it-IT" sz="1400" dirty="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Alcune cliniche hanno raggiunto un incremento di oltre il 25% nell'adozione del CGM.</a:t>
            </a:r>
          </a:p>
          <a:p>
            <a:pPr marL="50800" indent="0">
              <a:spcBef>
                <a:spcPts val="2100"/>
              </a:spcBef>
              <a:buFont typeface="Arial" panose="020B0604020202020204" pitchFamily="34" charset="0"/>
              <a:buNone/>
            </a:pPr>
            <a:r>
              <a:rPr lang="it-IT" sz="1400" b="1" dirty="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Screening della Depressione:</a:t>
            </a:r>
            <a:endParaRPr lang="it-IT" sz="1400" dirty="0">
              <a:solidFill>
                <a:srgbClr val="0D0D0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508000" indent="-293370">
              <a:spcBef>
                <a:spcPts val="2100"/>
              </a:spcBef>
              <a:buClr>
                <a:srgbClr val="0D0D0D"/>
              </a:buClr>
              <a:buSzPct val="100000"/>
              <a:buFont typeface="Roboto"/>
              <a:buChar char="●"/>
            </a:pPr>
            <a:r>
              <a:rPr lang="it-IT" sz="1400" dirty="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C'è stato un incremento del 64% nel numero di pazienti sottoposti a screening per la depressione, si è scoperto l’impatto del conflitto famigliare sulla glicemia</a:t>
            </a:r>
          </a:p>
          <a:p>
            <a:pPr marL="50800" indent="0">
              <a:spcBef>
                <a:spcPts val="2100"/>
              </a:spcBef>
              <a:buFont typeface="Arial" panose="020B0604020202020204" pitchFamily="34" charset="0"/>
              <a:buNone/>
            </a:pPr>
            <a:r>
              <a:rPr lang="it-IT" sz="1400" b="1" dirty="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Superamento delle Barriere al Controllo della Glicemia:</a:t>
            </a:r>
          </a:p>
          <a:p>
            <a:pPr marL="508000" indent="-293370">
              <a:spcBef>
                <a:spcPts val="2100"/>
              </a:spcBef>
              <a:buClr>
                <a:srgbClr val="0D0D0D"/>
              </a:buClr>
              <a:buSzPct val="100000"/>
              <a:buFont typeface="Roboto"/>
              <a:buChar char="●"/>
            </a:pPr>
            <a:r>
              <a:rPr lang="it-IT" sz="1400" dirty="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controllo più rigoroso della glicemia grazie al monitoraggio in remoto, e riduzione della paura dell'ipoglicemia (bassi livelli di zucchero nel sangue).</a:t>
            </a:r>
            <a:endParaRPr lang="it-IT" sz="3200" dirty="0"/>
          </a:p>
        </p:txBody>
      </p:sp>
      <p:pic>
        <p:nvPicPr>
          <p:cNvPr id="5" name="Google Shape;98;p18">
            <a:extLst>
              <a:ext uri="{FF2B5EF4-FFF2-40B4-BE49-F238E27FC236}">
                <a16:creationId xmlns:a16="http://schemas.microsoft.com/office/drawing/2014/main" id="{58E8FE86-BA24-C76F-FF5D-56F96F5D49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8854" y="1217758"/>
            <a:ext cx="4563200" cy="4626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3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0DB29397-AE37-45DF-300B-40A5A1D38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189" y="693234"/>
            <a:ext cx="10515600" cy="510414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Google Shape;81;p16">
            <a:extLst>
              <a:ext uri="{FF2B5EF4-FFF2-40B4-BE49-F238E27FC236}">
                <a16:creationId xmlns:a16="http://schemas.microsoft.com/office/drawing/2014/main" id="{BF7E8D9C-B926-C4D3-E1EE-08D0D1B43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9379"/>
          <a:stretch/>
        </p:blipFill>
        <p:spPr>
          <a:xfrm>
            <a:off x="1021189" y="3734608"/>
            <a:ext cx="6259018" cy="254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2;p16">
            <a:extLst>
              <a:ext uri="{FF2B5EF4-FFF2-40B4-BE49-F238E27FC236}">
                <a16:creationId xmlns:a16="http://schemas.microsoft.com/office/drawing/2014/main" id="{9181AED0-8A3D-6368-5985-98DD4AD2B9C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89" y="527832"/>
            <a:ext cx="6091802" cy="30413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4;p16">
            <a:extLst>
              <a:ext uri="{FF2B5EF4-FFF2-40B4-BE49-F238E27FC236}">
                <a16:creationId xmlns:a16="http://schemas.microsoft.com/office/drawing/2014/main" id="{7FBB2603-6FDE-797F-5D21-9A62489E5284}"/>
              </a:ext>
            </a:extLst>
          </p:cNvPr>
          <p:cNvSpPr txBox="1"/>
          <p:nvPr/>
        </p:nvSpPr>
        <p:spPr>
          <a:xfrm>
            <a:off x="8081956" y="1203648"/>
            <a:ext cx="3699509" cy="415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593 </a:t>
            </a:r>
            <a:r>
              <a:rPr lang="en"/>
              <a:t>pazienti a rischio di un aumento in A1c nei 180 g conseguenti l’ultima visita ambulatoriale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69 </a:t>
            </a:r>
            <a:r>
              <a:rPr lang="en"/>
              <a:t>participanti nel programma RPM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62% </a:t>
            </a:r>
            <a:r>
              <a:rPr lang="en"/>
              <a:t>non ha subito una deteriorazione della condizione clinica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99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7">
            <a:extLst>
              <a:ext uri="{FF2B5EF4-FFF2-40B4-BE49-F238E27FC236}">
                <a16:creationId xmlns:a16="http://schemas.microsoft.com/office/drawing/2014/main" id="{7954DB52-8D11-9052-B332-3775725A68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636" y="1481873"/>
            <a:ext cx="3000280" cy="389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1;p17">
            <a:extLst>
              <a:ext uri="{FF2B5EF4-FFF2-40B4-BE49-F238E27FC236}">
                <a16:creationId xmlns:a16="http://schemas.microsoft.com/office/drawing/2014/main" id="{3B2F5071-2CC6-B436-569C-C3C603721E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3470" y="1481873"/>
            <a:ext cx="6886326" cy="3324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16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1C2702DE-736B-1B5A-0FEC-47A75F933846}"/>
              </a:ext>
            </a:extLst>
          </p:cNvPr>
          <p:cNvSpPr txBox="1">
            <a:spLocks/>
          </p:cNvSpPr>
          <p:nvPr/>
        </p:nvSpPr>
        <p:spPr>
          <a:xfrm>
            <a:off x="876693" y="741391"/>
            <a:ext cx="3455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MIGLIORARE LA SALUTE RIDUCENDO I COSTI </a:t>
            </a:r>
          </a:p>
        </p:txBody>
      </p:sp>
      <p:sp>
        <p:nvSpPr>
          <p:cNvPr id="4" name="Google Shape;104;p19">
            <a:extLst>
              <a:ext uri="{FF2B5EF4-FFF2-40B4-BE49-F238E27FC236}">
                <a16:creationId xmlns:a16="http://schemas.microsoft.com/office/drawing/2014/main" id="{A0E5074F-4DA6-745E-1420-9191960BF3FF}"/>
              </a:ext>
            </a:extLst>
          </p:cNvPr>
          <p:cNvSpPr txBox="1">
            <a:spLocks/>
          </p:cNvSpPr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0"/>
              </a:spcBef>
              <a:spcAft>
                <a:spcPts val="600"/>
              </a:spcAft>
              <a:buClr>
                <a:srgbClr val="333333"/>
              </a:buClr>
              <a:buSzPts val="1750"/>
            </a:pPr>
            <a:r>
              <a:rPr lang="en-US" sz="2000" dirty="0">
                <a:highlight>
                  <a:srgbClr val="FFFFFF"/>
                </a:highlight>
                <a:sym typeface="Georgia"/>
              </a:rPr>
              <a:t>DKA episodes represent more than $1 of every $4 spent</a:t>
            </a:r>
          </a:p>
          <a:p>
            <a:pPr marL="457200">
              <a:spcBef>
                <a:spcPts val="0"/>
              </a:spcBef>
              <a:spcAft>
                <a:spcPts val="600"/>
              </a:spcAft>
              <a:buClr>
                <a:srgbClr val="333333"/>
              </a:buClr>
              <a:buSzPts val="1750"/>
            </a:pPr>
            <a:r>
              <a:rPr lang="en-US" sz="2000" dirty="0">
                <a:highlight>
                  <a:srgbClr val="FFFFFF"/>
                </a:highlight>
                <a:sym typeface="Georgia"/>
              </a:rPr>
              <a:t>The median hospitalization cost of DKA is $29.980</a:t>
            </a:r>
          </a:p>
        </p:txBody>
      </p:sp>
      <p:pic>
        <p:nvPicPr>
          <p:cNvPr id="5" name="Google Shape;105;p19">
            <a:extLst>
              <a:ext uri="{FF2B5EF4-FFF2-40B4-BE49-F238E27FC236}">
                <a16:creationId xmlns:a16="http://schemas.microsoft.com/office/drawing/2014/main" id="{AF95AFBE-9E0D-72E5-D4B8-ECC39E38BDED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987672" y="1828332"/>
            <a:ext cx="6389346" cy="3210646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56883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303</Words>
  <Application>Microsoft Macintosh PowerPoint</Application>
  <PresentationFormat>Widescreen</PresentationFormat>
  <Paragraphs>46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72 Black</vt:lpstr>
      <vt:lpstr>Aptos</vt:lpstr>
      <vt:lpstr>Aptos Display</vt:lpstr>
      <vt:lpstr>Arial</vt:lpstr>
      <vt:lpstr>Calibri</vt:lpstr>
      <vt:lpstr>Georgia</vt:lpstr>
      <vt:lpstr>Roboto</vt:lpstr>
      <vt:lpstr>Tema di Office</vt:lpstr>
      <vt:lpstr>L’ Intelligenza Artificiale   IN CLINICA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REAL WORLD DATA, REAL WORLD AI, REAL WORLD OUTCOMES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 hanno finalità diverse … </vt:lpstr>
      <vt:lpstr>… E I DATI SON   TUTTI DIVERSI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IA IN CLINICA </dc:title>
  <dc:creator>Ferro Diana</dc:creator>
  <cp:lastModifiedBy>Ferro Diana</cp:lastModifiedBy>
  <cp:revision>2</cp:revision>
  <dcterms:created xsi:type="dcterms:W3CDTF">2024-05-15T20:30:37Z</dcterms:created>
  <dcterms:modified xsi:type="dcterms:W3CDTF">2024-05-16T13:58:36Z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0707fe-b2c5-4349-a92a-6123ae69e1a3_Enabled">
    <vt:lpwstr>true</vt:lpwstr>
  </property>
  <property fmtid="{D5CDD505-2E9C-101B-9397-08002B2CF9AE}" pid="3" name="MSIP_Label_790707fe-b2c5-4349-a92a-6123ae69e1a3_SetDate">
    <vt:lpwstr>2024-05-15T20:43:35Z</vt:lpwstr>
  </property>
  <property fmtid="{D5CDD505-2E9C-101B-9397-08002B2CF9AE}" pid="4" name="MSIP_Label_790707fe-b2c5-4349-a92a-6123ae69e1a3_Method">
    <vt:lpwstr>Privileged</vt:lpwstr>
  </property>
  <property fmtid="{D5CDD505-2E9C-101B-9397-08002B2CF9AE}" pid="5" name="MSIP_Label_790707fe-b2c5-4349-a92a-6123ae69e1a3_Name">
    <vt:lpwstr>defa4170-0d19-0005-0004-bc88714345d2</vt:lpwstr>
  </property>
  <property fmtid="{D5CDD505-2E9C-101B-9397-08002B2CF9AE}" pid="6" name="MSIP_Label_790707fe-b2c5-4349-a92a-6123ae69e1a3_SiteId">
    <vt:lpwstr>f20d4cb4-0cf2-4818-9c70-fd85f0ecaaa7</vt:lpwstr>
  </property>
  <property fmtid="{D5CDD505-2E9C-101B-9397-08002B2CF9AE}" pid="7" name="MSIP_Label_790707fe-b2c5-4349-a92a-6123ae69e1a3_ActionId">
    <vt:lpwstr>ac72f29e-41ba-48ca-af4c-1e87e4044493</vt:lpwstr>
  </property>
  <property fmtid="{D5CDD505-2E9C-101B-9397-08002B2CF9AE}" pid="8" name="MSIP_Label_790707fe-b2c5-4349-a92a-6123ae69e1a3_ContentBits">
    <vt:lpwstr>0</vt:lpwstr>
  </property>
</Properties>
</file>