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8" r:id="rId1"/>
  </p:sldMasterIdLst>
  <p:notesMasterIdLst>
    <p:notesMasterId r:id="rId44"/>
  </p:notesMasterIdLst>
  <p:sldIdLst>
    <p:sldId id="256" r:id="rId2"/>
    <p:sldId id="258" r:id="rId3"/>
    <p:sldId id="11053" r:id="rId4"/>
    <p:sldId id="11047" r:id="rId5"/>
    <p:sldId id="11054" r:id="rId6"/>
    <p:sldId id="11049" r:id="rId7"/>
    <p:sldId id="11055" r:id="rId8"/>
    <p:sldId id="11052" r:id="rId9"/>
    <p:sldId id="11056" r:id="rId10"/>
    <p:sldId id="11057" r:id="rId11"/>
    <p:sldId id="11058" r:id="rId12"/>
    <p:sldId id="11059" r:id="rId13"/>
    <p:sldId id="11060" r:id="rId14"/>
    <p:sldId id="1248" r:id="rId15"/>
    <p:sldId id="2868" r:id="rId16"/>
    <p:sldId id="2907" r:id="rId17"/>
    <p:sldId id="2908" r:id="rId18"/>
    <p:sldId id="2903" r:id="rId19"/>
    <p:sldId id="1465" r:id="rId20"/>
    <p:sldId id="2919" r:id="rId21"/>
    <p:sldId id="2866" r:id="rId22"/>
    <p:sldId id="2918" r:id="rId23"/>
    <p:sldId id="2912" r:id="rId24"/>
    <p:sldId id="11061" r:id="rId25"/>
    <p:sldId id="1425" r:id="rId26"/>
    <p:sldId id="1435" r:id="rId27"/>
    <p:sldId id="1433" r:id="rId28"/>
    <p:sldId id="1436" r:id="rId29"/>
    <p:sldId id="1437" r:id="rId30"/>
    <p:sldId id="1430" r:id="rId31"/>
    <p:sldId id="1422" r:id="rId32"/>
    <p:sldId id="1423" r:id="rId33"/>
    <p:sldId id="1424" r:id="rId34"/>
    <p:sldId id="1431" r:id="rId35"/>
    <p:sldId id="1426" r:id="rId36"/>
    <p:sldId id="1438" r:id="rId37"/>
    <p:sldId id="850" r:id="rId38"/>
    <p:sldId id="851" r:id="rId39"/>
    <p:sldId id="260" r:id="rId40"/>
    <p:sldId id="11062" r:id="rId41"/>
    <p:sldId id="11063" r:id="rId42"/>
    <p:sldId id="277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3A57"/>
    <a:srgbClr val="0F3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/>
    <p:restoredTop sz="78129"/>
  </p:normalViewPr>
  <p:slideViewPr>
    <p:cSldViewPr snapToGrid="0">
      <p:cViewPr varScale="1">
        <p:scale>
          <a:sx n="90" d="100"/>
          <a:sy n="90" d="100"/>
        </p:scale>
        <p:origin x="1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austosalaffi:Desktop:Lavoro%20telemonitoring%20in%20RA:Grafico%20CD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9895192662740398E-2"/>
          <c:y val="5.6547232330220798E-2"/>
          <c:w val="0.90010480733725995"/>
          <c:h val="0.779436467099489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ERA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666666666666701E-2"/>
                  <c:y val="-1.830681633903320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38.1%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740A-4645-BA22-B615AA19F5E6}"/>
                </c:ext>
              </c:extLst>
            </c:dLbl>
            <c:dLbl>
              <c:idx val="1"/>
              <c:layout>
                <c:manualLayout>
                  <c:x val="1.6666666666666701E-2"/>
                  <c:y val="-1.8306636155606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71.4%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40A-4645-BA22-B615AA19F5E6}"/>
                </c:ext>
              </c:extLst>
            </c:dLbl>
            <c:dLbl>
              <c:idx val="2"/>
              <c:layout>
                <c:manualLayout>
                  <c:x val="1.8181818181818198E-2"/>
                  <c:y val="-1.60183066361556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23.8%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40A-4645-BA22-B615AA19F5E6}"/>
                </c:ext>
              </c:extLst>
            </c:dLbl>
            <c:dLbl>
              <c:idx val="3"/>
              <c:layout>
                <c:manualLayout>
                  <c:x val="1.8181818181818101E-2"/>
                  <c:y val="-1.8306636155606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19.4%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40A-4645-BA22-B615AA19F5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Foglio1!$B$1:$E$1</c:f>
              <c:strCache>
                <c:ptCount val="4"/>
                <c:pt idx="0">
                  <c:v>Clinical remission (CDAI ≤2.8) </c:v>
                </c:pt>
                <c:pt idx="1">
                  <c:v>Normal physical function (ROAD ≤1)</c:v>
                </c:pt>
                <c:pt idx="2">
                  <c:v>Radiographic nonprogression (∆mTSS ≤0.5)</c:v>
                </c:pt>
                <c:pt idx="3">
                  <c:v>Comprehensive disease control (CDC)</c:v>
                </c:pt>
              </c:strCache>
            </c:strRef>
          </c:cat>
          <c:val>
            <c:numRef>
              <c:f>Foglio1!$B$2:$E$2</c:f>
              <c:numCache>
                <c:formatCode>General</c:formatCode>
                <c:ptCount val="4"/>
                <c:pt idx="0">
                  <c:v>38.1</c:v>
                </c:pt>
                <c:pt idx="1">
                  <c:v>71.400000000000006</c:v>
                </c:pt>
                <c:pt idx="2">
                  <c:v>23.8</c:v>
                </c:pt>
                <c:pt idx="3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0A-4645-BA22-B615AA19F5E6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LSRA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696969696969699E-2"/>
                  <c:y val="-1.830663615560650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25%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40A-4645-BA22-B615AA19F5E6}"/>
                </c:ext>
              </c:extLst>
            </c:dLbl>
            <c:dLbl>
              <c:idx val="1"/>
              <c:layout>
                <c:manualLayout>
                  <c:x val="1.9696969696969699E-2"/>
                  <c:y val="-2.059496567505720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35%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740A-4645-BA22-B615AA19F5E6}"/>
                </c:ext>
              </c:extLst>
            </c:dLbl>
            <c:dLbl>
              <c:idx val="2"/>
              <c:layout>
                <c:manualLayout>
                  <c:x val="1.9696969696969699E-2"/>
                  <c:y val="-1.8306636155606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40A-4645-BA22-B615AA19F5E6}"/>
                </c:ext>
              </c:extLst>
            </c:dLbl>
            <c:dLbl>
              <c:idx val="3"/>
              <c:layout>
                <c:manualLayout>
                  <c:x val="1.6666666666666601E-2"/>
                  <c:y val="-1.601830663615549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40A-4645-BA22-B615AA19F5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Foglio1!$B$1:$E$1</c:f>
              <c:strCache>
                <c:ptCount val="4"/>
                <c:pt idx="0">
                  <c:v>Clinical remission (CDAI ≤2.8) </c:v>
                </c:pt>
                <c:pt idx="1">
                  <c:v>Normal physical function (ROAD ≤1)</c:v>
                </c:pt>
                <c:pt idx="2">
                  <c:v>Radiographic nonprogression (∆mTSS ≤0.5)</c:v>
                </c:pt>
                <c:pt idx="3">
                  <c:v>Comprehensive disease control (CDC)</c:v>
                </c:pt>
              </c:strCache>
            </c:strRef>
          </c:cat>
          <c:val>
            <c:numRef>
              <c:f>Foglio1!$B$3:$E$3</c:f>
              <c:numCache>
                <c:formatCode>General</c:formatCode>
                <c:ptCount val="4"/>
                <c:pt idx="0">
                  <c:v>25</c:v>
                </c:pt>
                <c:pt idx="1">
                  <c:v>35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40A-4645-BA22-B615AA19F5E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2135160184"/>
        <c:axId val="2116872728"/>
        <c:axId val="0"/>
      </c:bar3DChart>
      <c:catAx>
        <c:axId val="-2135160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2116872728"/>
        <c:crosses val="autoZero"/>
        <c:auto val="1"/>
        <c:lblAlgn val="ctr"/>
        <c:lblOffset val="100"/>
        <c:noMultiLvlLbl val="0"/>
      </c:catAx>
      <c:valAx>
        <c:axId val="211687272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-213516018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2FF4C0-0C3C-BA4F-B1A6-4A5DF86E56CC}" type="doc">
      <dgm:prSet loTypeId="urn:microsoft.com/office/officeart/2005/8/layout/chevron1" loCatId="" qsTypeId="urn:microsoft.com/office/officeart/2005/8/quickstyle/simple4" qsCatId="simple" csTypeId="urn:microsoft.com/office/officeart/2005/8/colors/colorful4" csCatId="colorful" phldr="1"/>
      <dgm:spPr/>
    </dgm:pt>
    <dgm:pt modelId="{B6F20F39-71AB-FB45-966C-A1D2FFCB53E0}">
      <dgm:prSet phldrT="[Testo]"/>
      <dgm:spPr/>
      <dgm:t>
        <a:bodyPr/>
        <a:lstStyle/>
        <a:p>
          <a:r>
            <a:rPr lang="it-IT" dirty="0"/>
            <a:t>REACTIVE</a:t>
          </a:r>
        </a:p>
      </dgm:t>
    </dgm:pt>
    <dgm:pt modelId="{40258866-C406-1249-9039-1BB26A963D90}" type="parTrans" cxnId="{A8B40853-EB8F-204D-98C5-BF248F0F987A}">
      <dgm:prSet/>
      <dgm:spPr/>
      <dgm:t>
        <a:bodyPr/>
        <a:lstStyle/>
        <a:p>
          <a:endParaRPr lang="it-IT"/>
        </a:p>
      </dgm:t>
    </dgm:pt>
    <dgm:pt modelId="{578C0756-74E5-0B44-B186-2727BCEA1AF4}" type="sibTrans" cxnId="{A8B40853-EB8F-204D-98C5-BF248F0F987A}">
      <dgm:prSet/>
      <dgm:spPr/>
      <dgm:t>
        <a:bodyPr/>
        <a:lstStyle/>
        <a:p>
          <a:endParaRPr lang="it-IT"/>
        </a:p>
      </dgm:t>
    </dgm:pt>
    <dgm:pt modelId="{B7EA4283-A371-784F-A4B4-B08DDA7DAB8D}">
      <dgm:prSet phldrT="[Testo]"/>
      <dgm:spPr/>
      <dgm:t>
        <a:bodyPr/>
        <a:lstStyle/>
        <a:p>
          <a:r>
            <a:rPr lang="it-IT" dirty="0"/>
            <a:t>PROACTIVE</a:t>
          </a:r>
        </a:p>
      </dgm:t>
    </dgm:pt>
    <dgm:pt modelId="{017A1407-F57C-CF41-8ECF-5937565A3B7F}" type="parTrans" cxnId="{7D944B31-F014-F14B-96ED-C291CB9CC026}">
      <dgm:prSet/>
      <dgm:spPr/>
      <dgm:t>
        <a:bodyPr/>
        <a:lstStyle/>
        <a:p>
          <a:endParaRPr lang="it-IT"/>
        </a:p>
      </dgm:t>
    </dgm:pt>
    <dgm:pt modelId="{9B7824E0-D826-0C46-BD2F-73CEB33DB67D}" type="sibTrans" cxnId="{7D944B31-F014-F14B-96ED-C291CB9CC026}">
      <dgm:prSet/>
      <dgm:spPr/>
      <dgm:t>
        <a:bodyPr/>
        <a:lstStyle/>
        <a:p>
          <a:endParaRPr lang="it-IT"/>
        </a:p>
      </dgm:t>
    </dgm:pt>
    <dgm:pt modelId="{A345ECEF-FD2F-194C-9B48-702D6161E3D8}">
      <dgm:prSet phldrT="[Testo]"/>
      <dgm:spPr/>
      <dgm:t>
        <a:bodyPr/>
        <a:lstStyle/>
        <a:p>
          <a:r>
            <a:rPr lang="it-IT" dirty="0"/>
            <a:t>PERSONALIZED</a:t>
          </a:r>
        </a:p>
      </dgm:t>
    </dgm:pt>
    <dgm:pt modelId="{536EB1FE-3FA9-5944-B626-1A759049C5C9}" type="parTrans" cxnId="{62EC739C-E27F-B248-9460-C596B3DE8F19}">
      <dgm:prSet/>
      <dgm:spPr/>
      <dgm:t>
        <a:bodyPr/>
        <a:lstStyle/>
        <a:p>
          <a:endParaRPr lang="it-IT"/>
        </a:p>
      </dgm:t>
    </dgm:pt>
    <dgm:pt modelId="{FE3F7D98-59C6-194F-A772-97A57FF131B7}" type="sibTrans" cxnId="{62EC739C-E27F-B248-9460-C596B3DE8F19}">
      <dgm:prSet/>
      <dgm:spPr/>
      <dgm:t>
        <a:bodyPr/>
        <a:lstStyle/>
        <a:p>
          <a:endParaRPr lang="it-IT"/>
        </a:p>
      </dgm:t>
    </dgm:pt>
    <dgm:pt modelId="{070137AB-ADFD-C74B-9C0A-237FCF65952E}">
      <dgm:prSet phldrT="[Testo]"/>
      <dgm:spPr/>
      <dgm:t>
        <a:bodyPr/>
        <a:lstStyle/>
        <a:p>
          <a:r>
            <a:rPr lang="it-IT" dirty="0"/>
            <a:t>PREDICTIVE</a:t>
          </a:r>
        </a:p>
      </dgm:t>
    </dgm:pt>
    <dgm:pt modelId="{52CC5C90-CB16-6540-957C-002B4589AD9E}" type="parTrans" cxnId="{AC0096C2-D710-9C4D-9BEA-932F450E79D3}">
      <dgm:prSet/>
      <dgm:spPr/>
      <dgm:t>
        <a:bodyPr/>
        <a:lstStyle/>
        <a:p>
          <a:endParaRPr lang="it-IT"/>
        </a:p>
      </dgm:t>
    </dgm:pt>
    <dgm:pt modelId="{4C3C5778-8474-1442-B37F-98C84CB45E39}" type="sibTrans" cxnId="{AC0096C2-D710-9C4D-9BEA-932F450E79D3}">
      <dgm:prSet/>
      <dgm:spPr/>
      <dgm:t>
        <a:bodyPr/>
        <a:lstStyle/>
        <a:p>
          <a:endParaRPr lang="it-IT"/>
        </a:p>
      </dgm:t>
    </dgm:pt>
    <dgm:pt modelId="{7112C1DE-CC0E-0641-B3C0-BCEC48042AA8}" type="pres">
      <dgm:prSet presAssocID="{BA2FF4C0-0C3C-BA4F-B1A6-4A5DF86E56CC}" presName="Name0" presStyleCnt="0">
        <dgm:presLayoutVars>
          <dgm:dir/>
          <dgm:animLvl val="lvl"/>
          <dgm:resizeHandles val="exact"/>
        </dgm:presLayoutVars>
      </dgm:prSet>
      <dgm:spPr/>
    </dgm:pt>
    <dgm:pt modelId="{87824B09-E488-1243-81DC-0FE4B925F45B}" type="pres">
      <dgm:prSet presAssocID="{B6F20F39-71AB-FB45-966C-A1D2FFCB53E0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B78AA33-0279-EE40-8AE7-55C54441A6AF}" type="pres">
      <dgm:prSet presAssocID="{578C0756-74E5-0B44-B186-2727BCEA1AF4}" presName="parTxOnlySpace" presStyleCnt="0"/>
      <dgm:spPr/>
    </dgm:pt>
    <dgm:pt modelId="{4EDD02FB-6B92-0B43-91CA-600B9474E0A3}" type="pres">
      <dgm:prSet presAssocID="{B7EA4283-A371-784F-A4B4-B08DDA7DAB8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B4036CD-99E5-2A47-A86C-3B78C4F31F5E}" type="pres">
      <dgm:prSet presAssocID="{9B7824E0-D826-0C46-BD2F-73CEB33DB67D}" presName="parTxOnlySpace" presStyleCnt="0"/>
      <dgm:spPr/>
    </dgm:pt>
    <dgm:pt modelId="{3B27A35C-6EC5-674A-82A7-1A12FC3D3312}" type="pres">
      <dgm:prSet presAssocID="{A345ECEF-FD2F-194C-9B48-702D6161E3D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82AF0A3-0286-3949-A79F-8308DC1E1E3A}" type="pres">
      <dgm:prSet presAssocID="{FE3F7D98-59C6-194F-A772-97A57FF131B7}" presName="parTxOnlySpace" presStyleCnt="0"/>
      <dgm:spPr/>
    </dgm:pt>
    <dgm:pt modelId="{3869588C-CA89-994C-970C-CD77F3D4C913}" type="pres">
      <dgm:prSet presAssocID="{070137AB-ADFD-C74B-9C0A-237FCF65952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D37EF11-ACB0-4A43-8E9A-5406B0A94F6C}" type="presOf" srcId="{BA2FF4C0-0C3C-BA4F-B1A6-4A5DF86E56CC}" destId="{7112C1DE-CC0E-0641-B3C0-BCEC48042AA8}" srcOrd="0" destOrd="0" presId="urn:microsoft.com/office/officeart/2005/8/layout/chevron1"/>
    <dgm:cxn modelId="{757D1026-A52A-DB4B-B7C3-CA0CC5240D6B}" type="presOf" srcId="{B6F20F39-71AB-FB45-966C-A1D2FFCB53E0}" destId="{87824B09-E488-1243-81DC-0FE4B925F45B}" srcOrd="0" destOrd="0" presId="urn:microsoft.com/office/officeart/2005/8/layout/chevron1"/>
    <dgm:cxn modelId="{7D944B31-F014-F14B-96ED-C291CB9CC026}" srcId="{BA2FF4C0-0C3C-BA4F-B1A6-4A5DF86E56CC}" destId="{B7EA4283-A371-784F-A4B4-B08DDA7DAB8D}" srcOrd="1" destOrd="0" parTransId="{017A1407-F57C-CF41-8ECF-5937565A3B7F}" sibTransId="{9B7824E0-D826-0C46-BD2F-73CEB33DB67D}"/>
    <dgm:cxn modelId="{A8B40853-EB8F-204D-98C5-BF248F0F987A}" srcId="{BA2FF4C0-0C3C-BA4F-B1A6-4A5DF86E56CC}" destId="{B6F20F39-71AB-FB45-966C-A1D2FFCB53E0}" srcOrd="0" destOrd="0" parTransId="{40258866-C406-1249-9039-1BB26A963D90}" sibTransId="{578C0756-74E5-0B44-B186-2727BCEA1AF4}"/>
    <dgm:cxn modelId="{7A048397-5909-E64E-80DC-BC7CAFB55C24}" type="presOf" srcId="{A345ECEF-FD2F-194C-9B48-702D6161E3D8}" destId="{3B27A35C-6EC5-674A-82A7-1A12FC3D3312}" srcOrd="0" destOrd="0" presId="urn:microsoft.com/office/officeart/2005/8/layout/chevron1"/>
    <dgm:cxn modelId="{62EC739C-E27F-B248-9460-C596B3DE8F19}" srcId="{BA2FF4C0-0C3C-BA4F-B1A6-4A5DF86E56CC}" destId="{A345ECEF-FD2F-194C-9B48-702D6161E3D8}" srcOrd="2" destOrd="0" parTransId="{536EB1FE-3FA9-5944-B626-1A759049C5C9}" sibTransId="{FE3F7D98-59C6-194F-A772-97A57FF131B7}"/>
    <dgm:cxn modelId="{9D7C3FA5-9ECE-7043-9E7A-BECE842C16F8}" type="presOf" srcId="{070137AB-ADFD-C74B-9C0A-237FCF65952E}" destId="{3869588C-CA89-994C-970C-CD77F3D4C913}" srcOrd="0" destOrd="0" presId="urn:microsoft.com/office/officeart/2005/8/layout/chevron1"/>
    <dgm:cxn modelId="{AC0096C2-D710-9C4D-9BEA-932F450E79D3}" srcId="{BA2FF4C0-0C3C-BA4F-B1A6-4A5DF86E56CC}" destId="{070137AB-ADFD-C74B-9C0A-237FCF65952E}" srcOrd="3" destOrd="0" parTransId="{52CC5C90-CB16-6540-957C-002B4589AD9E}" sibTransId="{4C3C5778-8474-1442-B37F-98C84CB45E39}"/>
    <dgm:cxn modelId="{C639BCD0-4462-BB46-8F3E-4AAD92E31986}" type="presOf" srcId="{B7EA4283-A371-784F-A4B4-B08DDA7DAB8D}" destId="{4EDD02FB-6B92-0B43-91CA-600B9474E0A3}" srcOrd="0" destOrd="0" presId="urn:microsoft.com/office/officeart/2005/8/layout/chevron1"/>
    <dgm:cxn modelId="{A55BBBD8-B146-C84B-8321-B5498D02703F}" type="presParOf" srcId="{7112C1DE-CC0E-0641-B3C0-BCEC48042AA8}" destId="{87824B09-E488-1243-81DC-0FE4B925F45B}" srcOrd="0" destOrd="0" presId="urn:microsoft.com/office/officeart/2005/8/layout/chevron1"/>
    <dgm:cxn modelId="{F6D65CCC-C083-0E44-B09F-16348FB80264}" type="presParOf" srcId="{7112C1DE-CC0E-0641-B3C0-BCEC48042AA8}" destId="{7B78AA33-0279-EE40-8AE7-55C54441A6AF}" srcOrd="1" destOrd="0" presId="urn:microsoft.com/office/officeart/2005/8/layout/chevron1"/>
    <dgm:cxn modelId="{BE4316B7-133B-9E47-BCBB-C9929EEB3401}" type="presParOf" srcId="{7112C1DE-CC0E-0641-B3C0-BCEC48042AA8}" destId="{4EDD02FB-6B92-0B43-91CA-600B9474E0A3}" srcOrd="2" destOrd="0" presId="urn:microsoft.com/office/officeart/2005/8/layout/chevron1"/>
    <dgm:cxn modelId="{8F3220A2-1FA3-464D-8D83-5EA314BFF2BC}" type="presParOf" srcId="{7112C1DE-CC0E-0641-B3C0-BCEC48042AA8}" destId="{DB4036CD-99E5-2A47-A86C-3B78C4F31F5E}" srcOrd="3" destOrd="0" presId="urn:microsoft.com/office/officeart/2005/8/layout/chevron1"/>
    <dgm:cxn modelId="{5F0BEE4E-306D-A443-947C-D898929881C1}" type="presParOf" srcId="{7112C1DE-CC0E-0641-B3C0-BCEC48042AA8}" destId="{3B27A35C-6EC5-674A-82A7-1A12FC3D3312}" srcOrd="4" destOrd="0" presId="urn:microsoft.com/office/officeart/2005/8/layout/chevron1"/>
    <dgm:cxn modelId="{5265715E-995B-7C47-B7DB-643572B69D62}" type="presParOf" srcId="{7112C1DE-CC0E-0641-B3C0-BCEC48042AA8}" destId="{482AF0A3-0286-3949-A79F-8308DC1E1E3A}" srcOrd="5" destOrd="0" presId="urn:microsoft.com/office/officeart/2005/8/layout/chevron1"/>
    <dgm:cxn modelId="{45C80C14-E6CA-8841-A203-49C0B22B2F42}" type="presParOf" srcId="{7112C1DE-CC0E-0641-B3C0-BCEC48042AA8}" destId="{3869588C-CA89-994C-970C-CD77F3D4C913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24B09-E488-1243-81DC-0FE4B925F45B}">
      <dsp:nvSpPr>
        <dsp:cNvPr id="0" name=""/>
        <dsp:cNvSpPr/>
      </dsp:nvSpPr>
      <dsp:spPr>
        <a:xfrm>
          <a:off x="5089" y="838473"/>
          <a:ext cx="2962870" cy="118514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REACTIVE</a:t>
          </a:r>
        </a:p>
      </dsp:txBody>
      <dsp:txXfrm>
        <a:off x="597663" y="838473"/>
        <a:ext cx="1777722" cy="1185148"/>
      </dsp:txXfrm>
    </dsp:sp>
    <dsp:sp modelId="{4EDD02FB-6B92-0B43-91CA-600B9474E0A3}">
      <dsp:nvSpPr>
        <dsp:cNvPr id="0" name=""/>
        <dsp:cNvSpPr/>
      </dsp:nvSpPr>
      <dsp:spPr>
        <a:xfrm>
          <a:off x="2671673" y="838473"/>
          <a:ext cx="2962870" cy="1185148"/>
        </a:xfrm>
        <a:prstGeom prst="chevron">
          <a:avLst/>
        </a:prstGeom>
        <a:gradFill rotWithShape="0">
          <a:gsLst>
            <a:gs pos="0">
              <a:schemeClr val="accent4">
                <a:hueOff val="2199979"/>
                <a:satOff val="-9734"/>
                <a:lumOff val="-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199979"/>
                <a:satOff val="-9734"/>
                <a:lumOff val="-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199979"/>
                <a:satOff val="-9734"/>
                <a:lumOff val="-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PROACTIVE</a:t>
          </a:r>
        </a:p>
      </dsp:txBody>
      <dsp:txXfrm>
        <a:off x="3264247" y="838473"/>
        <a:ext cx="1777722" cy="1185148"/>
      </dsp:txXfrm>
    </dsp:sp>
    <dsp:sp modelId="{3B27A35C-6EC5-674A-82A7-1A12FC3D3312}">
      <dsp:nvSpPr>
        <dsp:cNvPr id="0" name=""/>
        <dsp:cNvSpPr/>
      </dsp:nvSpPr>
      <dsp:spPr>
        <a:xfrm>
          <a:off x="5338256" y="838473"/>
          <a:ext cx="2962870" cy="1185148"/>
        </a:xfrm>
        <a:prstGeom prst="chevron">
          <a:avLst/>
        </a:prstGeom>
        <a:gradFill rotWithShape="0">
          <a:gsLst>
            <a:gs pos="0">
              <a:schemeClr val="accent4">
                <a:hueOff val="4399958"/>
                <a:satOff val="-19468"/>
                <a:lumOff val="-32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399958"/>
                <a:satOff val="-19468"/>
                <a:lumOff val="-32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399958"/>
                <a:satOff val="-19468"/>
                <a:lumOff val="-32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PERSONALIZED</a:t>
          </a:r>
        </a:p>
      </dsp:txBody>
      <dsp:txXfrm>
        <a:off x="5930830" y="838473"/>
        <a:ext cx="1777722" cy="1185148"/>
      </dsp:txXfrm>
    </dsp:sp>
    <dsp:sp modelId="{3869588C-CA89-994C-970C-CD77F3D4C913}">
      <dsp:nvSpPr>
        <dsp:cNvPr id="0" name=""/>
        <dsp:cNvSpPr/>
      </dsp:nvSpPr>
      <dsp:spPr>
        <a:xfrm>
          <a:off x="8004839" y="838473"/>
          <a:ext cx="2962870" cy="1185148"/>
        </a:xfrm>
        <a:prstGeom prst="chevron">
          <a:avLst/>
        </a:prstGeom>
        <a:gradFill rotWithShape="0">
          <a:gsLst>
            <a:gs pos="0">
              <a:schemeClr val="accent4">
                <a:hueOff val="6599937"/>
                <a:satOff val="-29202"/>
                <a:lumOff val="-49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99937"/>
                <a:satOff val="-29202"/>
                <a:lumOff val="-49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99937"/>
                <a:satOff val="-29202"/>
                <a:lumOff val="-49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PREDICTIVE</a:t>
          </a:r>
        </a:p>
      </dsp:txBody>
      <dsp:txXfrm>
        <a:off x="8597413" y="838473"/>
        <a:ext cx="1777722" cy="1185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BBAA8-51D6-C045-94A7-33D1FB9F5BD7}" type="datetimeFigureOut">
              <a:rPr lang="it-IT" smtClean="0"/>
              <a:t>16/05/24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1BB68-A970-AC4D-8540-A040917BAD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524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0441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4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6706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355DF-4D68-3840-A0B2-4A09A22C3EEC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06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Nei pazienti giovani, la diagnosi della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SpA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può essere complicata a causa di vari fattori. La natura complessa del dolore associato alla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SpA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può rendere difficile distinguere i sintomi da altre condizioni muscoloscheletriche. Inoltre i ritardi nel trattamento possono verificarsi a seguito di una diagnosi tardiva, il che può influire sulla gestione efficace della malattia e sulla qualità di vita del paziente. </a:t>
            </a:r>
          </a:p>
          <a:p>
            <a:endParaRPr lang="it-IT" b="0" i="0" dirty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L'edema osseo, che si manifesta come un aumento del segnale nelle immagini di risonanza magnetica, è un segno di infiammazione attiva nelle articolazioni sacroiliache. E’ importante quindi l'identificazione dell'edema osseo in RM. Questo può essere particolarmente utile nella diagnosi precoce della SPA e nel differenziarla da altre condizioni simili.</a:t>
            </a:r>
          </a:p>
          <a:p>
            <a:endParaRPr lang="it-IT" b="0" i="0" dirty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Una gestione tempestiva e adeguata della malattia può contribuire a ridurre il dolore, migliorare la funzionalità articolare e prevenire o ritardare la progressione delle deformità. Pertanto, l'identificazione dell'infiammazione delle articolazioni sacroiliache tramite l'edema osseo in RM può influire DIRETTAMENTE sulla scelta e sull'inizio del trattamento terapeutico ottimale per i pazienti con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SpA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898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PARTIAMO DAL PRESUPPOSTO CHE Nel trattamento dei pazienti affetti da condizioni infiammatorie, come la SPA, l'efficacia della terapia anti-TNF può variare a seconda dei tipi di lesioni infiammatorie presenti. </a:t>
            </a:r>
          </a:p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Le lesioni infiammatorie possono essere classificate come "acute" o "mature" in base alle loro caratteristiche e stadio di sviluppo.</a:t>
            </a:r>
          </a:p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Le lesioni acute rappresentano tipicamente un'infiammazione attiva, mentre le lesioni mature possono indicare uno stato più cronico o stabile.</a:t>
            </a:r>
          </a:p>
          <a:p>
            <a:endParaRPr lang="it-IT" b="0" i="0" dirty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LA LETTERATURA CI INSEGNA che la risposta alla terapia anti-TNF dipenda dalla presenza e dal rapporto tra lesioni infiammatorie acute e mature. </a:t>
            </a:r>
          </a:p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Questo significa che la terapia anti-TNF potrebbe avere un impatto maggiore sulla progressione radiografica quando le lesioni ACUTE sono più numerose rispetto alle lesioni MATURE. L'identificazione e la valutazione accurata di queste lesioni attraverso metodi di imaging come la risonanza magnetica possono aiutare a guidare la scelta e l'efficacia del trattamento anti-TNF nel singolo paziente.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68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983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In RM l'ADC (Coefficiente di Diffusione Apparente) e il PDFF (Frazione di Grassi Protonici) sono due parametri utilizzati per caratterizzare specifiche condizioni del tessuto.</a:t>
            </a:r>
          </a:p>
          <a:p>
            <a:pPr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Nel contesto dell'edema midollare osseo, l'ADC è un parametro che riflette la mobilità delle molecole d'acqua nel tessuto. </a:t>
            </a:r>
          </a:p>
          <a:p>
            <a:pPr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L'edema midollare osseo provoca un aumento della quantità d'acqua nel midollo osseo, il che può influenzare la diffusione dell'acqua e quindi i valori di ADC. Pertanto, l'analisi dei parametri basati sull'ADC può fornire informazioni oggettive per differenziare i pazienti con edema midollare osseo da quelli senza.</a:t>
            </a:r>
          </a:p>
          <a:p>
            <a:pPr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D'altra parte, la metaplasia del grasso nelle articolazioni sacroiliache può essere valutata mediante l'analisi dei parametri basati sul PDFF. Il PDFF riflette la quantità di grasso presente nel tessuto e può essere utilizzato per identificare e differenziare i pazienti con metaplasia del grasso nelle articolazioni sacroiliache.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464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L’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aanalisi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istografica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può quindi offrire vantaggi rispetto a metodi più semplici come la media e la mediana dei valori. Essa ci consente di analizzare la distribuzione completa dei valori e offre una valutazione più dettagliata delle caratteristiche del tessuto, consentendo una migliore differenziazione e una maggiore precisione nelle misurazioni. Inoltre, questa tecnica può anche fornire un'eccellente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agreement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tra osservatori diversi, garantendo risultati affidabili e riproducibili.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175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 </a:t>
            </a:r>
            <a:r>
              <a:rPr lang="en-GB" dirty="0" err="1"/>
              <a:t>questo</a:t>
            </a:r>
            <a:r>
              <a:rPr lang="en-GB" dirty="0"/>
              <a:t> motive vi </a:t>
            </a:r>
            <a:r>
              <a:rPr lang="en-GB" dirty="0" err="1"/>
              <a:t>porto</a:t>
            </a:r>
            <a:r>
              <a:rPr lang="en-GB" dirty="0"/>
              <a:t> </a:t>
            </a:r>
            <a:r>
              <a:rPr lang="en-GB" dirty="0" err="1"/>
              <a:t>l’esempio</a:t>
            </a:r>
            <a:r>
              <a:rPr lang="en-GB" dirty="0"/>
              <a:t> di due </a:t>
            </a:r>
            <a:r>
              <a:rPr lang="en-GB" dirty="0" err="1"/>
              <a:t>casi</a:t>
            </a:r>
            <a:r>
              <a:rPr lang="en-GB" dirty="0"/>
              <a:t> </a:t>
            </a:r>
            <a:r>
              <a:rPr lang="en-GB" dirty="0" err="1"/>
              <a:t>giunti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nostra </a:t>
            </a:r>
            <a:r>
              <a:rPr lang="en-GB" dirty="0" err="1"/>
              <a:t>attenzione</a:t>
            </a:r>
            <a:r>
              <a:rPr lang="en-GB" dirty="0"/>
              <a:t>: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663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4916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40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Viene calcolata automaticamente anche la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skewness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e la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kurtosis</a:t>
            </a:r>
            <a:endParaRPr lang="it-IT" b="0" i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La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skewness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misura il grado di spostamento o distorsione della distribuzione rispetto alla forma di una distribuzione normale o simmetrica.</a:t>
            </a:r>
          </a:p>
          <a:p>
            <a:pPr algn="l"/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La </a:t>
            </a:r>
            <a:r>
              <a:rPr lang="it-IT" b="0" i="0" dirty="0" err="1">
                <a:solidFill>
                  <a:srgbClr val="D1D5DB"/>
                </a:solidFill>
                <a:effectLst/>
                <a:latin typeface="Söhne"/>
              </a:rPr>
              <a:t>kurtosis</a:t>
            </a:r>
            <a:r>
              <a:rPr lang="it-IT" b="0" i="0" dirty="0">
                <a:solidFill>
                  <a:srgbClr val="D1D5DB"/>
                </a:solidFill>
                <a:effectLst/>
                <a:latin typeface="Söhne"/>
              </a:rPr>
              <a:t> o "appiattimento," è una misura statistica che descrive la forma della distribuzione dei dati.</a:t>
            </a:r>
          </a:p>
          <a:p>
            <a:endParaRPr lang="en-GB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372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384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Spostamento</a:t>
            </a:r>
            <a:r>
              <a:rPr lang="en-GB" dirty="0"/>
              <a:t> verso </a:t>
            </a:r>
            <a:r>
              <a:rPr lang="en-GB" dirty="0" err="1"/>
              <a:t>destra</a:t>
            </a:r>
            <a:endParaRPr lang="en-GB" dirty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50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149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&gt;300 </a:t>
            </a:r>
            <a:r>
              <a:rPr lang="en-GB" dirty="0" err="1"/>
              <a:t>degenerazione</a:t>
            </a:r>
            <a:r>
              <a:rPr lang="en-GB" dirty="0"/>
              <a:t> </a:t>
            </a:r>
            <a:r>
              <a:rPr lang="en-GB" dirty="0" err="1"/>
              <a:t>adiposa</a:t>
            </a:r>
            <a:r>
              <a:rPr lang="en-GB" dirty="0"/>
              <a:t> </a:t>
            </a:r>
          </a:p>
          <a:p>
            <a:r>
              <a:rPr lang="en-GB" dirty="0"/>
              <a:t>&lt;300 </a:t>
            </a:r>
            <a:r>
              <a:rPr lang="en-GB" dirty="0" err="1"/>
              <a:t>edema</a:t>
            </a:r>
            <a:r>
              <a:rPr lang="en-GB" dirty="0"/>
              <a:t> </a:t>
            </a:r>
            <a:r>
              <a:rPr lang="en-GB" dirty="0" err="1"/>
              <a:t>osseo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371D72-C4BA-E34E-A633-3A2391FB4AB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528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4271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22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2533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6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36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53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86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8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120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341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1BB68-A970-AC4D-8540-A040917BAD2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97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1AB06-E22A-FF47-4098-1490DEC28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F1B6666-C4E2-0C39-B3A4-8CCD67A6B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B0EEF-B4E7-11EE-DA8A-CA4C7C77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B14D63-0684-B5D2-EEA4-DB308E7E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E0D836-F74F-B2CD-7BD5-349CFEBC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9953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F8486-EB1E-0E53-CFBA-EE9CA021B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FBB198A-9DF7-743D-5C1F-DBD83099E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53847D-F191-348E-37C7-5C16FE2F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43F217-29C3-1755-E5DA-624E1B98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6A4B7B-0222-50B6-C5A4-0CEE1AB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11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E22B989-6A48-BC8C-D926-47B668122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D985C4-804F-F7FF-DB28-BF9685E31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22569E-417C-3381-5FC6-C4386C2A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89A488-5F6E-B73C-584C-FAD286C3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04D860-3B71-B551-0F28-F09AD450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77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E8FF5-6946-908C-2CC8-CA3D772F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FC6F14-A935-2A86-0091-EAB8B97E2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628698-836A-24CB-9174-1C91D652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54FD68-6F48-DFBC-7A93-7F9FF492C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919352-774A-C6ED-DBD1-711C9486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9313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B32BC-CB77-3CB5-272A-95DB2C9BE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2BB25F-4CB9-2825-43FC-EC0172A0E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7F737E-CE2D-69E7-F42B-94B86E4B6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AAE4BC-6E35-3C66-E5E2-70CA400A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99BDE6-D13D-D1CA-7EC5-00A2BBB1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05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76EB0C-5123-5A77-0F28-F27CA84A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0F8BA2-FCDA-AF82-076C-6EA0290700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DD7D405-DB31-D851-D8FC-E452A0300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C4EB06-EE0E-4EF0-5894-233EBCC6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1C3073-B729-6CAF-100D-BC2AA967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3353B5-E305-564F-24C7-50A583CF1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05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7F161C-28AF-4186-6115-BB489612D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B2999B-44F4-68DB-1E5B-3AAD13788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360B6B-2B3C-E504-880A-22DEDF228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3B31CEC-8BD4-BE85-B9EF-EA3AB48444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CD1B17E-14CE-6F66-E345-78D8F07C7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7B0BB16-1023-57BB-CFF5-CBE310A8A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6D6F1A5-CA82-19A5-99DA-BE915847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71FF534-77C3-6296-236D-B78C8F217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369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708D4-7F7E-89F1-6F0F-8FB46AE7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3ACDEA2-7DC8-3B56-6105-A2598AD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C52B51-3878-3BC4-BC87-B009B6A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04BE40-B7F9-0EA8-D928-D7C201073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061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DDB1D6-149C-6416-46C2-6C6758CF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EDD91F9-6750-C606-37F3-D4C3B4D6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F5CBDD-2D8D-2907-4AAD-25DF6A62D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688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A23734-7BB4-85E0-6AB6-2ADE7BEF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428174-6E56-E0E9-C6D4-822A69196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2D7D94-2248-0635-D5E3-743307328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18D419-79AD-F01B-C872-979A15E4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A088D1-A069-2BDC-073D-A885B8C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1BE1DD-AEE3-5AE1-A787-9A7F5861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1066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E7A5EE-8F1B-C380-96E1-2AB5E98C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360DD3F-15A8-1706-2627-29309236A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172241-83E5-8C25-2038-8C304BC88D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C9242B5-1C64-5453-ED24-E2CA3621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72E12FD-16B9-45C7-9E1B-A0AF93AA8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491FD0-5BD3-8AF9-BB65-738FEE448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436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26C4009-B78A-6BBE-94ED-B6D9814B8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8474A8-702D-6C9F-985E-FB1186A16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C77FCD-1505-D0C1-A027-24716C891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5/16/24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6E2A26-A8E7-2FB9-5AA6-298764A01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BD603E-6D60-4B2A-CF24-0E6ADB6F0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5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10" Type="http://schemas.openxmlformats.org/officeDocument/2006/relationships/image" Target="../media/image3.sv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.png"/><Relationship Id="rId5" Type="http://schemas.openxmlformats.org/officeDocument/2006/relationships/image" Target="NULL"/><Relationship Id="rId10" Type="http://schemas.openxmlformats.org/officeDocument/2006/relationships/image" Target="../media/image3.sv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NULL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10" Type="http://schemas.openxmlformats.org/officeDocument/2006/relationships/image" Target="../media/image60.pn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NULL"/><Relationship Id="rId4" Type="http://schemas.microsoft.com/office/2007/relationships/hdphoto" Target="../media/hdphoto3.wdp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png"/><Relationship Id="rId7" Type="http://schemas.openxmlformats.org/officeDocument/2006/relationships/image" Target="../media/image6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1.sv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NULL"/><Relationship Id="rId4" Type="http://schemas.microsoft.com/office/2007/relationships/hdphoto" Target="../media/hdphoto5.wdp"/><Relationship Id="rId9" Type="http://schemas.openxmlformats.org/officeDocument/2006/relationships/image" Target="../media/image70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image" Target="NULL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diagramLayout" Target="../diagrams/layout1.xml"/><Relationship Id="rId5" Type="http://schemas.openxmlformats.org/officeDocument/2006/relationships/image" Target="../media/image2.png"/><Relationship Id="rId10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71.gif"/><Relationship Id="rId4" Type="http://schemas.openxmlformats.org/officeDocument/2006/relationships/image" Target="../media/image6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2.png"/><Relationship Id="rId4" Type="http://schemas.microsoft.com/office/2007/relationships/hdphoto" Target="../media/hdphoto7.wdp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.pn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2.png"/><Relationship Id="rId4" Type="http://schemas.microsoft.com/office/2007/relationships/hdphoto" Target="../media/hdphoto8.wdp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5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tiff"/><Relationship Id="rId3" Type="http://schemas.openxmlformats.org/officeDocument/2006/relationships/image" Target="../media/image5.png"/><Relationship Id="rId7" Type="http://schemas.openxmlformats.org/officeDocument/2006/relationships/image" Target="../media/image6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NULL"/><Relationship Id="rId4" Type="http://schemas.microsoft.com/office/2007/relationships/hdphoto" Target="../media/hdphoto5.wdp"/><Relationship Id="rId9" Type="http://schemas.openxmlformats.org/officeDocument/2006/relationships/image" Target="../media/image76.tif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8.png"/><Relationship Id="rId7" Type="http://schemas.openxmlformats.org/officeDocument/2006/relationships/image" Target="NUL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7.png"/><Relationship Id="rId7" Type="http://schemas.openxmlformats.org/officeDocument/2006/relationships/image" Target="NUL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NULL"/><Relationship Id="rId4" Type="http://schemas.openxmlformats.org/officeDocument/2006/relationships/image" Target="../media/image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0.jpg"/><Relationship Id="rId7" Type="http://schemas.openxmlformats.org/officeDocument/2006/relationships/image" Target="NUL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hyperlink" Target="https://www.publicdomainpictures.net/se/view-image.php?image=382569&amp;picture=artificiell-intelligen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rte frattale, Policromia, schermata&#10;&#10;Descrizione generata automaticamente">
            <a:extLst>
              <a:ext uri="{FF2B5EF4-FFF2-40B4-BE49-F238E27FC236}">
                <a16:creationId xmlns:a16="http://schemas.microsoft.com/office/drawing/2014/main" id="{4998F077-DD70-9E11-0F52-E13C875A5C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4" t="3023" r="5730"/>
          <a:stretch/>
        </p:blipFill>
        <p:spPr>
          <a:xfrm>
            <a:off x="-40126" y="-13648"/>
            <a:ext cx="12273013" cy="5875472"/>
          </a:xfrm>
          <a:prstGeom prst="rect">
            <a:avLst/>
          </a:prstGeom>
        </p:spPr>
      </p:pic>
      <p:sp>
        <p:nvSpPr>
          <p:cNvPr id="175" name="Rettangolo 174">
            <a:extLst>
              <a:ext uri="{FF2B5EF4-FFF2-40B4-BE49-F238E27FC236}">
                <a16:creationId xmlns:a16="http://schemas.microsoft.com/office/drawing/2014/main" id="{5ECE7C54-FE43-77FD-4104-A801D2648980}"/>
              </a:ext>
            </a:extLst>
          </p:cNvPr>
          <p:cNvSpPr/>
          <p:nvPr/>
        </p:nvSpPr>
        <p:spPr>
          <a:xfrm>
            <a:off x="-40507" y="1708031"/>
            <a:ext cx="12273013" cy="2432113"/>
          </a:xfrm>
          <a:prstGeom prst="rect">
            <a:avLst/>
          </a:prstGeom>
          <a:solidFill>
            <a:schemeClr val="accent4">
              <a:lumMod val="20000"/>
              <a:lumOff val="80000"/>
              <a:alpha val="3582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5400" dirty="0">
                <a:ln>
                  <a:solidFill>
                    <a:schemeClr val="bg1"/>
                  </a:solidFill>
                </a:ln>
                <a:solidFill>
                  <a:srgbClr val="9E3A57"/>
                </a:solidFill>
                <a:latin typeface="Impact" panose="020B0806030902050204" pitchFamily="34" charset="0"/>
              </a:rPr>
              <a:t>APPLICAZIONI DELL’ INTELLIGENZA ARTIFICIALE</a:t>
            </a:r>
          </a:p>
          <a:p>
            <a:pPr algn="ctr"/>
            <a:r>
              <a:rPr lang="it-IT" sz="5400" dirty="0">
                <a:ln>
                  <a:solidFill>
                    <a:schemeClr val="bg1"/>
                  </a:solidFill>
                </a:ln>
                <a:solidFill>
                  <a:srgbClr val="9E3A57"/>
                </a:solidFill>
                <a:latin typeface="Impact" panose="020B0806030902050204" pitchFamily="34" charset="0"/>
              </a:rPr>
              <a:t>IN REUMATOLOGIA</a:t>
            </a:r>
          </a:p>
        </p:txBody>
      </p:sp>
      <p:sp>
        <p:nvSpPr>
          <p:cNvPr id="177" name="CasellaDiTesto 176">
            <a:extLst>
              <a:ext uri="{FF2B5EF4-FFF2-40B4-BE49-F238E27FC236}">
                <a16:creationId xmlns:a16="http://schemas.microsoft.com/office/drawing/2014/main" id="{1F4D44C4-4317-DD49-58AA-B94A45C98B9B}"/>
              </a:ext>
            </a:extLst>
          </p:cNvPr>
          <p:cNvSpPr txBox="1"/>
          <p:nvPr/>
        </p:nvSpPr>
        <p:spPr>
          <a:xfrm>
            <a:off x="1116893" y="5888653"/>
            <a:ext cx="1040390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44688" algn="l"/>
              </a:tabLs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Dott.ssa Sonia Farah</a:t>
            </a:r>
          </a:p>
          <a:p>
            <a:pPr algn="ctr"/>
            <a:r>
              <a:rPr lang="it-IT" sz="1600" dirty="0">
                <a:latin typeface="Montserrat" pitchFamily="2" charset="77"/>
              </a:rPr>
              <a:t>Clinica Reumatologica, Ospedale «Carlo Urbani» di Jesi Università Politecnica delle Marche, Ancona</a:t>
            </a:r>
          </a:p>
          <a:p>
            <a:pPr algn="ctr"/>
            <a:r>
              <a:rPr lang="it-IT" sz="1600" dirty="0">
                <a:latin typeface="Montserrat" pitchFamily="2" charset="77"/>
              </a:rPr>
              <a:t>Socio Ordinario della Società Italiana di Reumatologia</a:t>
            </a:r>
          </a:p>
        </p:txBody>
      </p:sp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6055068"/>
            <a:ext cx="1270006" cy="6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5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a rete di punti collegati">
            <a:extLst>
              <a:ext uri="{FF2B5EF4-FFF2-40B4-BE49-F238E27FC236}">
                <a16:creationId xmlns:a16="http://schemas.microsoft.com/office/drawing/2014/main" id="{24527C66-04EA-2EA7-DFA2-C8FE90E18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F8A5FE-26D6-24CE-3BAE-A076D21D4C47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4AADC-C22B-6F06-2DB9-74B534346C97}"/>
              </a:ext>
            </a:extLst>
          </p:cNvPr>
          <p:cNvSpPr txBox="1"/>
          <p:nvPr/>
        </p:nvSpPr>
        <p:spPr>
          <a:xfrm>
            <a:off x="640724" y="1115791"/>
            <a:ext cx="566391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b="1" dirty="0" err="1">
                <a:latin typeface="Montserrat" pitchFamily="2" charset="77"/>
              </a:rPr>
              <a:t>Predicting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Flare</a:t>
            </a:r>
            <a:r>
              <a:rPr lang="it-IT" b="1" dirty="0">
                <a:latin typeface="Montserrat" pitchFamily="2" charset="77"/>
              </a:rPr>
              <a:t>-Ups in </a:t>
            </a:r>
            <a:r>
              <a:rPr lang="it-IT" b="1" dirty="0" err="1">
                <a:latin typeface="Montserrat" pitchFamily="2" charset="77"/>
              </a:rPr>
              <a:t>Rheumatoid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Arthritis</a:t>
            </a:r>
            <a:r>
              <a:rPr lang="it-IT" b="1" dirty="0">
                <a:latin typeface="Montserrat" pitchFamily="2" charset="77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dirty="0">
              <a:latin typeface="Montserrat" pitchFamily="2" charset="77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it-IT" dirty="0">
                <a:latin typeface="Montserrat" pitchFamily="2" charset="77"/>
              </a:rPr>
              <a:t>Utilizzati algoritmi per prevedere le riacutizzazioni dell'artrite reumatoide basato su dati di sintomi, markers infiammatori e stili di vita.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it-IT" b="1" dirty="0">
              <a:latin typeface="Montserrat" pitchFamily="2" charset="77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it-IT" b="1" dirty="0">
                <a:latin typeface="Montserrat" pitchFamily="2" charset="77"/>
              </a:rPr>
              <a:t>Benefici Clinici: </a:t>
            </a:r>
            <a:r>
              <a:rPr lang="it-IT" dirty="0">
                <a:latin typeface="Montserrat" pitchFamily="2" charset="77"/>
              </a:rPr>
              <a:t>Interventi tempestivi possono prevenire danni articolari irreversibili e migliorare la qualità della vita dei pazienti.</a:t>
            </a:r>
          </a:p>
        </p:txBody>
      </p:sp>
      <p:pic>
        <p:nvPicPr>
          <p:cNvPr id="9" name="Immagine 8" descr="Immagine che contiene testo, schermata, diagramma, numero&#10;&#10;Descrizione generata automaticamente">
            <a:extLst>
              <a:ext uri="{FF2B5EF4-FFF2-40B4-BE49-F238E27FC236}">
                <a16:creationId xmlns:a16="http://schemas.microsoft.com/office/drawing/2014/main" id="{577FD3FD-D431-5763-0BE6-7F141DEDF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660" y="2075824"/>
            <a:ext cx="5637358" cy="41575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CB6A2C-8615-0519-2693-95F37CCE844E}"/>
              </a:ext>
            </a:extLst>
          </p:cNvPr>
          <p:cNvSpPr txBox="1"/>
          <p:nvPr/>
        </p:nvSpPr>
        <p:spPr>
          <a:xfrm>
            <a:off x="2401978" y="4479049"/>
            <a:ext cx="39727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Clinical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decision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support systems (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CDSSs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)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usage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could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support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physicians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by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decreasing</a:t>
            </a:r>
            <a:r>
              <a:rPr lang="it-IT" b="1" dirty="0">
                <a:solidFill>
                  <a:srgbClr val="C00000"/>
                </a:solidFill>
                <a:highlight>
                  <a:srgbClr val="FFFF00"/>
                </a:highlight>
                <a:latin typeface="Montserrat" pitchFamily="2" charset="77"/>
              </a:rPr>
              <a:t>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assessment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deviations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and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increasing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treatment </a:t>
            </a:r>
            <a:r>
              <a:rPr lang="it-IT" b="1" dirty="0" err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decision</a:t>
            </a:r>
            <a:r>
              <a:rPr lang="it-IT" b="1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Montserrat" pitchFamily="2" charset="77"/>
              </a:rPr>
              <a:t> confidence</a:t>
            </a:r>
          </a:p>
        </p:txBody>
      </p:sp>
      <p:pic>
        <p:nvPicPr>
          <p:cNvPr id="13" name="Immagine 12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32986237-2A82-B4E5-0F5E-8C12EC450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660" y="836816"/>
            <a:ext cx="5637358" cy="1134957"/>
          </a:xfrm>
          <a:prstGeom prst="rect">
            <a:avLst/>
          </a:prstGeom>
        </p:spPr>
      </p:pic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8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Una rete di punti collegati">
            <a:extLst>
              <a:ext uri="{FF2B5EF4-FFF2-40B4-BE49-F238E27FC236}">
                <a16:creationId xmlns:a16="http://schemas.microsoft.com/office/drawing/2014/main" id="{025AA697-6B69-42E2-6848-419870ED31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4AADC-C22B-6F06-2DB9-74B534346C97}"/>
              </a:ext>
            </a:extLst>
          </p:cNvPr>
          <p:cNvSpPr txBox="1"/>
          <p:nvPr/>
        </p:nvSpPr>
        <p:spPr>
          <a:xfrm>
            <a:off x="640724" y="1115791"/>
            <a:ext cx="515307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b="1" dirty="0">
                <a:latin typeface="Montserrat" pitchFamily="2" charset="77"/>
              </a:rPr>
              <a:t>Previsione della Risposta al Trattamento: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b="1" dirty="0">
              <a:latin typeface="Montserrat" pitchFamily="2" charset="77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it-IT" b="1" dirty="0">
                <a:latin typeface="Montserrat" pitchFamily="2" charset="77"/>
              </a:rPr>
              <a:t>Analisi Predittiva: </a:t>
            </a:r>
            <a:r>
              <a:rPr lang="it-IT" dirty="0">
                <a:latin typeface="Montserrat" pitchFamily="2" charset="77"/>
              </a:rPr>
              <a:t>Utilizzo di dati clinici e genetici per identificare i pazienti che risponderanno meglio a specifici trattamenti, riducendo il trial-and-</a:t>
            </a:r>
            <a:r>
              <a:rPr lang="it-IT" dirty="0" err="1">
                <a:latin typeface="Montserrat" pitchFamily="2" charset="77"/>
              </a:rPr>
              <a:t>error</a:t>
            </a:r>
            <a:r>
              <a:rPr lang="it-IT" dirty="0">
                <a:latin typeface="Montserrat" pitchFamily="2" charset="77"/>
              </a:rPr>
              <a:t> nella scelta delle terapie.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64526F3-AA96-BABF-E93A-7BA2921CB5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799" y="1450381"/>
            <a:ext cx="6303431" cy="517480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9F4F4C-AC53-27C0-DDF6-14173C358770}"/>
              </a:ext>
            </a:extLst>
          </p:cNvPr>
          <p:cNvSpPr txBox="1"/>
          <p:nvPr/>
        </p:nvSpPr>
        <p:spPr>
          <a:xfrm>
            <a:off x="773864" y="4213161"/>
            <a:ext cx="48867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 err="1">
                <a:effectLst/>
                <a:highlight>
                  <a:srgbClr val="FFFF00"/>
                </a:highlight>
                <a:latin typeface="Montserrat" pitchFamily="2" charset="77"/>
              </a:rPr>
              <a:t>Potential</a:t>
            </a:r>
            <a:r>
              <a:rPr lang="it-IT" sz="2800" b="1" dirty="0">
                <a:effectLst/>
                <a:highlight>
                  <a:srgbClr val="FFFF00"/>
                </a:highlight>
                <a:latin typeface="Montserrat" pitchFamily="2" charset="77"/>
              </a:rPr>
              <a:t> </a:t>
            </a:r>
            <a:r>
              <a:rPr lang="it-IT" sz="2800" b="1" dirty="0" err="1">
                <a:effectLst/>
                <a:highlight>
                  <a:srgbClr val="FFFF00"/>
                </a:highlight>
                <a:latin typeface="Montserrat" pitchFamily="2" charset="77"/>
              </a:rPr>
              <a:t>applications</a:t>
            </a:r>
            <a:r>
              <a:rPr lang="it-IT" sz="2800" b="1" dirty="0">
                <a:effectLst/>
                <a:highlight>
                  <a:srgbClr val="FFFF00"/>
                </a:highlight>
                <a:latin typeface="Montserrat" pitchFamily="2" charset="77"/>
              </a:rPr>
              <a:t> of </a:t>
            </a:r>
            <a:r>
              <a:rPr lang="it-IT" sz="2800" b="1" dirty="0" err="1">
                <a:effectLst/>
                <a:highlight>
                  <a:srgbClr val="FFFF00"/>
                </a:highlight>
                <a:latin typeface="Montserrat" pitchFamily="2" charset="77"/>
              </a:rPr>
              <a:t>Artificial</a:t>
            </a:r>
            <a:r>
              <a:rPr lang="it-IT" sz="2800" b="1" dirty="0">
                <a:effectLst/>
                <a:highlight>
                  <a:srgbClr val="FFFF00"/>
                </a:highlight>
                <a:latin typeface="Montserrat" pitchFamily="2" charset="77"/>
              </a:rPr>
              <a:t> Intelligence in </a:t>
            </a:r>
            <a:r>
              <a:rPr lang="it-IT" sz="2800" b="1" dirty="0" err="1">
                <a:effectLst/>
                <a:highlight>
                  <a:srgbClr val="FFFF00"/>
                </a:highlight>
                <a:latin typeface="Montserrat" pitchFamily="2" charset="77"/>
              </a:rPr>
              <a:t>Rheumatology</a:t>
            </a:r>
            <a:endParaRPr lang="it-IT" sz="2800" b="1" dirty="0">
              <a:effectLst/>
              <a:highlight>
                <a:srgbClr val="FFFF00"/>
              </a:highlight>
              <a:latin typeface="Montserrat" pitchFamily="2" charset="77"/>
            </a:endParaRPr>
          </a:p>
        </p:txBody>
      </p:sp>
      <p:pic>
        <p:nvPicPr>
          <p:cNvPr id="5" name="Immagine 4" descr="Immagine che contiene Carattere, testo, schermata, design&#10;&#10;Descrizione generata automaticamente">
            <a:extLst>
              <a:ext uri="{FF2B5EF4-FFF2-40B4-BE49-F238E27FC236}">
                <a16:creationId xmlns:a16="http://schemas.microsoft.com/office/drawing/2014/main" id="{863E925C-3E32-694D-BB08-7EB878C93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8237" y="232817"/>
            <a:ext cx="5773703" cy="1095178"/>
          </a:xfrm>
          <a:prstGeom prst="rect">
            <a:avLst/>
          </a:prstGeom>
        </p:spPr>
      </p:pic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6" name="Immagine 5" descr="Immagine che contiene Carattere, tipografia, testo, calligrafia&#10;&#10;Descrizione generata automaticamente">
            <a:extLst>
              <a:ext uri="{FF2B5EF4-FFF2-40B4-BE49-F238E27FC236}">
                <a16:creationId xmlns:a16="http://schemas.microsoft.com/office/drawing/2014/main" id="{3B42F8DD-720C-49AF-7802-689C9A37A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984" y="727483"/>
            <a:ext cx="2841674" cy="36408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C3B965-FC87-3E88-C708-333483C28DF7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295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a rete di punti collegati">
            <a:extLst>
              <a:ext uri="{FF2B5EF4-FFF2-40B4-BE49-F238E27FC236}">
                <a16:creationId xmlns:a16="http://schemas.microsoft.com/office/drawing/2014/main" id="{21B96239-C2B5-970C-18A8-CC0A7F03F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BDB8CA3-4FD4-6CE6-55A4-811EEB5D6137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4AADC-C22B-6F06-2DB9-74B534346C97}"/>
              </a:ext>
            </a:extLst>
          </p:cNvPr>
          <p:cNvSpPr txBox="1"/>
          <p:nvPr/>
        </p:nvSpPr>
        <p:spPr>
          <a:xfrm>
            <a:off x="640724" y="1115791"/>
            <a:ext cx="555401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latin typeface="Montserrat" pitchFamily="2" charset="77"/>
              </a:rPr>
              <a:t>Identificazione di Biomarcatori tramite IA</a:t>
            </a:r>
          </a:p>
          <a:p>
            <a:pPr algn="l"/>
            <a:endParaRPr lang="it-IT" b="1" dirty="0">
              <a:latin typeface="Montserrat" pitchFamily="2" charset="77"/>
            </a:endParaRPr>
          </a:p>
          <a:p>
            <a:pPr marL="755650" indent="-307975" algn="l">
              <a:buFont typeface="Wingdings" pitchFamily="2" charset="2"/>
              <a:buChar char="v"/>
              <a:tabLst>
                <a:tab pos="742950" algn="l"/>
              </a:tabLst>
            </a:pPr>
            <a:r>
              <a:rPr lang="it-IT" b="1" dirty="0">
                <a:latin typeface="Montserrat" pitchFamily="2" charset="77"/>
              </a:rPr>
              <a:t>Big Data e IA</a:t>
            </a:r>
            <a:r>
              <a:rPr lang="it-IT" dirty="0">
                <a:latin typeface="Montserrat" pitchFamily="2" charset="77"/>
              </a:rPr>
              <a:t>: Utilizzo di tecniche avanzate di machine learning per analizzare grandi dataset e identificare nuovi biomarcatori predittivi e prognostici.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b="1" dirty="0">
              <a:latin typeface="Montserrat" pitchFamily="2" charset="77"/>
            </a:endParaRPr>
          </a:p>
        </p:txBody>
      </p:sp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06624B-979F-530C-E8AF-00EAB943F67B}"/>
              </a:ext>
            </a:extLst>
          </p:cNvPr>
          <p:cNvSpPr txBox="1"/>
          <p:nvPr/>
        </p:nvSpPr>
        <p:spPr>
          <a:xfrm>
            <a:off x="1054761" y="3576245"/>
            <a:ext cx="50131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1" dirty="0" err="1">
                <a:effectLst/>
                <a:latin typeface="Arial" panose="020B0604020202020204" pitchFamily="34" charset="0"/>
              </a:rPr>
              <a:t>Artificial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 intelligence (AI) techniques, data </a:t>
            </a:r>
            <a:r>
              <a:rPr lang="it-IT" sz="2400" b="1" i="1" dirty="0" err="1">
                <a:effectLst/>
                <a:latin typeface="Arial" panose="020B0604020202020204" pitchFamily="34" charset="0"/>
              </a:rPr>
              <a:t>types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 and data sources in </a:t>
            </a:r>
            <a:r>
              <a:rPr lang="it-IT" sz="2400" b="1" i="1" dirty="0" err="1">
                <a:effectLst/>
                <a:latin typeface="Arial" panose="020B0604020202020204" pitchFamily="34" charset="0"/>
              </a:rPr>
              <a:t>early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 </a:t>
            </a:r>
            <a:r>
              <a:rPr lang="it-IT" sz="2400" b="1" i="1" dirty="0" err="1">
                <a:effectLst/>
                <a:latin typeface="Arial" panose="020B0604020202020204" pitchFamily="34" charset="0"/>
              </a:rPr>
              <a:t>intervention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, </a:t>
            </a:r>
            <a:r>
              <a:rPr lang="it-IT" sz="2400" b="1" i="1" dirty="0" err="1">
                <a:effectLst/>
                <a:latin typeface="Arial" panose="020B0604020202020204" pitchFamily="34" charset="0"/>
              </a:rPr>
              <a:t>diagnosis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 and </a:t>
            </a:r>
            <a:r>
              <a:rPr lang="it-IT" sz="2400" b="1" i="1" dirty="0" err="1">
                <a:effectLst/>
                <a:latin typeface="Arial" panose="020B0604020202020204" pitchFamily="34" charset="0"/>
              </a:rPr>
              <a:t>disease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 management in </a:t>
            </a:r>
            <a:r>
              <a:rPr lang="it-IT" sz="2400" b="1" i="1" dirty="0" err="1">
                <a:effectLst/>
                <a:latin typeface="Arial" panose="020B0604020202020204" pitchFamily="34" charset="0"/>
              </a:rPr>
              <a:t>rheumatoid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 </a:t>
            </a:r>
            <a:r>
              <a:rPr lang="it-IT" sz="2400" b="1" i="1" dirty="0" err="1">
                <a:effectLst/>
                <a:latin typeface="Arial" panose="020B0604020202020204" pitchFamily="34" charset="0"/>
              </a:rPr>
              <a:t>arthritis</a:t>
            </a:r>
            <a:r>
              <a:rPr lang="it-IT" sz="2400" b="1" i="1" dirty="0">
                <a:effectLst/>
                <a:latin typeface="Arial" panose="020B0604020202020204" pitchFamily="34" charset="0"/>
              </a:rPr>
              <a:t> (RA); </a:t>
            </a:r>
            <a:endParaRPr lang="it-IT" sz="2400" b="1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F5D76F0-BF70-C122-8960-C3995F330A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0057" y="168361"/>
            <a:ext cx="5302447" cy="1583166"/>
          </a:xfrm>
          <a:prstGeom prst="rect">
            <a:avLst/>
          </a:prstGeom>
        </p:spPr>
      </p:pic>
      <p:pic>
        <p:nvPicPr>
          <p:cNvPr id="10" name="Immagine 9" descr="Immagine che contiene testo, diagramma, schermata, cerchio&#10;&#10;Descrizione generata automaticamente">
            <a:extLst>
              <a:ext uri="{FF2B5EF4-FFF2-40B4-BE49-F238E27FC236}">
                <a16:creationId xmlns:a16="http://schemas.microsoft.com/office/drawing/2014/main" id="{3425A861-A914-7665-F7DA-3980B6CB9E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4139" y="723549"/>
            <a:ext cx="5840334" cy="55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23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a rete di punti collegati">
            <a:extLst>
              <a:ext uri="{FF2B5EF4-FFF2-40B4-BE49-F238E27FC236}">
                <a16:creationId xmlns:a16="http://schemas.microsoft.com/office/drawing/2014/main" id="{66073B17-9252-A94A-E582-AF0BD5AF4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4AADC-C22B-6F06-2DB9-74B534346C97}"/>
              </a:ext>
            </a:extLst>
          </p:cNvPr>
          <p:cNvSpPr txBox="1"/>
          <p:nvPr/>
        </p:nvSpPr>
        <p:spPr>
          <a:xfrm>
            <a:off x="640724" y="1115791"/>
            <a:ext cx="368410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latin typeface="Montserrat" pitchFamily="2" charset="77"/>
              </a:rPr>
              <a:t>Identificazione di Biomarcatori tramite IA</a:t>
            </a:r>
          </a:p>
          <a:p>
            <a:pPr algn="l"/>
            <a:endParaRPr lang="it-IT" b="1" dirty="0">
              <a:latin typeface="Montserrat" pitchFamily="2" charset="77"/>
            </a:endParaRPr>
          </a:p>
          <a:p>
            <a:pPr marL="755650" indent="-307975" algn="l">
              <a:buFont typeface="Wingdings" pitchFamily="2" charset="2"/>
              <a:buChar char="v"/>
              <a:tabLst>
                <a:tab pos="742950" algn="l"/>
              </a:tabLst>
            </a:pPr>
            <a:r>
              <a:rPr lang="it-IT" b="1" dirty="0">
                <a:latin typeface="Montserrat" pitchFamily="2" charset="77"/>
              </a:rPr>
              <a:t>Big Data e IA</a:t>
            </a:r>
            <a:r>
              <a:rPr lang="it-IT" dirty="0">
                <a:latin typeface="Montserrat" pitchFamily="2" charset="77"/>
              </a:rPr>
              <a:t>: Utilizzo di tecniche avanzate di machine learning per analizzare grandi dataset e identificare nuovi biomarcatori predittivi e prognostici.</a:t>
            </a:r>
          </a:p>
          <a:p>
            <a:pPr marL="447675" algn="l">
              <a:tabLst>
                <a:tab pos="742950" algn="l"/>
              </a:tabLst>
            </a:pPr>
            <a:endParaRPr lang="it-IT" dirty="0">
              <a:latin typeface="Montserrat" pitchFamily="2" charset="77"/>
            </a:endParaRPr>
          </a:p>
          <a:p>
            <a:pPr marL="755650" indent="-307975" algn="l">
              <a:buFont typeface="Wingdings" pitchFamily="2" charset="2"/>
              <a:buChar char="v"/>
              <a:tabLst>
                <a:tab pos="742950" algn="l"/>
              </a:tabLst>
            </a:pPr>
            <a:r>
              <a:rPr lang="it-IT" b="1" dirty="0">
                <a:latin typeface="Montserrat" pitchFamily="2" charset="77"/>
              </a:rPr>
              <a:t>Stratificazione dei Pazienti</a:t>
            </a:r>
            <a:r>
              <a:rPr lang="it-IT" dirty="0">
                <a:latin typeface="Montserrat" pitchFamily="2" charset="77"/>
              </a:rPr>
              <a:t>: Divisione dei pazienti in sottogruppi omogenei per ottimizzare le strategie terapeutiche.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b="1" dirty="0">
              <a:latin typeface="Montserrat" pitchFamily="2" charset="77"/>
            </a:endParaRPr>
          </a:p>
        </p:txBody>
      </p:sp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6D3C54F-A85C-2DB2-38E4-82554E03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7840" y="57318"/>
            <a:ext cx="5295900" cy="254000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testo&#10;&#10;Descrizione generata automaticamente">
            <a:extLst>
              <a:ext uri="{FF2B5EF4-FFF2-40B4-BE49-F238E27FC236}">
                <a16:creationId xmlns:a16="http://schemas.microsoft.com/office/drawing/2014/main" id="{C9366E8E-8D60-634D-3415-DC2B5A0D5C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3302" y="314817"/>
            <a:ext cx="2095500" cy="482600"/>
          </a:xfrm>
          <a:prstGeom prst="rect">
            <a:avLst/>
          </a:prstGeom>
        </p:spPr>
      </p:pic>
      <p:pic>
        <p:nvPicPr>
          <p:cNvPr id="9" name="Immagine 8" descr="Immagine che contiene testo, Carattere, bianco&#10;&#10;Descrizione generata automaticamente">
            <a:extLst>
              <a:ext uri="{FF2B5EF4-FFF2-40B4-BE49-F238E27FC236}">
                <a16:creationId xmlns:a16="http://schemas.microsoft.com/office/drawing/2014/main" id="{49295BC5-6CEE-8EAE-3D7D-72457E70E5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3302" y="862069"/>
            <a:ext cx="5295901" cy="13433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20F3667-D020-24E8-604B-393D5C4D61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7840" y="2205372"/>
            <a:ext cx="5261363" cy="345637"/>
          </a:xfrm>
          <a:prstGeom prst="rect">
            <a:avLst/>
          </a:prstGeom>
        </p:spPr>
      </p:pic>
      <p:pic>
        <p:nvPicPr>
          <p:cNvPr id="13" name="Immagine 12" descr="Immagine che contiene testo, schermata, diagramma, design&#10;&#10;Descrizione generata automaticamente">
            <a:extLst>
              <a:ext uri="{FF2B5EF4-FFF2-40B4-BE49-F238E27FC236}">
                <a16:creationId xmlns:a16="http://schemas.microsoft.com/office/drawing/2014/main" id="{C61B1806-3628-F849-B161-6C44272E9BD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0626"/>
          <a:stretch/>
        </p:blipFill>
        <p:spPr>
          <a:xfrm>
            <a:off x="4269663" y="2682151"/>
            <a:ext cx="7857424" cy="2928873"/>
          </a:xfrm>
          <a:prstGeom prst="rect">
            <a:avLst/>
          </a:prstGeom>
        </p:spPr>
      </p:pic>
      <p:pic>
        <p:nvPicPr>
          <p:cNvPr id="15" name="Immagine 14" descr="Immagine che contiene testo, Carattere, schermata&#10;&#10;Descrizione generata automaticamente">
            <a:extLst>
              <a:ext uri="{FF2B5EF4-FFF2-40B4-BE49-F238E27FC236}">
                <a16:creationId xmlns:a16="http://schemas.microsoft.com/office/drawing/2014/main" id="{BDFED513-5820-2999-CFA1-8644CEDD0E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24830" y="5533719"/>
            <a:ext cx="4070998" cy="12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1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117F-E6AD-8F8F-7102-E6FE4519C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A338106-85C8-0F8F-D724-75E1C6C76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788" y="784831"/>
            <a:ext cx="11655552" cy="588532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3A43D9D-E2E0-9745-C839-7C8561077192}"/>
              </a:ext>
            </a:extLst>
          </p:cNvPr>
          <p:cNvSpPr/>
          <p:nvPr/>
        </p:nvSpPr>
        <p:spPr>
          <a:xfrm>
            <a:off x="6012180" y="1"/>
            <a:ext cx="60213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The </a:t>
            </a:r>
            <a:r>
              <a:rPr lang="it-IT" sz="2400" b="1" dirty="0" err="1">
                <a:solidFill>
                  <a:srgbClr val="C00000"/>
                </a:solidFill>
              </a:rPr>
              <a:t>course</a:t>
            </a:r>
            <a:r>
              <a:rPr lang="it-IT" sz="2400" b="1" dirty="0">
                <a:solidFill>
                  <a:srgbClr val="C00000"/>
                </a:solidFill>
              </a:rPr>
              <a:t> of RA </a:t>
            </a:r>
            <a:r>
              <a:rPr lang="it-IT" sz="2400" b="1" dirty="0" err="1">
                <a:solidFill>
                  <a:srgbClr val="C00000"/>
                </a:solidFill>
              </a:rPr>
              <a:t>illustrated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as</a:t>
            </a:r>
            <a:r>
              <a:rPr lang="it-IT" sz="2400" b="1" dirty="0">
                <a:solidFill>
                  <a:srgbClr val="C00000"/>
                </a:solidFill>
              </a:rPr>
              <a:t> a </a:t>
            </a:r>
            <a:r>
              <a:rPr lang="it-IT" sz="2400" b="1" dirty="0" err="1">
                <a:solidFill>
                  <a:srgbClr val="C00000"/>
                </a:solidFill>
              </a:rPr>
              <a:t>river</a:t>
            </a:r>
            <a:r>
              <a:rPr lang="it-IT" sz="2400" b="1" dirty="0">
                <a:solidFill>
                  <a:srgbClr val="C00000"/>
                </a:solidFill>
              </a:rPr>
              <a:t>. The </a:t>
            </a:r>
            <a:r>
              <a:rPr lang="it-IT" sz="2400" b="1" dirty="0" err="1">
                <a:solidFill>
                  <a:srgbClr val="C00000"/>
                </a:solidFill>
              </a:rPr>
              <a:t>subclinical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immunological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process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that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gives</a:t>
            </a:r>
            <a:r>
              <a:rPr lang="it-IT" sz="2400" b="1" dirty="0">
                <a:solidFill>
                  <a:srgbClr val="C00000"/>
                </a:solidFill>
              </a:rPr>
              <a:t> rise to RF and ACPA </a:t>
            </a:r>
            <a:r>
              <a:rPr lang="it-IT" sz="2400" b="1" dirty="0" err="1">
                <a:solidFill>
                  <a:srgbClr val="C00000"/>
                </a:solidFill>
              </a:rPr>
              <a:t>is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represented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as</a:t>
            </a:r>
            <a:r>
              <a:rPr lang="it-IT" sz="2400" b="1" dirty="0">
                <a:solidFill>
                  <a:srgbClr val="C00000"/>
                </a:solidFill>
              </a:rPr>
              <a:t> an underground </a:t>
            </a:r>
            <a:r>
              <a:rPr lang="it-IT" sz="2400" b="1" dirty="0" err="1">
                <a:solidFill>
                  <a:srgbClr val="C00000"/>
                </a:solidFill>
              </a:rPr>
              <a:t>aquifer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F95FA8-5E1C-A50E-26C8-191CB0F8C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709" y="1557212"/>
            <a:ext cx="5350263" cy="425892"/>
          </a:xfrm>
          <a:prstGeom prst="rect">
            <a:avLst/>
          </a:prstGeom>
        </p:spPr>
      </p:pic>
      <p:pic>
        <p:nvPicPr>
          <p:cNvPr id="7" name="Immagine 6" descr="freccia143.gif">
            <a:extLst>
              <a:ext uri="{FF2B5EF4-FFF2-40B4-BE49-F238E27FC236}">
                <a16:creationId xmlns:a16="http://schemas.microsoft.com/office/drawing/2014/main" id="{A1759774-8B13-5E65-0B33-F421D3A21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26811">
            <a:off x="1903533" y="377964"/>
            <a:ext cx="2329500" cy="128655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0BEA24-2323-5F7C-FDCE-03A486BEC359}"/>
              </a:ext>
            </a:extLst>
          </p:cNvPr>
          <p:cNvSpPr txBox="1"/>
          <p:nvPr/>
        </p:nvSpPr>
        <p:spPr>
          <a:xfrm>
            <a:off x="124388" y="-63483"/>
            <a:ext cx="11775583" cy="150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Best </a:t>
            </a:r>
            <a:r>
              <a:rPr lang="it-IT" sz="2000" b="1" dirty="0" err="1">
                <a:solidFill>
                  <a:srgbClr val="C00000"/>
                </a:solidFill>
                <a:latin typeface="Montserrat ExtraBold" pitchFamily="2" charset="77"/>
              </a:rPr>
              <a:t>Practice</a:t>
            </a: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 Cliniche e Tecnologiche</a:t>
            </a:r>
          </a:p>
          <a:p>
            <a:pPr algn="l">
              <a:lnSpc>
                <a:spcPct val="250000"/>
              </a:lnSpc>
            </a:pPr>
            <a:endParaRPr lang="it-IT" sz="2000" b="1" dirty="0">
              <a:solidFill>
                <a:srgbClr val="C00000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067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C558729-A15A-2954-9382-D3B36219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0" y="174172"/>
            <a:ext cx="11152415" cy="22321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958354E-13CC-4F42-693A-8EE229CF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31" y="1687859"/>
            <a:ext cx="6395351" cy="25581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C5661EF-063B-B38A-25A8-016045E94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00" y="2565402"/>
            <a:ext cx="6624381" cy="42925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936B1E-4A01-29B9-FA31-9D4D2DC0E294}"/>
              </a:ext>
            </a:extLst>
          </p:cNvPr>
          <p:cNvSpPr txBox="1"/>
          <p:nvPr/>
        </p:nvSpPr>
        <p:spPr>
          <a:xfrm>
            <a:off x="7912020" y="2763882"/>
            <a:ext cx="4009571" cy="337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267" b="1" i="1" dirty="0" err="1">
                <a:solidFill>
                  <a:srgbClr val="C00000"/>
                </a:solidFill>
                <a:latin typeface="Times" pitchFamily="2" charset="0"/>
              </a:rPr>
              <a:t>Conceptual</a:t>
            </a:r>
            <a:r>
              <a:rPr lang="it-IT" sz="4267" b="1" i="1" dirty="0">
                <a:solidFill>
                  <a:srgbClr val="C00000"/>
                </a:solidFill>
                <a:latin typeface="Times" pitchFamily="2" charset="0"/>
              </a:rPr>
              <a:t> </a:t>
            </a:r>
            <a:r>
              <a:rPr lang="it-IT" sz="4267" b="1" i="1" dirty="0" err="1">
                <a:solidFill>
                  <a:srgbClr val="C00000"/>
                </a:solidFill>
                <a:latin typeface="Times" pitchFamily="2" charset="0"/>
              </a:rPr>
              <a:t>difference</a:t>
            </a:r>
            <a:r>
              <a:rPr lang="it-IT" sz="4267" b="1" i="1" dirty="0">
                <a:solidFill>
                  <a:srgbClr val="C00000"/>
                </a:solidFill>
                <a:latin typeface="Times" pitchFamily="2" charset="0"/>
              </a:rPr>
              <a:t> </a:t>
            </a:r>
            <a:r>
              <a:rPr lang="it-IT" sz="4267" b="1" i="1" dirty="0" err="1">
                <a:solidFill>
                  <a:srgbClr val="C00000"/>
                </a:solidFill>
                <a:latin typeface="Times" pitchFamily="2" charset="0"/>
              </a:rPr>
              <a:t>between</a:t>
            </a:r>
            <a:r>
              <a:rPr lang="it-IT" sz="4267" b="1" i="1" dirty="0">
                <a:solidFill>
                  <a:srgbClr val="C00000"/>
                </a:solidFill>
                <a:latin typeface="Times" pitchFamily="2" charset="0"/>
              </a:rPr>
              <a:t> </a:t>
            </a:r>
            <a:r>
              <a:rPr lang="it-IT" sz="4267" b="1" i="1" dirty="0" err="1">
                <a:solidFill>
                  <a:srgbClr val="C00000"/>
                </a:solidFill>
                <a:latin typeface="Times" pitchFamily="2" charset="0"/>
              </a:rPr>
              <a:t>disease</a:t>
            </a:r>
            <a:r>
              <a:rPr lang="it-IT" sz="4267" b="1" i="1" dirty="0">
                <a:solidFill>
                  <a:srgbClr val="C00000"/>
                </a:solidFill>
                <a:latin typeface="Times" pitchFamily="2" charset="0"/>
              </a:rPr>
              <a:t> </a:t>
            </a:r>
            <a:r>
              <a:rPr lang="it-IT" sz="4267" b="1" i="1" dirty="0" err="1">
                <a:solidFill>
                  <a:srgbClr val="C00000"/>
                </a:solidFill>
                <a:latin typeface="Times" pitchFamily="2" charset="0"/>
              </a:rPr>
              <a:t>suppression</a:t>
            </a:r>
            <a:r>
              <a:rPr lang="it-IT" sz="4267" b="1" i="1" dirty="0">
                <a:solidFill>
                  <a:srgbClr val="C00000"/>
                </a:solidFill>
                <a:latin typeface="Times" pitchFamily="2" charset="0"/>
              </a:rPr>
              <a:t> and </a:t>
            </a:r>
            <a:r>
              <a:rPr lang="it-IT" sz="4267" b="1" i="1" dirty="0" err="1">
                <a:solidFill>
                  <a:srgbClr val="C00000"/>
                </a:solidFill>
                <a:latin typeface="Times" pitchFamily="2" charset="0"/>
              </a:rPr>
              <a:t>prevention</a:t>
            </a:r>
            <a:r>
              <a:rPr lang="it-IT" sz="4267" b="1" i="1" dirty="0">
                <a:solidFill>
                  <a:srgbClr val="C00000"/>
                </a:solidFill>
                <a:latin typeface="Times" pitchFamily="2" charset="0"/>
              </a:rPr>
              <a:t>.</a:t>
            </a:r>
            <a:endParaRPr lang="it-IT" sz="4267" b="1" dirty="0">
              <a:solidFill>
                <a:srgbClr val="C00000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4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528696-A9B0-C8B4-6566-5481EA0DC143}"/>
              </a:ext>
            </a:extLst>
          </p:cNvPr>
          <p:cNvSpPr txBox="1"/>
          <p:nvPr/>
        </p:nvSpPr>
        <p:spPr>
          <a:xfrm>
            <a:off x="4702629" y="2500426"/>
            <a:ext cx="7306491" cy="4032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2400" b="1" dirty="0">
                <a:solidFill>
                  <a:srgbClr val="C00000"/>
                </a:solidFill>
                <a:latin typeface="Helvetica" pitchFamily="2" charset="0"/>
              </a:rPr>
            </a:b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The </a:t>
            </a:r>
            <a:r>
              <a:rPr lang="it-IT" sz="2667" b="1" dirty="0" err="1">
                <a:solidFill>
                  <a:srgbClr val="C00000"/>
                </a:solidFill>
                <a:latin typeface="CharisSIL"/>
              </a:rPr>
              <a:t>systematic</a:t>
            </a:r>
            <a:r>
              <a:rPr lang="it-IT" sz="2667" b="1" dirty="0">
                <a:solidFill>
                  <a:srgbClr val="C00000"/>
                </a:solidFill>
                <a:latin typeface="CharisSIL"/>
              </a:rPr>
              <a:t> literature review (SLR)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demonstrates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that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early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treatment of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at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-risk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individuals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may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be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effective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in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delaying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RA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onset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,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thereby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decreasing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disease-related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limitations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in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individuals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in the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pre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-clinical </a:t>
            </a:r>
            <a:r>
              <a:rPr lang="it-IT" sz="2667" b="1" dirty="0" err="1">
                <a:solidFill>
                  <a:srgbClr val="C00000"/>
                </a:solidFill>
                <a:latin typeface="Helvetica" pitchFamily="2" charset="0"/>
              </a:rPr>
              <a:t>phase</a:t>
            </a:r>
            <a:r>
              <a:rPr lang="it-IT" sz="2667" b="1" dirty="0">
                <a:solidFill>
                  <a:srgbClr val="C00000"/>
                </a:solidFill>
                <a:latin typeface="Helvetica" pitchFamily="2" charset="0"/>
              </a:rPr>
              <a:t> of RA. </a:t>
            </a:r>
          </a:p>
          <a:p>
            <a:endParaRPr lang="it-IT" sz="2400" b="1" dirty="0">
              <a:latin typeface="Helvetica" pitchFamily="2" charset="0"/>
            </a:endParaRPr>
          </a:p>
          <a:p>
            <a:r>
              <a:rPr lang="it-IT" sz="2400" b="1" dirty="0" err="1">
                <a:latin typeface="Helvetica" pitchFamily="2" charset="0"/>
              </a:rPr>
              <a:t>Whether</a:t>
            </a:r>
            <a:r>
              <a:rPr lang="it-IT" sz="2400" b="1" dirty="0">
                <a:latin typeface="Helvetica" pitchFamily="2" charset="0"/>
              </a:rPr>
              <a:t> </a:t>
            </a:r>
            <a:r>
              <a:rPr lang="it-IT" sz="2400" b="1" dirty="0" err="1">
                <a:latin typeface="Helvetica" pitchFamily="2" charset="0"/>
              </a:rPr>
              <a:t>this</a:t>
            </a:r>
            <a:r>
              <a:rPr lang="it-IT" sz="2400" b="1" dirty="0">
                <a:latin typeface="Helvetica" pitchFamily="2" charset="0"/>
              </a:rPr>
              <a:t> </a:t>
            </a:r>
            <a:r>
              <a:rPr lang="it-IT" sz="2400" b="1" dirty="0" err="1">
                <a:latin typeface="Helvetica" pitchFamily="2" charset="0"/>
              </a:rPr>
              <a:t>may</a:t>
            </a:r>
            <a:r>
              <a:rPr lang="it-IT" sz="2400" b="1" dirty="0">
                <a:latin typeface="Helvetica" pitchFamily="2" charset="0"/>
              </a:rPr>
              <a:t> </a:t>
            </a:r>
            <a:r>
              <a:rPr lang="it-IT" sz="2400" b="1" dirty="0" err="1">
                <a:latin typeface="Helvetica" pitchFamily="2" charset="0"/>
              </a:rPr>
              <a:t>ultimately</a:t>
            </a:r>
            <a:r>
              <a:rPr lang="it-IT" sz="2400" b="1" dirty="0">
                <a:latin typeface="Helvetica" pitchFamily="2" charset="0"/>
              </a:rPr>
              <a:t> lead to </a:t>
            </a:r>
            <a:r>
              <a:rPr lang="it-IT" sz="2400" b="1" dirty="0" err="1">
                <a:latin typeface="Helvetica" pitchFamily="2" charset="0"/>
              </a:rPr>
              <a:t>prevention</a:t>
            </a:r>
            <a:r>
              <a:rPr lang="it-IT" sz="2400" b="1" dirty="0">
                <a:latin typeface="Helvetica" pitchFamily="2" charset="0"/>
              </a:rPr>
              <a:t> of RA </a:t>
            </a:r>
            <a:r>
              <a:rPr lang="it-IT" sz="2400" b="1" dirty="0" err="1">
                <a:latin typeface="Helvetica" pitchFamily="2" charset="0"/>
              </a:rPr>
              <a:t>remains</a:t>
            </a:r>
            <a:r>
              <a:rPr lang="it-IT" sz="2400" b="1" dirty="0">
                <a:latin typeface="Helvetica" pitchFamily="2" charset="0"/>
              </a:rPr>
              <a:t> to be </a:t>
            </a:r>
            <a:r>
              <a:rPr lang="it-IT" sz="2400" b="1" dirty="0" err="1">
                <a:latin typeface="Helvetica" pitchFamily="2" charset="0"/>
              </a:rPr>
              <a:t>determined</a:t>
            </a:r>
            <a:r>
              <a:rPr lang="it-IT" sz="2400" b="1" dirty="0">
                <a:latin typeface="Helvetica" pitchFamily="2" charset="0"/>
              </a:rPr>
              <a:t>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E3877BE-E033-1D20-92DE-078806101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80" y="112721"/>
            <a:ext cx="11861120" cy="21747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295CD01-AD0A-4D88-5950-B0A1D7868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6226786"/>
            <a:ext cx="3755173" cy="611101"/>
          </a:xfrm>
          <a:prstGeom prst="rect">
            <a:avLst/>
          </a:prstGeom>
        </p:spPr>
      </p:pic>
      <p:pic>
        <p:nvPicPr>
          <p:cNvPr id="2" name="Picture 2" descr="academic writing ...">
            <a:extLst>
              <a:ext uri="{FF2B5EF4-FFF2-40B4-BE49-F238E27FC236}">
                <a16:creationId xmlns:a16="http://schemas.microsoft.com/office/drawing/2014/main" id="{0011CB34-F327-B3AC-779E-A6B13150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85" y="3031957"/>
            <a:ext cx="4180915" cy="30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9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8B61F1-46C0-492B-07C3-75C03C747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193" y="167275"/>
            <a:ext cx="7747000" cy="1638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98F358-C5B7-91B2-152D-0091DB53E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3" y="6263187"/>
            <a:ext cx="3143251" cy="3492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B48A34-F4F5-8E15-1E09-2262C878B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637" y="1966326"/>
            <a:ext cx="5659460" cy="4646111"/>
          </a:xfrm>
          <a:prstGeom prst="rect">
            <a:avLst/>
          </a:prstGeom>
        </p:spPr>
      </p:pic>
      <p:pic>
        <p:nvPicPr>
          <p:cNvPr id="2050" name="Picture 2" descr="Recognizing the Progression of Parkinson's Disease Symptoms">
            <a:extLst>
              <a:ext uri="{FF2B5EF4-FFF2-40B4-BE49-F238E27FC236}">
                <a16:creationId xmlns:a16="http://schemas.microsoft.com/office/drawing/2014/main" id="{2BA626DE-C76F-D0A4-960B-42793111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02" y="2476501"/>
            <a:ext cx="5196229" cy="34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1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FBF3C942-0BFA-4764-3531-E45448B4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3" y="1512768"/>
            <a:ext cx="11858755" cy="51630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405151-3B07-6561-8108-9D1C899C8FEC}"/>
              </a:ext>
            </a:extLst>
          </p:cNvPr>
          <p:cNvSpPr txBox="1"/>
          <p:nvPr/>
        </p:nvSpPr>
        <p:spPr>
          <a:xfrm>
            <a:off x="166624" y="182136"/>
            <a:ext cx="11671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Helvetica" pitchFamily="2" charset="0"/>
              </a:rPr>
              <a:t>Risks </a:t>
            </a:r>
            <a:r>
              <a:rPr lang="it-IT" sz="3200" dirty="0" err="1">
                <a:latin typeface="Helvetica" pitchFamily="2" charset="0"/>
              </a:rPr>
              <a:t>defined</a:t>
            </a:r>
            <a:r>
              <a:rPr lang="it-IT" sz="3200" dirty="0">
                <a:latin typeface="Helvetica" pitchFamily="2" charset="0"/>
              </a:rPr>
              <a:t> by the </a:t>
            </a:r>
            <a:r>
              <a:rPr lang="it-IT" sz="3200" dirty="0" err="1">
                <a:latin typeface="Helvetica" pitchFamily="2" charset="0"/>
              </a:rPr>
              <a:t>European</a:t>
            </a:r>
            <a:r>
              <a:rPr lang="it-IT" sz="3200" dirty="0">
                <a:latin typeface="Helvetica" pitchFamily="2" charset="0"/>
              </a:rPr>
              <a:t> League </a:t>
            </a:r>
            <a:r>
              <a:rPr lang="it-IT" sz="3200" dirty="0" err="1">
                <a:latin typeface="Helvetica" pitchFamily="2" charset="0"/>
              </a:rPr>
              <a:t>Against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Rheumatism</a:t>
            </a:r>
            <a:r>
              <a:rPr lang="it-IT" sz="3200" dirty="0">
                <a:latin typeface="Helvetica" pitchFamily="2" charset="0"/>
              </a:rPr>
              <a:t> (EULAR) and stages for RA in the </a:t>
            </a:r>
            <a:r>
              <a:rPr lang="it-IT" sz="3200" dirty="0" err="1">
                <a:latin typeface="Helvetica" pitchFamily="2" charset="0"/>
              </a:rPr>
              <a:t>preclinical</a:t>
            </a:r>
            <a:r>
              <a:rPr lang="it-IT" sz="3200" dirty="0">
                <a:latin typeface="Helvetica" pitchFamily="2" charset="0"/>
              </a:rPr>
              <a:t> </a:t>
            </a:r>
            <a:r>
              <a:rPr lang="it-IT" sz="3200" dirty="0" err="1">
                <a:latin typeface="Helvetica" pitchFamily="2" charset="0"/>
              </a:rPr>
              <a:t>phase</a:t>
            </a:r>
            <a:endParaRPr lang="it-IT" sz="3200" dirty="0">
              <a:latin typeface="Helvetica" pitchFamily="2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EB2F235-3866-1604-8750-938AB95005E0}"/>
              </a:ext>
            </a:extLst>
          </p:cNvPr>
          <p:cNvSpPr/>
          <p:nvPr/>
        </p:nvSpPr>
        <p:spPr>
          <a:xfrm>
            <a:off x="6561221" y="2887579"/>
            <a:ext cx="1732547" cy="12031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4" name="Immagine 3" descr="freccia217.gif">
            <a:extLst>
              <a:ext uri="{FF2B5EF4-FFF2-40B4-BE49-F238E27FC236}">
                <a16:creationId xmlns:a16="http://schemas.microsoft.com/office/drawing/2014/main" id="{246261F4-BBF8-F7BB-930A-7435147A6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40396">
            <a:off x="6244050" y="4580125"/>
            <a:ext cx="1196973" cy="44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09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DF511-61EF-91DA-8AEF-825CB1D2B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9CCBF8EF-82AC-3319-454D-7C63681C9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158496"/>
            <a:ext cx="11927337" cy="6699504"/>
          </a:xfrm>
          <a:prstGeom prst="rect">
            <a:avLst/>
          </a:prstGeom>
        </p:spPr>
      </p:pic>
      <p:pic>
        <p:nvPicPr>
          <p:cNvPr id="4" name="Immagine 3" descr="Immagine che contiene testo, schermata, Carattere, algebra&#10;&#10;Descrizione generata automaticamente">
            <a:extLst>
              <a:ext uri="{FF2B5EF4-FFF2-40B4-BE49-F238E27FC236}">
                <a16:creationId xmlns:a16="http://schemas.microsoft.com/office/drawing/2014/main" id="{2632A116-D47E-64D0-FEDE-B18C320E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09" y="3906912"/>
            <a:ext cx="10957932" cy="2592957"/>
          </a:xfrm>
          <a:prstGeom prst="rect">
            <a:avLst/>
          </a:prstGeom>
        </p:spPr>
      </p:pic>
      <p:pic>
        <p:nvPicPr>
          <p:cNvPr id="6" name="Immagine 5" descr="Immagine che contiene testo, Carattere, bianco, tipografia&#10;&#10;Descrizione generata automaticamente">
            <a:extLst>
              <a:ext uri="{FF2B5EF4-FFF2-40B4-BE49-F238E27FC236}">
                <a16:creationId xmlns:a16="http://schemas.microsoft.com/office/drawing/2014/main" id="{65041A38-7BA6-8529-CA7C-54822FD15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647" y="5041283"/>
            <a:ext cx="4077423" cy="70345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BAF680-28D1-F5C0-AF3C-1308D7D08652}"/>
              </a:ext>
            </a:extLst>
          </p:cNvPr>
          <p:cNvSpPr txBox="1"/>
          <p:nvPr/>
        </p:nvSpPr>
        <p:spPr>
          <a:xfrm>
            <a:off x="6512576" y="2585271"/>
            <a:ext cx="57485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  <a:highlight>
                  <a:srgbClr val="FFFF00"/>
                </a:highlight>
                <a:latin typeface="Montserrat" pitchFamily="2" charset="77"/>
              </a:rPr>
              <a:t>UN ESORDIO DEI SINTOMI &lt;1 ANNO,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  <a:highlight>
                  <a:srgbClr val="FFFF00"/>
                </a:highlight>
                <a:latin typeface="Montserrat" pitchFamily="2" charset="77"/>
              </a:rPr>
              <a:t>UN COINVOLGIMENTO DELLE MANI IN PARTICOLARE DEL COMPARTIMENTO MCF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  <a:highlight>
                  <a:srgbClr val="FFFF00"/>
                </a:highlight>
                <a:latin typeface="Montserrat" pitchFamily="2" charset="77"/>
              </a:rPr>
              <a:t>RIGIDITA’ MATTUTINA &gt; DI 60 MINUTI, </a:t>
            </a:r>
            <a:endParaRPr lang="it-IT" b="1" dirty="0">
              <a:highlight>
                <a:srgbClr val="FFFF00"/>
              </a:highlight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0" dirty="0">
                <a:effectLst/>
                <a:highlight>
                  <a:srgbClr val="FFFF00"/>
                </a:highlight>
                <a:latin typeface="Montserrat" pitchFamily="2" charset="77"/>
              </a:rPr>
              <a:t>FAMILIARITA’ POSITIVA</a:t>
            </a:r>
            <a:endParaRPr lang="it-IT" b="1" dirty="0">
              <a:highlight>
                <a:srgbClr val="FFFF00"/>
              </a:highlight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5199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2004811" y="878990"/>
            <a:ext cx="10187189" cy="4579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  <a:buFont typeface="+mj-lt"/>
              <a:buAutoNum type="arabicPeriod"/>
            </a:pPr>
            <a:r>
              <a:rPr lang="it-IT" sz="2000" b="1" dirty="0">
                <a:latin typeface="Montserrat ExtraBold" pitchFamily="2" charset="77"/>
              </a:rPr>
              <a:t> AI e Medicina Predittiva: Importanza e Algoritmi</a:t>
            </a:r>
          </a:p>
          <a:p>
            <a:pPr algn="l">
              <a:lnSpc>
                <a:spcPct val="250000"/>
              </a:lnSpc>
              <a:buFont typeface="+mj-lt"/>
              <a:buAutoNum type="arabicPeriod"/>
            </a:pPr>
            <a:r>
              <a:rPr lang="it-IT" sz="2000" b="1" dirty="0">
                <a:latin typeface="Montserrat ExtraBold" pitchFamily="2" charset="77"/>
              </a:rPr>
              <a:t> Medicina Personalizzata: Benefici e Biomarcatori</a:t>
            </a:r>
          </a:p>
          <a:p>
            <a:pPr algn="l">
              <a:lnSpc>
                <a:spcPct val="250000"/>
              </a:lnSpc>
              <a:buFont typeface="+mj-lt"/>
              <a:buAutoNum type="arabicPeriod"/>
            </a:pPr>
            <a:r>
              <a:rPr lang="it-IT" sz="2000" b="1" dirty="0">
                <a:latin typeface="Montserrat ExtraBold" pitchFamily="2" charset="77"/>
              </a:rPr>
              <a:t> Implementazione dell'IA nella Pratica Clinica</a:t>
            </a:r>
          </a:p>
          <a:p>
            <a:pPr algn="l">
              <a:lnSpc>
                <a:spcPct val="250000"/>
              </a:lnSpc>
              <a:buFont typeface="+mj-lt"/>
              <a:buAutoNum type="arabicPeriod"/>
            </a:pPr>
            <a:r>
              <a:rPr lang="it-IT" sz="2000" b="1" dirty="0">
                <a:latin typeface="Montserrat ExtraBold" pitchFamily="2" charset="77"/>
              </a:rPr>
              <a:t> Strumenti e Software Utilizzati</a:t>
            </a:r>
          </a:p>
          <a:p>
            <a:pPr>
              <a:lnSpc>
                <a:spcPct val="250000"/>
              </a:lnSpc>
              <a:buFont typeface="+mj-lt"/>
              <a:buAutoNum type="arabicPeriod"/>
            </a:pPr>
            <a:r>
              <a:rPr lang="it-IT" sz="2000" b="1" dirty="0">
                <a:latin typeface="Montserrat ExtraBold" pitchFamily="2" charset="77"/>
              </a:rPr>
              <a:t> Sfide Etiche e Privacy dei Dati</a:t>
            </a:r>
          </a:p>
          <a:p>
            <a:pPr algn="l">
              <a:lnSpc>
                <a:spcPct val="250000"/>
              </a:lnSpc>
              <a:buFont typeface="+mj-lt"/>
              <a:buAutoNum type="arabicPeriod"/>
            </a:pPr>
            <a:r>
              <a:rPr lang="it-IT" sz="2000" b="1" dirty="0">
                <a:latin typeface="Montserrat ExtraBold" pitchFamily="2" charset="77"/>
              </a:rPr>
              <a:t> Conclusioni e Prospettive Future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098D1F-7F24-CB94-BC72-AAAB1B7F0EC8}"/>
              </a:ext>
            </a:extLst>
          </p:cNvPr>
          <p:cNvSpPr txBox="1"/>
          <p:nvPr/>
        </p:nvSpPr>
        <p:spPr>
          <a:xfrm>
            <a:off x="337994" y="355770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Impact" panose="020B0806030902050204" pitchFamily="34" charset="0"/>
              </a:rPr>
              <a:t>AGENDA</a:t>
            </a:r>
          </a:p>
        </p:txBody>
      </p:sp>
      <p:pic>
        <p:nvPicPr>
          <p:cNvPr id="4" name="Picture 1" descr="Una rete di punti collegati">
            <a:extLst>
              <a:ext uri="{FF2B5EF4-FFF2-40B4-BE49-F238E27FC236}">
                <a16:creationId xmlns:a16="http://schemas.microsoft.com/office/drawing/2014/main" id="{0CCD8A03-434E-D78B-194E-B3E6B094B9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FC28EE-2512-37F7-604F-E5D5926AEE61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008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tipografia&#10;&#10;Descrizione generata automaticamente">
            <a:extLst>
              <a:ext uri="{FF2B5EF4-FFF2-40B4-BE49-F238E27FC236}">
                <a16:creationId xmlns:a16="http://schemas.microsoft.com/office/drawing/2014/main" id="{E1F2F5B4-7683-5B16-0A89-E7493DA13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15" y="336440"/>
            <a:ext cx="10363200" cy="1594337"/>
          </a:xfrm>
          <a:prstGeom prst="rect">
            <a:avLst/>
          </a:prstGeom>
        </p:spPr>
      </p:pic>
      <p:pic>
        <p:nvPicPr>
          <p:cNvPr id="5" name="Immagine 4" descr="Immagine che contiene Carattere, testo, Elementi grafici, tipografia&#10;&#10;Descrizione generata automaticamente">
            <a:extLst>
              <a:ext uri="{FF2B5EF4-FFF2-40B4-BE49-F238E27FC236}">
                <a16:creationId xmlns:a16="http://schemas.microsoft.com/office/drawing/2014/main" id="{B1C2DA91-32A9-889F-05A3-52E7D1ABE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105" y="1930776"/>
            <a:ext cx="4064000" cy="5588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B2DFA2-8A25-25A3-9175-F97D213F2FE5}"/>
              </a:ext>
            </a:extLst>
          </p:cNvPr>
          <p:cNvSpPr txBox="1"/>
          <p:nvPr/>
        </p:nvSpPr>
        <p:spPr>
          <a:xfrm>
            <a:off x="6459622" y="3149904"/>
            <a:ext cx="5518484" cy="337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the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validity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scores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debated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scores do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 for the interactions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sub-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populations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New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help to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overcome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79C43F1-9D02-27A4-9492-206A352ACCC1}"/>
              </a:ext>
            </a:extLst>
          </p:cNvPr>
          <p:cNvSpPr txBox="1"/>
          <p:nvPr/>
        </p:nvSpPr>
        <p:spPr>
          <a:xfrm>
            <a:off x="106057" y="3525870"/>
            <a:ext cx="4797480" cy="2965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A score or 3 or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defines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clinically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suspect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arthralgia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&gt; 3/7: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84%, </a:t>
            </a:r>
            <a:r>
              <a:rPr lang="it-IT" sz="2667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specificity</a:t>
            </a:r>
            <a:r>
              <a:rPr lang="it-IT" sz="2667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37%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of &gt; 4/7: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38%, </a:t>
            </a:r>
            <a:r>
              <a:rPr lang="it-IT" sz="2667" b="1" dirty="0" err="1">
                <a:latin typeface="Arial" panose="020B0604020202020204" pitchFamily="34" charset="0"/>
                <a:cs typeface="Arial" panose="020B0604020202020204" pitchFamily="34" charset="0"/>
              </a:rPr>
              <a:t>specificity</a:t>
            </a:r>
            <a:r>
              <a:rPr lang="it-IT" sz="2667" b="1" dirty="0">
                <a:latin typeface="Arial" panose="020B0604020202020204" pitchFamily="34" charset="0"/>
                <a:cs typeface="Arial" panose="020B0604020202020204" pitchFamily="34" charset="0"/>
              </a:rPr>
              <a:t> 68% </a:t>
            </a:r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4A828174-98B2-3C13-0FD4-6042CEE30A32}"/>
              </a:ext>
            </a:extLst>
          </p:cNvPr>
          <p:cNvSpPr/>
          <p:nvPr/>
        </p:nvSpPr>
        <p:spPr>
          <a:xfrm>
            <a:off x="5085349" y="3801979"/>
            <a:ext cx="1010652" cy="2518611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226594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68" y="375559"/>
            <a:ext cx="11570208" cy="2371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200" y="1752600"/>
            <a:ext cx="2133600" cy="3048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254672" y="3262325"/>
            <a:ext cx="2826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solidFill>
                  <a:srgbClr val="C00000"/>
                </a:solidFill>
                <a:latin typeface="Arial Narrow"/>
                <a:cs typeface="Arial Narrow"/>
              </a:rPr>
              <a:t>Subclinical</a:t>
            </a:r>
            <a:r>
              <a:rPr lang="it-IT" sz="2400" b="1" dirty="0">
                <a:solidFill>
                  <a:srgbClr val="C00000"/>
                </a:solidFill>
                <a:latin typeface="Arial Narrow"/>
                <a:cs typeface="Arial Narrow"/>
              </a:rPr>
              <a:t> MRI </a:t>
            </a:r>
            <a:r>
              <a:rPr lang="it-IT" sz="2400" b="1" dirty="0" err="1">
                <a:solidFill>
                  <a:srgbClr val="C00000"/>
                </a:solidFill>
                <a:latin typeface="Arial Narrow"/>
                <a:cs typeface="Arial Narrow"/>
              </a:rPr>
              <a:t>inflammation</a:t>
            </a:r>
            <a:r>
              <a:rPr lang="it-IT" sz="2400" b="1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Arial Narrow"/>
                <a:cs typeface="Arial Narrow"/>
              </a:rPr>
              <a:t>precedes</a:t>
            </a:r>
            <a:endParaRPr lang="it-IT" sz="2400" b="1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r>
              <a:rPr lang="it-IT" sz="2400" b="1" dirty="0" err="1">
                <a:solidFill>
                  <a:srgbClr val="C00000"/>
                </a:solidFill>
                <a:latin typeface="Arial Narrow"/>
                <a:cs typeface="Arial Narrow"/>
              </a:rPr>
              <a:t>clinical</a:t>
            </a:r>
            <a:r>
              <a:rPr lang="it-IT" sz="2400" b="1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Arial Narrow"/>
                <a:cs typeface="Arial Narrow"/>
              </a:rPr>
              <a:t>arthritis</a:t>
            </a:r>
            <a:r>
              <a:rPr lang="it-IT" sz="2400" b="1" dirty="0">
                <a:solidFill>
                  <a:srgbClr val="C00000"/>
                </a:solidFill>
                <a:latin typeface="Arial Narrow"/>
                <a:cs typeface="Arial Narrow"/>
              </a:rPr>
              <a:t> with a </a:t>
            </a:r>
            <a:r>
              <a:rPr lang="it-IT" sz="2400" b="1" dirty="0" err="1">
                <a:solidFill>
                  <a:srgbClr val="C00000"/>
                </a:solidFill>
                <a:latin typeface="Arial Narrow"/>
                <a:cs typeface="Arial Narrow"/>
              </a:rPr>
              <a:t>few</a:t>
            </a:r>
            <a:r>
              <a:rPr lang="it-IT" sz="2400" b="1" dirty="0">
                <a:solidFill>
                  <a:srgbClr val="C00000"/>
                </a:solidFill>
                <a:latin typeface="Arial Narrow"/>
                <a:cs typeface="Arial Narrow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Arial Narrow"/>
                <a:cs typeface="Arial Narrow"/>
              </a:rPr>
              <a:t>months</a:t>
            </a:r>
            <a:r>
              <a:rPr lang="it-IT" sz="2400" b="1" dirty="0">
                <a:solidFill>
                  <a:srgbClr val="C00000"/>
                </a:solidFill>
                <a:latin typeface="Arial Narrow"/>
                <a:cs typeface="Arial Narrow"/>
              </a:rPr>
              <a:t>. </a:t>
            </a:r>
          </a:p>
          <a:p>
            <a:endParaRPr lang="it-IT" sz="2400" b="1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33" y="3054238"/>
            <a:ext cx="8727545" cy="356250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5157699-CB01-D899-B656-B575545CFC25}"/>
              </a:ext>
            </a:extLst>
          </p:cNvPr>
          <p:cNvSpPr/>
          <p:nvPr/>
        </p:nvSpPr>
        <p:spPr>
          <a:xfrm>
            <a:off x="353568" y="5871410"/>
            <a:ext cx="8485632" cy="6110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8" name="Immagine 7" descr="freccia143.gif">
            <a:extLst>
              <a:ext uri="{FF2B5EF4-FFF2-40B4-BE49-F238E27FC236}">
                <a16:creationId xmlns:a16="http://schemas.microsoft.com/office/drawing/2014/main" id="{0C461564-8A4F-58BB-8B41-AEC9BDD0E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6096">
            <a:off x="8562113" y="5379926"/>
            <a:ext cx="2052776" cy="11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5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7AB82-A7D1-46A9-D55F-D2072D2F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9952B4-A380-AA34-B9CC-E5887D630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84" y="2226963"/>
            <a:ext cx="7477585" cy="4551120"/>
          </a:xfrm>
          <a:prstGeom prst="rect">
            <a:avLst/>
          </a:prstGeom>
        </p:spPr>
      </p:pic>
      <p:pic>
        <p:nvPicPr>
          <p:cNvPr id="6" name="Immagine 5" descr="Immagine che contiene testo, Carattere, schermata, algebra&#10;&#10;Descrizione generata automaticamente">
            <a:extLst>
              <a:ext uri="{FF2B5EF4-FFF2-40B4-BE49-F238E27FC236}">
                <a16:creationId xmlns:a16="http://schemas.microsoft.com/office/drawing/2014/main" id="{FE385889-5C10-8641-E405-DB014021D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879765" cy="27811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EBAA9A-3BEF-F69B-8337-DFABAF340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348" y="1390588"/>
            <a:ext cx="6163733" cy="4572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40A02D-66B1-3496-A32B-B7F704B1DE7A}"/>
              </a:ext>
            </a:extLst>
          </p:cNvPr>
          <p:cNvSpPr txBox="1"/>
          <p:nvPr/>
        </p:nvSpPr>
        <p:spPr>
          <a:xfrm>
            <a:off x="8332779" y="1"/>
            <a:ext cx="361182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3200" b="1" dirty="0">
                <a:solidFill>
                  <a:srgbClr val="150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3200" b="1" dirty="0">
              <a:solidFill>
                <a:srgbClr val="15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3200" b="1" dirty="0">
                <a:solidFill>
                  <a:srgbClr val="1509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br>
              <a:rPr lang="it-IT" sz="3200" b="1" dirty="0">
                <a:solidFill>
                  <a:srgbClr val="150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3200" b="1" dirty="0">
              <a:solidFill>
                <a:srgbClr val="15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it-IT" sz="3200" b="1" dirty="0">
                <a:solidFill>
                  <a:srgbClr val="15091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3200" b="1" dirty="0">
              <a:solidFill>
                <a:srgbClr val="1509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ACPA 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conferred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risk for 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arthritis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additive </a:t>
            </a:r>
            <a:r>
              <a:rPr lang="it-IT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RF </a:t>
            </a:r>
          </a:p>
        </p:txBody>
      </p:sp>
    </p:spTree>
    <p:extLst>
      <p:ext uri="{BB962C8B-B14F-4D97-AF65-F5344CB8AC3E}">
        <p14:creationId xmlns:p14="http://schemas.microsoft.com/office/powerpoint/2010/main" val="744796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59BD3B-213D-61FF-27D4-112164C88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578"/>
            <a:ext cx="12192000" cy="539442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14C5B3E-8BEA-978C-C1FF-1A18FEDC0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970" y="1"/>
            <a:ext cx="6717030" cy="14635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A995F6-B9EA-2653-7C7B-2A51D9BF9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502933"/>
            <a:ext cx="4023119" cy="26095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C53942-D992-47DB-616B-E8F63B21B18C}"/>
              </a:ext>
            </a:extLst>
          </p:cNvPr>
          <p:cNvSpPr txBox="1"/>
          <p:nvPr/>
        </p:nvSpPr>
        <p:spPr>
          <a:xfrm>
            <a:off x="486139" y="4069722"/>
            <a:ext cx="28496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 err="1">
                <a:latin typeface="Helvetica" pitchFamily="2" charset="0"/>
              </a:rPr>
              <a:t>Different</a:t>
            </a:r>
            <a:r>
              <a:rPr lang="it-IT" b="1" i="1" dirty="0">
                <a:latin typeface="Helvetica" pitchFamily="2" charset="0"/>
              </a:rPr>
              <a:t> </a:t>
            </a:r>
            <a:r>
              <a:rPr lang="it-IT" b="1" i="1" dirty="0" err="1">
                <a:latin typeface="Helvetica" pitchFamily="2" charset="0"/>
              </a:rPr>
              <a:t>preclinical</a:t>
            </a:r>
            <a:r>
              <a:rPr lang="it-IT" b="1" i="1" dirty="0">
                <a:latin typeface="Helvetica" pitchFamily="2" charset="0"/>
              </a:rPr>
              <a:t> </a:t>
            </a:r>
            <a:r>
              <a:rPr lang="it-IT" b="1" i="1" dirty="0" err="1">
                <a:latin typeface="Helvetica" pitchFamily="2" charset="0"/>
              </a:rPr>
              <a:t>phases</a:t>
            </a:r>
            <a:r>
              <a:rPr lang="it-IT" b="1" i="1" dirty="0">
                <a:latin typeface="Helvetica" pitchFamily="2" charset="0"/>
              </a:rPr>
              <a:t> for RA and the </a:t>
            </a:r>
            <a:r>
              <a:rPr lang="it-IT" b="1" i="1" dirty="0" err="1">
                <a:latin typeface="Helvetica" pitchFamily="2" charset="0"/>
              </a:rPr>
              <a:t>predictive</a:t>
            </a:r>
            <a:r>
              <a:rPr lang="it-IT" b="1" i="1" dirty="0">
                <a:latin typeface="Helvetica" pitchFamily="2" charset="0"/>
              </a:rPr>
              <a:t> </a:t>
            </a:r>
            <a:r>
              <a:rPr lang="it-IT" b="1" i="1" dirty="0" err="1">
                <a:latin typeface="Helvetica" pitchFamily="2" charset="0"/>
              </a:rPr>
              <a:t>value</a:t>
            </a:r>
            <a:r>
              <a:rPr lang="it-IT" b="1" i="1" dirty="0">
                <a:latin typeface="Helvetica" pitchFamily="2" charset="0"/>
              </a:rPr>
              <a:t> of MRI in the </a:t>
            </a:r>
            <a:r>
              <a:rPr lang="it-IT" b="1" i="1" dirty="0" err="1">
                <a:latin typeface="Helvetica" pitchFamily="2" charset="0"/>
              </a:rPr>
              <a:t>different</a:t>
            </a:r>
            <a:r>
              <a:rPr lang="it-IT" b="1" i="1" dirty="0">
                <a:latin typeface="Helvetica" pitchFamily="2" charset="0"/>
              </a:rPr>
              <a:t> </a:t>
            </a:r>
            <a:r>
              <a:rPr lang="it-IT" b="1" i="1" dirty="0" err="1">
                <a:latin typeface="Helvetica" pitchFamily="2" charset="0"/>
              </a:rPr>
              <a:t>disease</a:t>
            </a:r>
            <a:r>
              <a:rPr lang="it-IT" b="1" i="1" dirty="0">
                <a:latin typeface="Helvetica" pitchFamily="2" charset="0"/>
              </a:rPr>
              <a:t> stages </a:t>
            </a:r>
            <a:r>
              <a:rPr lang="it-IT" b="1" i="1" dirty="0" err="1">
                <a:latin typeface="Helvetica" pitchFamily="2" charset="0"/>
              </a:rPr>
              <a:t>according</a:t>
            </a:r>
            <a:r>
              <a:rPr lang="it-IT" b="1" i="1" dirty="0">
                <a:latin typeface="Helvetica" pitchFamily="2" charset="0"/>
              </a:rPr>
              <a:t> to </a:t>
            </a:r>
            <a:r>
              <a:rPr lang="it-IT" b="1" i="1" dirty="0" err="1">
                <a:latin typeface="Helvetica" pitchFamily="2" charset="0"/>
              </a:rPr>
              <a:t>recent</a:t>
            </a:r>
            <a:r>
              <a:rPr lang="it-IT" b="1" i="1" dirty="0">
                <a:latin typeface="Helvetica" pitchFamily="2" charset="0"/>
              </a:rPr>
              <a:t> literature.15–17 BME,</a:t>
            </a:r>
            <a:r>
              <a:rPr lang="it-IT" b="1" dirty="0">
                <a:latin typeface="Helvetica" pitchFamily="2" charset="0"/>
              </a:rPr>
              <a:t> </a:t>
            </a:r>
            <a:r>
              <a:rPr lang="it-IT" b="1" i="1" dirty="0">
                <a:latin typeface="Helvetica" pitchFamily="2" charset="0"/>
              </a:rPr>
              <a:t>bone </a:t>
            </a:r>
            <a:r>
              <a:rPr lang="it-IT" b="1" i="1" dirty="0" err="1">
                <a:latin typeface="Helvetica" pitchFamily="2" charset="0"/>
              </a:rPr>
              <a:t>marrow</a:t>
            </a:r>
            <a:r>
              <a:rPr lang="it-IT" b="1" i="1" dirty="0">
                <a:latin typeface="Helvetica" pitchFamily="2" charset="0"/>
              </a:rPr>
              <a:t> edema.</a:t>
            </a:r>
            <a:endParaRPr lang="it-IT" b="1" dirty="0">
              <a:latin typeface="Helvetica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EA2C53-A9FD-AEF8-0009-2836348394E7}"/>
              </a:ext>
            </a:extLst>
          </p:cNvPr>
          <p:cNvSpPr txBox="1"/>
          <p:nvPr/>
        </p:nvSpPr>
        <p:spPr>
          <a:xfrm>
            <a:off x="188890" y="0"/>
            <a:ext cx="11775583" cy="150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Best </a:t>
            </a:r>
            <a:r>
              <a:rPr lang="it-IT" sz="2000" b="1" dirty="0" err="1">
                <a:solidFill>
                  <a:srgbClr val="C00000"/>
                </a:solidFill>
                <a:latin typeface="Montserrat ExtraBold" pitchFamily="2" charset="77"/>
              </a:rPr>
              <a:t>Practice</a:t>
            </a: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 Cliniche e Tecnologiche</a:t>
            </a:r>
          </a:p>
          <a:p>
            <a:pPr algn="l">
              <a:lnSpc>
                <a:spcPct val="250000"/>
              </a:lnSpc>
            </a:pPr>
            <a:endParaRPr lang="it-IT" sz="2000" b="1" dirty="0">
              <a:solidFill>
                <a:srgbClr val="C00000"/>
              </a:solidFill>
              <a:latin typeface="Montserrat Extra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641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150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Best </a:t>
            </a:r>
            <a:r>
              <a:rPr lang="it-IT" sz="2000" b="1" dirty="0" err="1">
                <a:solidFill>
                  <a:srgbClr val="C00000"/>
                </a:solidFill>
                <a:latin typeface="Montserrat ExtraBold" pitchFamily="2" charset="77"/>
              </a:rPr>
              <a:t>Practice</a:t>
            </a: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 Cliniche e Tecnologiche</a:t>
            </a:r>
          </a:p>
          <a:p>
            <a:pPr algn="l">
              <a:lnSpc>
                <a:spcPct val="250000"/>
              </a:lnSpc>
            </a:pPr>
            <a:endParaRPr lang="it-IT" sz="2000" b="1" dirty="0">
              <a:solidFill>
                <a:srgbClr val="C00000"/>
              </a:solidFill>
              <a:latin typeface="Montserrat ExtraBold" pitchFamily="2" charset="77"/>
            </a:endParaRPr>
          </a:p>
        </p:txBody>
      </p:sp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45DE803-56AA-54EC-6B75-32078F473B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6379" y="-9361"/>
            <a:ext cx="5645561" cy="68394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9BF164-9A82-7286-1E76-161D527E86EA}"/>
              </a:ext>
            </a:extLst>
          </p:cNvPr>
          <p:cNvSpPr txBox="1"/>
          <p:nvPr/>
        </p:nvSpPr>
        <p:spPr>
          <a:xfrm>
            <a:off x="626242" y="2242418"/>
            <a:ext cx="5482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effectLst/>
                <a:latin typeface="Montserrat" pitchFamily="2" charset="77"/>
              </a:rPr>
              <a:t>We</a:t>
            </a:r>
            <a:r>
              <a:rPr lang="it-IT" b="1" dirty="0">
                <a:effectLst/>
                <a:latin typeface="Montserrat" pitchFamily="2" charset="77"/>
              </a:rPr>
              <a:t> </a:t>
            </a:r>
            <a:r>
              <a:rPr lang="it-IT" b="1" dirty="0" err="1">
                <a:effectLst/>
                <a:latin typeface="Montserrat" pitchFamily="2" charset="77"/>
              </a:rPr>
              <a:t>developed</a:t>
            </a:r>
            <a:r>
              <a:rPr lang="it-IT" b="1" dirty="0">
                <a:effectLst/>
                <a:latin typeface="Montserrat" pitchFamily="2" charset="77"/>
              </a:rPr>
              <a:t> a deep learning AI-</a:t>
            </a:r>
            <a:r>
              <a:rPr lang="it-IT" b="1" dirty="0" err="1">
                <a:effectLst/>
                <a:latin typeface="Montserrat" pitchFamily="2" charset="77"/>
              </a:rPr>
              <a:t>method</a:t>
            </a:r>
            <a:r>
              <a:rPr lang="it-IT" b="1" dirty="0">
                <a:effectLst/>
                <a:latin typeface="Montserrat" pitchFamily="2" charset="77"/>
              </a:rPr>
              <a:t> </a:t>
            </a:r>
            <a:r>
              <a:rPr lang="it-IT" b="1" dirty="0" err="1">
                <a:effectLst/>
                <a:latin typeface="Montserrat" pitchFamily="2" charset="77"/>
              </a:rPr>
              <a:t>that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effectLst/>
                <a:latin typeface="Montserrat" pitchFamily="2" charset="77"/>
              </a:rPr>
              <a:t>automatically</a:t>
            </a:r>
            <a:r>
              <a:rPr lang="it-IT" b="1" dirty="0">
                <a:effectLst/>
                <a:latin typeface="Montserrat" pitchFamily="2" charset="77"/>
              </a:rPr>
              <a:t> </a:t>
            </a:r>
            <a:r>
              <a:rPr lang="it-IT" b="1" dirty="0" err="1">
                <a:effectLst/>
                <a:latin typeface="Montserrat" pitchFamily="2" charset="77"/>
              </a:rPr>
              <a:t>analyzes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effectLst/>
                <a:latin typeface="Montserrat" pitchFamily="2" charset="77"/>
              </a:rPr>
              <a:t>extremity</a:t>
            </a:r>
            <a:r>
              <a:rPr lang="it-IT" b="1" dirty="0">
                <a:effectLst/>
                <a:latin typeface="Montserrat" pitchFamily="2" charset="77"/>
              </a:rPr>
              <a:t> MR </a:t>
            </a:r>
            <a:r>
              <a:rPr lang="it-IT" b="1" dirty="0" err="1">
                <a:effectLst/>
                <a:latin typeface="Montserrat" pitchFamily="2" charset="77"/>
              </a:rPr>
              <a:t>scans</a:t>
            </a:r>
            <a:r>
              <a:rPr lang="it-IT" b="1" dirty="0">
                <a:effectLst/>
                <a:latin typeface="Montserrat" pitchFamily="2" charset="77"/>
              </a:rPr>
              <a:t> by </a:t>
            </a:r>
            <a:r>
              <a:rPr lang="it-IT" b="1" dirty="0" err="1">
                <a:effectLst/>
                <a:latin typeface="Montserrat" pitchFamily="2" charset="77"/>
              </a:rPr>
              <a:t>pre</a:t>
            </a:r>
            <a:r>
              <a:rPr lang="it-IT" b="1" dirty="0">
                <a:effectLst/>
                <a:latin typeface="Montserrat" pitchFamily="2" charset="77"/>
              </a:rPr>
              <a:t>- and post-processing images, in order to </a:t>
            </a:r>
            <a:r>
              <a:rPr lang="it-IT" b="1" dirty="0" err="1">
                <a:effectLst/>
                <a:latin typeface="Montserrat" pitchFamily="2" charset="77"/>
              </a:rPr>
              <a:t>predict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>
                <a:effectLst/>
                <a:latin typeface="Montserrat" pitchFamily="2" charset="77"/>
              </a:rPr>
              <a:t>RA </a:t>
            </a:r>
            <a:r>
              <a:rPr lang="it-IT" b="1" dirty="0" err="1">
                <a:effectLst/>
                <a:latin typeface="Montserrat" pitchFamily="2" charset="77"/>
              </a:rPr>
              <a:t>at</a:t>
            </a:r>
            <a:r>
              <a:rPr lang="it-IT" b="1" dirty="0">
                <a:effectLst/>
                <a:latin typeface="Montserrat" pitchFamily="2" charset="77"/>
              </a:rPr>
              <a:t> an </a:t>
            </a:r>
            <a:r>
              <a:rPr lang="it-IT" b="1" dirty="0" err="1">
                <a:effectLst/>
                <a:latin typeface="Montserrat" pitchFamily="2" charset="77"/>
              </a:rPr>
              <a:t>early</a:t>
            </a:r>
            <a:r>
              <a:rPr lang="it-IT" b="1" dirty="0">
                <a:effectLst/>
                <a:latin typeface="Montserrat" pitchFamily="2" charset="77"/>
              </a:rPr>
              <a:t> stage.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3E4E348-E36A-F7B1-1961-2BDE9FA44E74}"/>
              </a:ext>
            </a:extLst>
          </p:cNvPr>
          <p:cNvSpPr txBox="1"/>
          <p:nvPr/>
        </p:nvSpPr>
        <p:spPr>
          <a:xfrm>
            <a:off x="3857472" y="6129203"/>
            <a:ext cx="2688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200" i="1" dirty="0">
                <a:effectLst/>
                <a:latin typeface="Helvetica" pitchFamily="2" charset="0"/>
              </a:rPr>
              <a:t>Ann </a:t>
            </a:r>
            <a:r>
              <a:rPr lang="it-IT" sz="1200" i="1" dirty="0" err="1">
                <a:effectLst/>
                <a:latin typeface="Helvetica" pitchFamily="2" charset="0"/>
              </a:rPr>
              <a:t>Rheum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Dis</a:t>
            </a:r>
            <a:r>
              <a:rPr lang="it-IT" sz="1200" i="1" dirty="0">
                <a:effectLst/>
                <a:latin typeface="Helvetica" pitchFamily="2" charset="0"/>
              </a:rPr>
              <a:t>: first </a:t>
            </a:r>
            <a:r>
              <a:rPr lang="it-IT" sz="1200" i="1" dirty="0" err="1">
                <a:effectLst/>
                <a:latin typeface="Helvetica" pitchFamily="2" charset="0"/>
              </a:rPr>
              <a:t>published</a:t>
            </a:r>
            <a:r>
              <a:rPr lang="it-IT" sz="1200" i="1" dirty="0">
                <a:effectLst/>
                <a:latin typeface="Helvetica" pitchFamily="2" charset="0"/>
              </a:rPr>
              <a:t> </a:t>
            </a:r>
            <a:r>
              <a:rPr lang="it-IT" sz="1200" i="1" dirty="0" err="1">
                <a:effectLst/>
                <a:latin typeface="Helvetica" pitchFamily="2" charset="0"/>
              </a:rPr>
              <a:t>as</a:t>
            </a:r>
            <a:r>
              <a:rPr lang="it-IT" sz="1200" i="1" dirty="0">
                <a:effectLst/>
                <a:latin typeface="Helvetica" pitchFamily="2" charset="0"/>
              </a:rPr>
              <a:t> 10.1136/annrheumdis-2023-eular.3531 on 30 </a:t>
            </a:r>
            <a:r>
              <a:rPr lang="it-IT" sz="1200" i="1" dirty="0" err="1">
                <a:effectLst/>
                <a:latin typeface="Helvetica" pitchFamily="2" charset="0"/>
              </a:rPr>
              <a:t>May</a:t>
            </a:r>
            <a:r>
              <a:rPr lang="it-IT" sz="1200" i="1" dirty="0">
                <a:effectLst/>
                <a:latin typeface="Helvetica" pitchFamily="2" charset="0"/>
              </a:rPr>
              <a:t> 2023.</a:t>
            </a:r>
            <a:endParaRPr lang="it-IT" sz="1200" dirty="0">
              <a:effectLst/>
              <a:latin typeface="Helvetica" pitchFamily="2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85CBA3F-FA95-EADB-A777-597E27B2CD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534" y="766775"/>
            <a:ext cx="6172200" cy="11049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D7C5B1A-B200-67FE-B9CA-954CA7FA9121}"/>
              </a:ext>
            </a:extLst>
          </p:cNvPr>
          <p:cNvSpPr txBox="1"/>
          <p:nvPr/>
        </p:nvSpPr>
        <p:spPr>
          <a:xfrm>
            <a:off x="240327" y="4047311"/>
            <a:ext cx="60979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i="1" dirty="0" err="1">
                <a:effectLst/>
                <a:latin typeface="Helvetica" pitchFamily="2" charset="0"/>
              </a:rPr>
              <a:t>Automatic</a:t>
            </a:r>
            <a:r>
              <a:rPr lang="it-IT" i="1" dirty="0">
                <a:effectLst/>
                <a:latin typeface="Helvetica" pitchFamily="2" charset="0"/>
              </a:rPr>
              <a:t> RA </a:t>
            </a:r>
            <a:r>
              <a:rPr lang="it-IT" b="1" i="1" dirty="0" err="1">
                <a:solidFill>
                  <a:srgbClr val="C00000"/>
                </a:solidFill>
                <a:effectLst/>
                <a:latin typeface="Helvetica" pitchFamily="2" charset="0"/>
              </a:rPr>
              <a:t>prediction</a:t>
            </a:r>
            <a:r>
              <a:rPr lang="it-IT" b="1" i="1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/>
                <a:latin typeface="Helvetica" pitchFamily="2" charset="0"/>
              </a:rPr>
              <a:t>is</a:t>
            </a:r>
            <a:r>
              <a:rPr lang="it-IT" b="1" i="1" dirty="0">
                <a:solidFill>
                  <a:srgbClr val="C00000"/>
                </a:solidFill>
                <a:effectLst/>
                <a:latin typeface="Helvetica" pitchFamily="2" charset="0"/>
              </a:rPr>
              <a:t> </a:t>
            </a:r>
            <a:r>
              <a:rPr lang="it-IT" b="1" i="1" dirty="0" err="1">
                <a:solidFill>
                  <a:srgbClr val="C00000"/>
                </a:solidFill>
                <a:effectLst/>
                <a:latin typeface="Helvetica" pitchFamily="2" charset="0"/>
              </a:rPr>
              <a:t>feasible</a:t>
            </a:r>
            <a:r>
              <a:rPr lang="it-IT" i="1" dirty="0">
                <a:effectLst/>
                <a:latin typeface="Helvetica" pitchFamily="2" charset="0"/>
              </a:rPr>
              <a:t>, </a:t>
            </a:r>
            <a:r>
              <a:rPr lang="it-IT" i="1" dirty="0" err="1">
                <a:effectLst/>
                <a:latin typeface="Helvetica" pitchFamily="2" charset="0"/>
              </a:rPr>
              <a:t>using</a:t>
            </a:r>
            <a:r>
              <a:rPr lang="it-IT" i="1" dirty="0">
                <a:effectLst/>
                <a:latin typeface="Helvetica" pitchFamily="2" charset="0"/>
              </a:rPr>
              <a:t> AI </a:t>
            </a:r>
            <a:r>
              <a:rPr lang="it-IT" i="1" dirty="0" err="1">
                <a:effectLst/>
                <a:latin typeface="Helvetica" pitchFamily="2" charset="0"/>
              </a:rPr>
              <a:t>interpretation</a:t>
            </a:r>
            <a:r>
              <a:rPr lang="it-IT" i="1" dirty="0">
                <a:effectLst/>
                <a:latin typeface="Helvetica" pitchFamily="2" charset="0"/>
              </a:rPr>
              <a:t> of MRI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scans</a:t>
            </a:r>
            <a:r>
              <a:rPr lang="it-IT" i="1" dirty="0">
                <a:effectLst/>
                <a:latin typeface="Helvetica" pitchFamily="2" charset="0"/>
              </a:rPr>
              <a:t>.</a:t>
            </a:r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 AI </a:t>
            </a:r>
            <a:r>
              <a:rPr lang="it-IT" b="1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performed</a:t>
            </a:r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 close to the </a:t>
            </a:r>
            <a:r>
              <a:rPr lang="it-IT" b="1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level</a:t>
            </a:r>
            <a:r>
              <a:rPr lang="it-IT" b="1" i="1" dirty="0">
                <a:effectLst/>
                <a:highlight>
                  <a:srgbClr val="FFFF00"/>
                </a:highlight>
                <a:latin typeface="Helvetica" pitchFamily="2" charset="0"/>
              </a:rPr>
              <a:t> of human </a:t>
            </a:r>
            <a:r>
              <a:rPr lang="it-IT" b="1" i="1" dirty="0" err="1">
                <a:effectLst/>
                <a:highlight>
                  <a:srgbClr val="FFFF00"/>
                </a:highlight>
                <a:latin typeface="Helvetica" pitchFamily="2" charset="0"/>
              </a:rPr>
              <a:t>experts</a:t>
            </a:r>
            <a:r>
              <a:rPr lang="it-IT" i="1" dirty="0">
                <a:effectLst/>
                <a:latin typeface="Helvetica" pitchFamily="2" charset="0"/>
              </a:rPr>
              <a:t>. </a:t>
            </a:r>
            <a:r>
              <a:rPr lang="it-IT" i="1" dirty="0" err="1">
                <a:effectLst/>
                <a:latin typeface="Helvetica" pitchFamily="2" charset="0"/>
              </a:rPr>
              <a:t>Including</a:t>
            </a:r>
            <a:r>
              <a:rPr lang="it-IT" i="1" dirty="0">
                <a:effectLst/>
                <a:latin typeface="Helvetica" pitchFamily="2" charset="0"/>
              </a:rPr>
              <a:t> MRI data from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healthy</a:t>
            </a:r>
            <a:r>
              <a:rPr lang="it-IT" i="1" dirty="0">
                <a:effectLst/>
                <a:latin typeface="Helvetica" pitchFamily="2" charset="0"/>
              </a:rPr>
              <a:t> controls, </a:t>
            </a:r>
            <a:r>
              <a:rPr lang="it-IT" i="1" dirty="0" err="1">
                <a:effectLst/>
                <a:latin typeface="Helvetica" pitchFamily="2" charset="0"/>
              </a:rPr>
              <a:t>as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used</a:t>
            </a:r>
            <a:r>
              <a:rPr lang="it-IT" i="1" dirty="0">
                <a:latin typeface="Helvetica" pitchFamily="2" charset="0"/>
              </a:rPr>
              <a:t> </a:t>
            </a:r>
            <a:r>
              <a:rPr lang="it-IT" i="1" dirty="0">
                <a:effectLst/>
                <a:latin typeface="Helvetica" pitchFamily="2" charset="0"/>
              </a:rPr>
              <a:t>in RAMRIS-</a:t>
            </a:r>
            <a:r>
              <a:rPr lang="it-IT" i="1" dirty="0" err="1">
                <a:effectLst/>
                <a:latin typeface="Helvetica" pitchFamily="2" charset="0"/>
              </a:rPr>
              <a:t>based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prediction</a:t>
            </a:r>
            <a:r>
              <a:rPr lang="it-IT" i="1" dirty="0">
                <a:effectLst/>
                <a:latin typeface="Helvetica" pitchFamily="2" charset="0"/>
              </a:rPr>
              <a:t> [[1]], </a:t>
            </a:r>
            <a:r>
              <a:rPr lang="it-IT" i="1" dirty="0" err="1">
                <a:effectLst/>
                <a:latin typeface="Helvetica" pitchFamily="2" charset="0"/>
              </a:rPr>
              <a:t>will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probably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improve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i="1" dirty="0">
                <a:effectLst/>
                <a:latin typeface="Helvetica" pitchFamily="2" charset="0"/>
              </a:rPr>
              <a:t>the AI </a:t>
            </a:r>
            <a:r>
              <a:rPr lang="it-IT" i="1" dirty="0" err="1">
                <a:effectLst/>
                <a:latin typeface="Helvetica" pitchFamily="2" charset="0"/>
              </a:rPr>
              <a:t>prediction</a:t>
            </a:r>
            <a:r>
              <a:rPr lang="it-IT" i="1" dirty="0">
                <a:effectLst/>
                <a:latin typeface="Helvetica" pitchFamily="2" charset="0"/>
              </a:rPr>
              <a:t> </a:t>
            </a:r>
            <a:r>
              <a:rPr lang="it-IT" i="1" dirty="0" err="1">
                <a:effectLst/>
                <a:latin typeface="Helvetica" pitchFamily="2" charset="0"/>
              </a:rPr>
              <a:t>further</a:t>
            </a:r>
            <a:r>
              <a:rPr lang="it-IT" i="1" dirty="0">
                <a:effectLst/>
                <a:latin typeface="Helvetica" pitchFamily="2" charset="0"/>
              </a:rPr>
              <a:t>.</a:t>
            </a:r>
            <a:endParaRPr lang="it-IT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7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0" y="10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6FF13B-4187-2A47-8857-BC5F32A6CC76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312A13-3FF2-F649-9961-A6ACB928B3F0}"/>
              </a:ext>
            </a:extLst>
          </p:cNvPr>
          <p:cNvSpPr txBox="1"/>
          <p:nvPr/>
        </p:nvSpPr>
        <p:spPr>
          <a:xfrm>
            <a:off x="844464" y="1053415"/>
            <a:ext cx="105369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0" i="0" dirty="0">
                <a:effectLst/>
                <a:latin typeface="Montserrat" pitchFamily="2" charset="77"/>
              </a:rPr>
              <a:t>La diagnosi della </a:t>
            </a:r>
            <a:r>
              <a:rPr lang="it-IT" sz="2000" b="0" i="0" dirty="0" err="1">
                <a:effectLst/>
                <a:latin typeface="Montserrat" pitchFamily="2" charset="77"/>
              </a:rPr>
              <a:t>SpA</a:t>
            </a:r>
            <a:r>
              <a:rPr lang="it-IT" sz="2000" b="0" i="0" dirty="0">
                <a:effectLst/>
                <a:latin typeface="Montserrat" pitchFamily="2" charset="77"/>
              </a:rPr>
              <a:t> nei pazienti giovani è spesso difficile a causa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Montserrat" pitchFamily="2" charset="77"/>
              </a:rPr>
              <a:t>N</a:t>
            </a:r>
            <a:r>
              <a:rPr lang="it-IT" sz="2000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atura complessa del dolore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Montserrat" pitchFamily="2" charset="77"/>
              </a:rPr>
              <a:t>R</a:t>
            </a:r>
            <a:r>
              <a:rPr lang="it-IT" sz="2000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itardi nella diagnosi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02060"/>
                </a:solidFill>
                <a:latin typeface="Montserrat" pitchFamily="2" charset="77"/>
              </a:rPr>
              <a:t>Ritardi </a:t>
            </a:r>
            <a:r>
              <a:rPr lang="it-IT" sz="2000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trattamento</a:t>
            </a:r>
          </a:p>
          <a:p>
            <a:endParaRPr lang="it-IT" dirty="0">
              <a:latin typeface="Montserrat" pitchFamily="2" charset="77"/>
            </a:endParaRPr>
          </a:p>
          <a:p>
            <a:pPr algn="ctr"/>
            <a:r>
              <a:rPr lang="it-IT" sz="2400" b="1" i="0" dirty="0">
                <a:effectLst/>
                <a:latin typeface="Montserrat" pitchFamily="2" charset="77"/>
              </a:rPr>
              <a:t>L'identificazione dell'edema osseo in RM è importante per mostrare l'infiammazione delle articolazioni sacroiliache e supporta la diagnosi della </a:t>
            </a:r>
            <a:r>
              <a:rPr lang="it-IT" sz="2400" b="1" i="0" dirty="0" err="1">
                <a:effectLst/>
                <a:latin typeface="Montserrat" pitchFamily="2" charset="77"/>
              </a:rPr>
              <a:t>Axial</a:t>
            </a:r>
            <a:r>
              <a:rPr lang="it-IT" sz="2400" b="1" i="0" dirty="0">
                <a:effectLst/>
                <a:latin typeface="Montserrat" pitchFamily="2" charset="77"/>
              </a:rPr>
              <a:t> </a:t>
            </a:r>
            <a:r>
              <a:rPr lang="it-IT" sz="2400" b="1" i="0" dirty="0" err="1">
                <a:effectLst/>
                <a:latin typeface="Montserrat" pitchFamily="2" charset="77"/>
              </a:rPr>
              <a:t>SpA</a:t>
            </a:r>
            <a:r>
              <a:rPr lang="it-IT" sz="2400" b="1" i="0" dirty="0">
                <a:effectLst/>
                <a:latin typeface="Montserrat" pitchFamily="2" charset="77"/>
              </a:rPr>
              <a:t>.</a:t>
            </a:r>
          </a:p>
          <a:p>
            <a:pPr algn="ctr"/>
            <a:endParaRPr lang="it-IT" sz="2400" b="1" dirty="0">
              <a:latin typeface="Montserrat" pitchFamily="2" charset="77"/>
            </a:endParaRPr>
          </a:p>
          <a:p>
            <a:pPr algn="ctr"/>
            <a:r>
              <a:rPr lang="it-IT" b="1" i="0" dirty="0">
                <a:solidFill>
                  <a:schemeClr val="bg1"/>
                </a:solidFill>
                <a:effectLst/>
                <a:highlight>
                  <a:srgbClr val="464F9A"/>
                </a:highlight>
                <a:latin typeface="Montserrat" pitchFamily="2" charset="77"/>
              </a:rPr>
              <a:t>Ciò influisce direttamente sul trattamento terapeutico </a:t>
            </a:r>
            <a:r>
              <a:rPr lang="it-IT" b="1" dirty="0">
                <a:solidFill>
                  <a:schemeClr val="bg1"/>
                </a:solidFill>
                <a:highlight>
                  <a:srgbClr val="464F9A"/>
                </a:highlight>
                <a:latin typeface="Montserrat" pitchFamily="2" charset="77"/>
              </a:rPr>
              <a:t>opportuno per </a:t>
            </a:r>
            <a:r>
              <a:rPr lang="it-IT" b="1" i="0" dirty="0">
                <a:solidFill>
                  <a:schemeClr val="bg1"/>
                </a:solidFill>
                <a:effectLst/>
                <a:highlight>
                  <a:srgbClr val="464F9A"/>
                </a:highlight>
                <a:latin typeface="Montserrat" pitchFamily="2" charset="77"/>
              </a:rPr>
              <a:t>i pazienti </a:t>
            </a:r>
            <a:endParaRPr lang="it-IT" sz="2800" b="1" i="0" dirty="0">
              <a:solidFill>
                <a:schemeClr val="bg1"/>
              </a:solidFill>
              <a:effectLst/>
              <a:highlight>
                <a:srgbClr val="464F9A"/>
              </a:highlight>
              <a:latin typeface="Montserrat" pitchFamily="2" charset="77"/>
            </a:endParaRPr>
          </a:p>
          <a:p>
            <a:endParaRPr lang="it-IT" dirty="0">
              <a:latin typeface="Montserrat" pitchFamily="2" charset="77"/>
            </a:endParaRPr>
          </a:p>
        </p:txBody>
      </p:sp>
      <p:grpSp>
        <p:nvGrpSpPr>
          <p:cNvPr id="8" name="Google Shape;1401;p55">
            <a:extLst>
              <a:ext uri="{FF2B5EF4-FFF2-40B4-BE49-F238E27FC236}">
                <a16:creationId xmlns:a16="http://schemas.microsoft.com/office/drawing/2014/main" id="{1E782BE3-F8CA-3447-A865-9A402DA86E67}"/>
              </a:ext>
            </a:extLst>
          </p:cNvPr>
          <p:cNvGrpSpPr/>
          <p:nvPr/>
        </p:nvGrpSpPr>
        <p:grpSpPr>
          <a:xfrm>
            <a:off x="844464" y="5363552"/>
            <a:ext cx="1142246" cy="441033"/>
            <a:chOff x="4659775" y="2072775"/>
            <a:chExt cx="74325" cy="28700"/>
          </a:xfrm>
          <a:solidFill>
            <a:schemeClr val="accent4"/>
          </a:solidFill>
        </p:grpSpPr>
        <p:sp>
          <p:nvSpPr>
            <p:cNvPr id="9" name="Google Shape;1402;p55">
              <a:extLst>
                <a:ext uri="{FF2B5EF4-FFF2-40B4-BE49-F238E27FC236}">
                  <a16:creationId xmlns:a16="http://schemas.microsoft.com/office/drawing/2014/main" id="{20458FF1-2184-774D-95BF-A839CE023D46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" name="Google Shape;1403;p55">
              <a:extLst>
                <a:ext uri="{FF2B5EF4-FFF2-40B4-BE49-F238E27FC236}">
                  <a16:creationId xmlns:a16="http://schemas.microsoft.com/office/drawing/2014/main" id="{D71B75A8-CD17-1C44-9637-B241A7330C51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404;p55">
              <a:extLst>
                <a:ext uri="{FF2B5EF4-FFF2-40B4-BE49-F238E27FC236}">
                  <a16:creationId xmlns:a16="http://schemas.microsoft.com/office/drawing/2014/main" id="{F7D27982-859C-B941-8CB2-65DDEB00A12B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EE9F1A-1ABA-6846-BE52-A4634683C30D}"/>
              </a:ext>
            </a:extLst>
          </p:cNvPr>
          <p:cNvSpPr txBox="1"/>
          <p:nvPr/>
        </p:nvSpPr>
        <p:spPr>
          <a:xfrm>
            <a:off x="2163445" y="5261406"/>
            <a:ext cx="8971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Montserrat" pitchFamily="2" charset="77"/>
              </a:rPr>
              <a:t>C</a:t>
            </a:r>
            <a:r>
              <a:rPr lang="it-IT" b="1" i="0" dirty="0">
                <a:effectLst/>
                <a:latin typeface="Montserrat" pitchFamily="2" charset="77"/>
              </a:rPr>
              <a:t>riteri soggettivi ed è fortemente dipendenti dall'esperienza e dall'opinione del radiologo che analizza l'esame</a:t>
            </a:r>
            <a:endParaRPr lang="en-GB" b="1" dirty="0">
              <a:latin typeface="Montserrat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C57F94-39A7-1A31-4DE9-44DB1ED76577}"/>
              </a:ext>
            </a:extLst>
          </p:cNvPr>
          <p:cNvSpPr txBox="1"/>
          <p:nvPr/>
        </p:nvSpPr>
        <p:spPr>
          <a:xfrm>
            <a:off x="188890" y="0"/>
            <a:ext cx="11775583" cy="150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Best </a:t>
            </a:r>
            <a:r>
              <a:rPr lang="it-IT" sz="2000" b="1" dirty="0" err="1">
                <a:solidFill>
                  <a:srgbClr val="C00000"/>
                </a:solidFill>
                <a:latin typeface="Montserrat ExtraBold" pitchFamily="2" charset="77"/>
              </a:rPr>
              <a:t>Practice</a:t>
            </a: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 Cliniche e Tecnologiche</a:t>
            </a:r>
          </a:p>
          <a:p>
            <a:pPr algn="l">
              <a:lnSpc>
                <a:spcPct val="250000"/>
              </a:lnSpc>
            </a:pPr>
            <a:endParaRPr lang="it-IT" sz="2000" b="1" dirty="0">
              <a:solidFill>
                <a:srgbClr val="C00000"/>
              </a:solidFill>
              <a:latin typeface="Montserrat ExtraBold" pitchFamily="2" charset="77"/>
            </a:endParaRPr>
          </a:p>
        </p:txBody>
      </p:sp>
      <p:pic>
        <p:nvPicPr>
          <p:cNvPr id="5" name="Immagine 4" descr="SIR_Def.eps">
            <a:extLst>
              <a:ext uri="{FF2B5EF4-FFF2-40B4-BE49-F238E27FC236}">
                <a16:creationId xmlns:a16="http://schemas.microsoft.com/office/drawing/2014/main" id="{802A2A7F-A35C-4C91-9B98-513F09EC647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9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0" y="10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6FF13B-4187-2A47-8857-BC5F32A6CC76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CAA4B4-77F2-3D42-B1C5-A4D8BC3E7C56}"/>
              </a:ext>
            </a:extLst>
          </p:cNvPr>
          <p:cNvSpPr txBox="1"/>
          <p:nvPr/>
        </p:nvSpPr>
        <p:spPr>
          <a:xfrm>
            <a:off x="342900" y="408214"/>
            <a:ext cx="780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Montserrat" pitchFamily="2" charset="77"/>
              </a:rPr>
              <a:t>Window of opportunity in disease modification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BF43C27-1E5C-3244-BE2D-16C49F5106DA}"/>
              </a:ext>
            </a:extLst>
          </p:cNvPr>
          <p:cNvSpPr txBox="1"/>
          <p:nvPr/>
        </p:nvSpPr>
        <p:spPr>
          <a:xfrm>
            <a:off x="784236" y="1256675"/>
            <a:ext cx="10564119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b="1" dirty="0">
                <a:latin typeface="Montserrat" pitchFamily="2" charset="77"/>
              </a:rPr>
              <a:t>HIPOTHESIS</a:t>
            </a:r>
          </a:p>
          <a:p>
            <a:r>
              <a:rPr lang="it-IT" b="1" dirty="0">
                <a:latin typeface="Montserrat" pitchFamily="2" charset="77"/>
              </a:rPr>
              <a:t>In the </a:t>
            </a:r>
            <a:r>
              <a:rPr lang="it-IT" b="1" dirty="0" err="1">
                <a:latin typeface="Montserrat" pitchFamily="2" charset="77"/>
              </a:rPr>
              <a:t>individual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patient</a:t>
            </a:r>
            <a:r>
              <a:rPr lang="it-IT" b="1" dirty="0">
                <a:latin typeface="Montserrat" pitchFamily="2" charset="77"/>
              </a:rPr>
              <a:t> the </a:t>
            </a:r>
            <a:r>
              <a:rPr lang="it-IT" b="1" dirty="0" err="1">
                <a:latin typeface="Montserrat" pitchFamily="2" charset="77"/>
              </a:rPr>
              <a:t>effect</a:t>
            </a:r>
            <a:r>
              <a:rPr lang="it-IT" b="1" dirty="0">
                <a:latin typeface="Montserrat" pitchFamily="2" charset="77"/>
              </a:rPr>
              <a:t> of anti-TNF </a:t>
            </a:r>
            <a:r>
              <a:rPr lang="it-IT" b="1" dirty="0" err="1">
                <a:latin typeface="Montserrat" pitchFamily="2" charset="77"/>
              </a:rPr>
              <a:t>therapy</a:t>
            </a:r>
            <a:r>
              <a:rPr lang="it-IT" b="1" dirty="0">
                <a:latin typeface="Montserrat" pitchFamily="2" charset="77"/>
              </a:rPr>
              <a:t> on </a:t>
            </a:r>
            <a:r>
              <a:rPr lang="it-IT" b="1" dirty="0" err="1">
                <a:latin typeface="Montserrat" pitchFamily="2" charset="77"/>
              </a:rPr>
              <a:t>radiographic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progression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depends</a:t>
            </a:r>
            <a:r>
              <a:rPr lang="it-IT" b="1" dirty="0">
                <a:latin typeface="Montserrat" pitchFamily="2" charset="77"/>
              </a:rPr>
              <a:t> on the relative </a:t>
            </a:r>
            <a:r>
              <a:rPr lang="it-IT" b="1" dirty="0" err="1">
                <a:latin typeface="Montserrat" pitchFamily="2" charset="77"/>
              </a:rPr>
              <a:t>number</a:t>
            </a:r>
            <a:r>
              <a:rPr lang="it-IT" b="1" dirty="0">
                <a:latin typeface="Montserrat" pitchFamily="2" charset="77"/>
              </a:rPr>
              <a:t> of «ACUTE» and «MATURE» </a:t>
            </a:r>
            <a:r>
              <a:rPr lang="it-IT" b="1" dirty="0" err="1">
                <a:latin typeface="Montserrat" pitchFamily="2" charset="77"/>
              </a:rPr>
              <a:t>inflammatory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lesions</a:t>
            </a:r>
            <a:r>
              <a:rPr lang="it-IT" b="1" dirty="0">
                <a:latin typeface="Montserrat" pitchFamily="2" charset="77"/>
              </a:rPr>
              <a:t>. </a:t>
            </a:r>
          </a:p>
          <a:p>
            <a:endParaRPr lang="it-IT" b="1" dirty="0">
              <a:latin typeface="Montserrat" pitchFamily="2" charset="77"/>
            </a:endParaRPr>
          </a:p>
          <a:p>
            <a:pPr algn="ctr"/>
            <a:r>
              <a:rPr lang="it-IT" b="1" dirty="0" err="1">
                <a:highlight>
                  <a:srgbClr val="FF0000"/>
                </a:highlight>
                <a:latin typeface="Montserrat" pitchFamily="2" charset="77"/>
              </a:rPr>
              <a:t>Early</a:t>
            </a:r>
            <a:r>
              <a:rPr lang="it-IT" b="1" dirty="0">
                <a:highlight>
                  <a:srgbClr val="FF0000"/>
                </a:highlight>
                <a:latin typeface="Montserrat" pitchFamily="2" charset="77"/>
              </a:rPr>
              <a:t> </a:t>
            </a:r>
            <a:r>
              <a:rPr lang="it-IT" b="1" dirty="0" err="1">
                <a:highlight>
                  <a:srgbClr val="FF0000"/>
                </a:highlight>
                <a:latin typeface="Montserrat" pitchFamily="2" charset="77"/>
              </a:rPr>
              <a:t>diagnosis</a:t>
            </a:r>
            <a:r>
              <a:rPr lang="it-IT" b="1" dirty="0">
                <a:highlight>
                  <a:srgbClr val="FF0000"/>
                </a:highlight>
                <a:latin typeface="Montserrat" pitchFamily="2" charset="77"/>
              </a:rPr>
              <a:t> </a:t>
            </a:r>
            <a:r>
              <a:rPr lang="it-IT" b="1" dirty="0" err="1">
                <a:highlight>
                  <a:srgbClr val="FF0000"/>
                </a:highlight>
                <a:latin typeface="Montserrat" pitchFamily="2" charset="77"/>
              </a:rPr>
              <a:t>is</a:t>
            </a:r>
            <a:r>
              <a:rPr lang="it-IT" b="1" dirty="0">
                <a:highlight>
                  <a:srgbClr val="FF0000"/>
                </a:highlight>
                <a:latin typeface="Montserrat" pitchFamily="2" charset="77"/>
              </a:rPr>
              <a:t> a </a:t>
            </a:r>
            <a:r>
              <a:rPr lang="it-IT" b="1" dirty="0" err="1">
                <a:highlight>
                  <a:srgbClr val="FF0000"/>
                </a:highlight>
                <a:latin typeface="Montserrat" pitchFamily="2" charset="77"/>
              </a:rPr>
              <a:t>pre</a:t>
            </a:r>
            <a:r>
              <a:rPr lang="it-IT" b="1" dirty="0">
                <a:highlight>
                  <a:srgbClr val="FF0000"/>
                </a:highlight>
                <a:latin typeface="Montserrat" pitchFamily="2" charset="77"/>
              </a:rPr>
              <a:t>-requisite for </a:t>
            </a:r>
            <a:r>
              <a:rPr lang="it-IT" b="1" dirty="0" err="1">
                <a:highlight>
                  <a:srgbClr val="FF0000"/>
                </a:highlight>
                <a:latin typeface="Montserrat" pitchFamily="2" charset="77"/>
              </a:rPr>
              <a:t>advances</a:t>
            </a:r>
            <a:r>
              <a:rPr lang="it-IT" b="1" dirty="0">
                <a:highlight>
                  <a:srgbClr val="FF0000"/>
                </a:highlight>
                <a:latin typeface="Montserrat" pitchFamily="2" charset="77"/>
              </a:rPr>
              <a:t> in </a:t>
            </a:r>
            <a:r>
              <a:rPr lang="it-IT" b="1" dirty="0" err="1">
                <a:highlight>
                  <a:srgbClr val="FF0000"/>
                </a:highlight>
                <a:latin typeface="Montserrat" pitchFamily="2" charset="77"/>
              </a:rPr>
              <a:t>disease</a:t>
            </a:r>
            <a:r>
              <a:rPr lang="it-IT" b="1" dirty="0">
                <a:highlight>
                  <a:srgbClr val="FF0000"/>
                </a:highlight>
                <a:latin typeface="Montserrat" pitchFamily="2" charset="77"/>
              </a:rPr>
              <a:t> </a:t>
            </a:r>
            <a:r>
              <a:rPr lang="it-IT" b="1" dirty="0" err="1">
                <a:highlight>
                  <a:srgbClr val="FF0000"/>
                </a:highlight>
                <a:latin typeface="Montserrat" pitchFamily="2" charset="77"/>
              </a:rPr>
              <a:t>modification</a:t>
            </a:r>
            <a:endParaRPr lang="it-IT" b="1" dirty="0">
              <a:highlight>
                <a:srgbClr val="FF0000"/>
              </a:highlight>
              <a:latin typeface="Montserrat" pitchFamily="2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78110D8-5C7A-4B48-A67D-38294BFD70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447" y="3506210"/>
            <a:ext cx="4066773" cy="1355591"/>
          </a:xfrm>
          <a:prstGeom prst="rect">
            <a:avLst/>
          </a:prstGeom>
        </p:spPr>
      </p:pic>
      <p:grpSp>
        <p:nvGrpSpPr>
          <p:cNvPr id="21" name="Google Shape;3546;p56">
            <a:extLst>
              <a:ext uri="{FF2B5EF4-FFF2-40B4-BE49-F238E27FC236}">
                <a16:creationId xmlns:a16="http://schemas.microsoft.com/office/drawing/2014/main" id="{28705FFA-B530-DF4A-8D48-268395BDAFFE}"/>
              </a:ext>
            </a:extLst>
          </p:cNvPr>
          <p:cNvGrpSpPr/>
          <p:nvPr/>
        </p:nvGrpSpPr>
        <p:grpSpPr>
          <a:xfrm rot="20234201">
            <a:off x="755380" y="2934694"/>
            <a:ext cx="1375346" cy="1127526"/>
            <a:chOff x="6742064" y="3750480"/>
            <a:chExt cx="399315" cy="344560"/>
          </a:xfrm>
        </p:grpSpPr>
        <p:sp>
          <p:nvSpPr>
            <p:cNvPr id="22" name="Google Shape;3547;p56">
              <a:extLst>
                <a:ext uri="{FF2B5EF4-FFF2-40B4-BE49-F238E27FC236}">
                  <a16:creationId xmlns:a16="http://schemas.microsoft.com/office/drawing/2014/main" id="{6140D717-744C-3248-8119-B6BFF5C172BF}"/>
                </a:ext>
              </a:extLst>
            </p:cNvPr>
            <p:cNvSpPr/>
            <p:nvPr/>
          </p:nvSpPr>
          <p:spPr>
            <a:xfrm>
              <a:off x="6742064" y="3750480"/>
              <a:ext cx="399315" cy="344560"/>
            </a:xfrm>
            <a:custGeom>
              <a:avLst/>
              <a:gdLst/>
              <a:ahLst/>
              <a:cxnLst/>
              <a:rect l="l" t="t" r="r" b="b"/>
              <a:pathLst>
                <a:path w="43917" h="37895" extrusionOk="0">
                  <a:moveTo>
                    <a:pt x="37846" y="1"/>
                  </a:moveTo>
                  <a:lnTo>
                    <a:pt x="6071" y="1"/>
                  </a:lnTo>
                  <a:cubicBezTo>
                    <a:pt x="2729" y="1"/>
                    <a:pt x="0" y="2734"/>
                    <a:pt x="0" y="6071"/>
                  </a:cubicBezTo>
                  <a:lnTo>
                    <a:pt x="0" y="18212"/>
                  </a:lnTo>
                  <a:cubicBezTo>
                    <a:pt x="0" y="21550"/>
                    <a:pt x="2729" y="24278"/>
                    <a:pt x="6071" y="24278"/>
                  </a:cubicBezTo>
                  <a:lnTo>
                    <a:pt x="18927" y="24278"/>
                  </a:lnTo>
                  <a:cubicBezTo>
                    <a:pt x="19332" y="24278"/>
                    <a:pt x="19754" y="24705"/>
                    <a:pt x="19821" y="25105"/>
                  </a:cubicBezTo>
                  <a:lnTo>
                    <a:pt x="21958" y="37895"/>
                  </a:lnTo>
                  <a:lnTo>
                    <a:pt x="24096" y="25101"/>
                  </a:lnTo>
                  <a:cubicBezTo>
                    <a:pt x="24162" y="24687"/>
                    <a:pt x="24629" y="24278"/>
                    <a:pt x="25051" y="24278"/>
                  </a:cubicBezTo>
                  <a:lnTo>
                    <a:pt x="37846" y="24278"/>
                  </a:lnTo>
                  <a:cubicBezTo>
                    <a:pt x="41183" y="24278"/>
                    <a:pt x="43916" y="21550"/>
                    <a:pt x="43916" y="18212"/>
                  </a:cubicBezTo>
                  <a:lnTo>
                    <a:pt x="43916" y="6071"/>
                  </a:lnTo>
                  <a:cubicBezTo>
                    <a:pt x="43916" y="2734"/>
                    <a:pt x="41183" y="1"/>
                    <a:pt x="3784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48;p56">
              <a:extLst>
                <a:ext uri="{FF2B5EF4-FFF2-40B4-BE49-F238E27FC236}">
                  <a16:creationId xmlns:a16="http://schemas.microsoft.com/office/drawing/2014/main" id="{EEA3CB3F-73A7-2647-9351-72C183DC2B60}"/>
                </a:ext>
              </a:extLst>
            </p:cNvPr>
            <p:cNvSpPr/>
            <p:nvPr/>
          </p:nvSpPr>
          <p:spPr>
            <a:xfrm>
              <a:off x="6764168" y="3772584"/>
              <a:ext cx="355108" cy="176549"/>
            </a:xfrm>
            <a:custGeom>
              <a:avLst/>
              <a:gdLst/>
              <a:ahLst/>
              <a:cxnLst/>
              <a:rect l="l" t="t" r="r" b="b"/>
              <a:pathLst>
                <a:path w="39055" h="19417" extrusionOk="0">
                  <a:moveTo>
                    <a:pt x="3755" y="1"/>
                  </a:moveTo>
                  <a:lnTo>
                    <a:pt x="35295" y="1"/>
                  </a:lnTo>
                  <a:cubicBezTo>
                    <a:pt x="37370" y="10"/>
                    <a:pt x="39045" y="1685"/>
                    <a:pt x="39054" y="3756"/>
                  </a:cubicBezTo>
                  <a:lnTo>
                    <a:pt x="39054" y="15666"/>
                  </a:lnTo>
                  <a:cubicBezTo>
                    <a:pt x="39045" y="17737"/>
                    <a:pt x="37370" y="19412"/>
                    <a:pt x="35295" y="19417"/>
                  </a:cubicBezTo>
                  <a:lnTo>
                    <a:pt x="3755" y="19417"/>
                  </a:lnTo>
                  <a:cubicBezTo>
                    <a:pt x="1680" y="19412"/>
                    <a:pt x="5" y="17737"/>
                    <a:pt x="0" y="15666"/>
                  </a:cubicBezTo>
                  <a:lnTo>
                    <a:pt x="0" y="3756"/>
                  </a:lnTo>
                  <a:cubicBezTo>
                    <a:pt x="5" y="1685"/>
                    <a:pt x="1680" y="10"/>
                    <a:pt x="3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30A0B15-2DC6-C249-B8EB-B04AD8A69C04}"/>
              </a:ext>
            </a:extLst>
          </p:cNvPr>
          <p:cNvSpPr txBox="1"/>
          <p:nvPr/>
        </p:nvSpPr>
        <p:spPr>
          <a:xfrm>
            <a:off x="568455" y="3065249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Eastville Square US Regular" panose="02000000000000000000" pitchFamily="2" charset="77"/>
                <a:ea typeface="Walter Turncoat" panose="02000000000000000000" pitchFamily="2" charset="0"/>
              </a:rPr>
              <a:t>Acute lesion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5854DC-4EDB-0A4E-AA46-11113E1188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9780" y="3495097"/>
            <a:ext cx="4066773" cy="1355591"/>
          </a:xfrm>
          <a:prstGeom prst="rect">
            <a:avLst/>
          </a:prstGeom>
        </p:spPr>
      </p:pic>
      <p:grpSp>
        <p:nvGrpSpPr>
          <p:cNvPr id="28" name="Google Shape;3546;p56">
            <a:extLst>
              <a:ext uri="{FF2B5EF4-FFF2-40B4-BE49-F238E27FC236}">
                <a16:creationId xmlns:a16="http://schemas.microsoft.com/office/drawing/2014/main" id="{189086E7-55CB-354D-8347-2C2125F491BB}"/>
              </a:ext>
            </a:extLst>
          </p:cNvPr>
          <p:cNvGrpSpPr/>
          <p:nvPr/>
        </p:nvGrpSpPr>
        <p:grpSpPr>
          <a:xfrm rot="20234201">
            <a:off x="6655431" y="2931334"/>
            <a:ext cx="1375346" cy="1127526"/>
            <a:chOff x="6742064" y="3750480"/>
            <a:chExt cx="399315" cy="344560"/>
          </a:xfrm>
        </p:grpSpPr>
        <p:sp>
          <p:nvSpPr>
            <p:cNvPr id="29" name="Google Shape;3547;p56">
              <a:extLst>
                <a:ext uri="{FF2B5EF4-FFF2-40B4-BE49-F238E27FC236}">
                  <a16:creationId xmlns:a16="http://schemas.microsoft.com/office/drawing/2014/main" id="{2E82466A-AB19-EC4A-B4C0-2FAFB1265047}"/>
                </a:ext>
              </a:extLst>
            </p:cNvPr>
            <p:cNvSpPr/>
            <p:nvPr/>
          </p:nvSpPr>
          <p:spPr>
            <a:xfrm>
              <a:off x="6742064" y="3750480"/>
              <a:ext cx="399315" cy="344560"/>
            </a:xfrm>
            <a:custGeom>
              <a:avLst/>
              <a:gdLst/>
              <a:ahLst/>
              <a:cxnLst/>
              <a:rect l="l" t="t" r="r" b="b"/>
              <a:pathLst>
                <a:path w="43917" h="37895" extrusionOk="0">
                  <a:moveTo>
                    <a:pt x="37846" y="1"/>
                  </a:moveTo>
                  <a:lnTo>
                    <a:pt x="6071" y="1"/>
                  </a:lnTo>
                  <a:cubicBezTo>
                    <a:pt x="2729" y="1"/>
                    <a:pt x="0" y="2734"/>
                    <a:pt x="0" y="6071"/>
                  </a:cubicBezTo>
                  <a:lnTo>
                    <a:pt x="0" y="18212"/>
                  </a:lnTo>
                  <a:cubicBezTo>
                    <a:pt x="0" y="21550"/>
                    <a:pt x="2729" y="24278"/>
                    <a:pt x="6071" y="24278"/>
                  </a:cubicBezTo>
                  <a:lnTo>
                    <a:pt x="18927" y="24278"/>
                  </a:lnTo>
                  <a:cubicBezTo>
                    <a:pt x="19332" y="24278"/>
                    <a:pt x="19754" y="24705"/>
                    <a:pt x="19821" y="25105"/>
                  </a:cubicBezTo>
                  <a:lnTo>
                    <a:pt x="21958" y="37895"/>
                  </a:lnTo>
                  <a:lnTo>
                    <a:pt x="24096" y="25101"/>
                  </a:lnTo>
                  <a:cubicBezTo>
                    <a:pt x="24162" y="24687"/>
                    <a:pt x="24629" y="24278"/>
                    <a:pt x="25051" y="24278"/>
                  </a:cubicBezTo>
                  <a:lnTo>
                    <a:pt x="37846" y="24278"/>
                  </a:lnTo>
                  <a:cubicBezTo>
                    <a:pt x="41183" y="24278"/>
                    <a:pt x="43916" y="21550"/>
                    <a:pt x="43916" y="18212"/>
                  </a:cubicBezTo>
                  <a:lnTo>
                    <a:pt x="43916" y="6071"/>
                  </a:lnTo>
                  <a:cubicBezTo>
                    <a:pt x="43916" y="2734"/>
                    <a:pt x="41183" y="1"/>
                    <a:pt x="3784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48;p56">
              <a:extLst>
                <a:ext uri="{FF2B5EF4-FFF2-40B4-BE49-F238E27FC236}">
                  <a16:creationId xmlns:a16="http://schemas.microsoft.com/office/drawing/2014/main" id="{3CD4D04D-3C1E-4C41-84CF-606E7FBF09EB}"/>
                </a:ext>
              </a:extLst>
            </p:cNvPr>
            <p:cNvSpPr/>
            <p:nvPr/>
          </p:nvSpPr>
          <p:spPr>
            <a:xfrm>
              <a:off x="6764168" y="3772584"/>
              <a:ext cx="355108" cy="176549"/>
            </a:xfrm>
            <a:custGeom>
              <a:avLst/>
              <a:gdLst/>
              <a:ahLst/>
              <a:cxnLst/>
              <a:rect l="l" t="t" r="r" b="b"/>
              <a:pathLst>
                <a:path w="39055" h="19417" extrusionOk="0">
                  <a:moveTo>
                    <a:pt x="3755" y="1"/>
                  </a:moveTo>
                  <a:lnTo>
                    <a:pt x="35295" y="1"/>
                  </a:lnTo>
                  <a:cubicBezTo>
                    <a:pt x="37370" y="10"/>
                    <a:pt x="39045" y="1685"/>
                    <a:pt x="39054" y="3756"/>
                  </a:cubicBezTo>
                  <a:lnTo>
                    <a:pt x="39054" y="15666"/>
                  </a:lnTo>
                  <a:cubicBezTo>
                    <a:pt x="39045" y="17737"/>
                    <a:pt x="37370" y="19412"/>
                    <a:pt x="35295" y="19417"/>
                  </a:cubicBezTo>
                  <a:lnTo>
                    <a:pt x="3755" y="19417"/>
                  </a:lnTo>
                  <a:cubicBezTo>
                    <a:pt x="1680" y="19412"/>
                    <a:pt x="5" y="17737"/>
                    <a:pt x="0" y="15666"/>
                  </a:cubicBezTo>
                  <a:lnTo>
                    <a:pt x="0" y="3756"/>
                  </a:lnTo>
                  <a:cubicBezTo>
                    <a:pt x="5" y="1685"/>
                    <a:pt x="1680" y="10"/>
                    <a:pt x="3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6C9F5A2-14AF-9A40-B0C0-F6189981F7A2}"/>
              </a:ext>
            </a:extLst>
          </p:cNvPr>
          <p:cNvSpPr txBox="1"/>
          <p:nvPr/>
        </p:nvSpPr>
        <p:spPr>
          <a:xfrm>
            <a:off x="6232167" y="3065249"/>
            <a:ext cx="2016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Eastville Square US Regular" panose="02000000000000000000" pitchFamily="2" charset="77"/>
                <a:ea typeface="Walter Turncoat" panose="02000000000000000000" pitchFamily="2" charset="0"/>
              </a:rPr>
              <a:t>Mature lesion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29E5DCA1-206F-8347-8D93-8955D84088F2}"/>
              </a:ext>
            </a:extLst>
          </p:cNvPr>
          <p:cNvSpPr txBox="1"/>
          <p:nvPr/>
        </p:nvSpPr>
        <p:spPr>
          <a:xfrm>
            <a:off x="985446" y="4973660"/>
            <a:ext cx="4451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Montserrat" pitchFamily="2" charset="77"/>
              </a:rPr>
              <a:t>Complete </a:t>
            </a:r>
            <a:r>
              <a:rPr lang="it-IT" b="1" dirty="0" err="1">
                <a:latin typeface="Montserrat" pitchFamily="2" charset="77"/>
              </a:rPr>
              <a:t>resolution</a:t>
            </a:r>
            <a:r>
              <a:rPr lang="it-IT" b="1" dirty="0">
                <a:latin typeface="Montserrat" pitchFamily="2" charset="77"/>
              </a:rPr>
              <a:t> with anti-TNF. No </a:t>
            </a:r>
            <a:r>
              <a:rPr lang="it-IT" b="1" dirty="0" err="1">
                <a:latin typeface="Montserrat" pitchFamily="2" charset="77"/>
              </a:rPr>
              <a:t>reparation</a:t>
            </a:r>
            <a:r>
              <a:rPr lang="it-IT" b="1" dirty="0">
                <a:latin typeface="Montserrat" pitchFamily="2" charset="77"/>
              </a:rPr>
              <a:t>/new bone </a:t>
            </a:r>
            <a:r>
              <a:rPr lang="it-IT" b="1" dirty="0" err="1">
                <a:latin typeface="Montserrat" pitchFamily="2" charset="77"/>
              </a:rPr>
              <a:t>formation</a:t>
            </a:r>
            <a:endParaRPr lang="it-IT" b="1" dirty="0">
              <a:latin typeface="Montserrat" pitchFamily="2" charset="77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D6C5C45-9B3A-7E44-90DB-3ECDAB3EEF11}"/>
              </a:ext>
            </a:extLst>
          </p:cNvPr>
          <p:cNvSpPr txBox="1"/>
          <p:nvPr/>
        </p:nvSpPr>
        <p:spPr>
          <a:xfrm>
            <a:off x="7139778" y="4973660"/>
            <a:ext cx="44519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latin typeface="Montserrat" pitchFamily="2" charset="77"/>
              </a:rPr>
              <a:t>Resolution</a:t>
            </a:r>
            <a:r>
              <a:rPr lang="it-IT" b="1" dirty="0">
                <a:latin typeface="Montserrat" pitchFamily="2" charset="77"/>
              </a:rPr>
              <a:t> of </a:t>
            </a:r>
            <a:r>
              <a:rPr lang="it-IT" b="1" dirty="0" err="1">
                <a:latin typeface="Montserrat" pitchFamily="2" charset="77"/>
              </a:rPr>
              <a:t>inflammation</a:t>
            </a:r>
            <a:r>
              <a:rPr lang="it-IT" b="1" dirty="0">
                <a:latin typeface="Montserrat" pitchFamily="2" charset="77"/>
              </a:rPr>
              <a:t> by anti-TNF </a:t>
            </a:r>
            <a:r>
              <a:rPr lang="it-IT" b="1" dirty="0" err="1">
                <a:latin typeface="Montserrat" pitchFamily="2" charset="77"/>
              </a:rPr>
              <a:t>therapy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allows</a:t>
            </a:r>
            <a:r>
              <a:rPr lang="it-IT" b="1" dirty="0">
                <a:latin typeface="Montserrat" pitchFamily="2" charset="77"/>
              </a:rPr>
              <a:t> </a:t>
            </a:r>
            <a:r>
              <a:rPr lang="it-IT" b="1" dirty="0" err="1">
                <a:latin typeface="Montserrat" pitchFamily="2" charset="77"/>
              </a:rPr>
              <a:t>reparation</a:t>
            </a:r>
            <a:r>
              <a:rPr lang="it-IT" b="1" dirty="0">
                <a:latin typeface="Montserrat" pitchFamily="2" charset="77"/>
              </a:rPr>
              <a:t> and new bone </a:t>
            </a:r>
            <a:r>
              <a:rPr lang="it-IT" b="1" dirty="0" err="1">
                <a:latin typeface="Montserrat" pitchFamily="2" charset="77"/>
              </a:rPr>
              <a:t>formation</a:t>
            </a:r>
            <a:endParaRPr lang="it-IT" b="1" dirty="0">
              <a:latin typeface="Montserrat" pitchFamily="2" charset="77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8F24A19F-0BA1-624F-8CE3-D21C38D623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79" t="90273" r="39426" b="4270"/>
          <a:stretch/>
        </p:blipFill>
        <p:spPr>
          <a:xfrm>
            <a:off x="1833523" y="5863184"/>
            <a:ext cx="6106886" cy="375541"/>
          </a:xfrm>
          <a:prstGeom prst="rect">
            <a:avLst/>
          </a:prstGeom>
        </p:spPr>
      </p:pic>
      <p:pic>
        <p:nvPicPr>
          <p:cNvPr id="2" name="Immagine 1" descr="SIR_Def.eps">
            <a:extLst>
              <a:ext uri="{FF2B5EF4-FFF2-40B4-BE49-F238E27FC236}">
                <a16:creationId xmlns:a16="http://schemas.microsoft.com/office/drawing/2014/main" id="{CA770121-BD0C-35D7-28C4-4E0830423AFC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62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02">
            <a:extLst>
              <a:ext uri="{FF2B5EF4-FFF2-40B4-BE49-F238E27FC236}">
                <a16:creationId xmlns:a16="http://schemas.microsoft.com/office/drawing/2014/main" id="{AFB6D678-42A5-244D-8FB6-A5CF26A07579}"/>
              </a:ext>
            </a:extLst>
          </p:cNvPr>
          <p:cNvGrpSpPr>
            <a:grpSpLocks noChangeAspect="1"/>
          </p:cNvGrpSpPr>
          <p:nvPr/>
        </p:nvGrpSpPr>
        <p:grpSpPr>
          <a:xfrm>
            <a:off x="506160" y="-164589"/>
            <a:ext cx="4418752" cy="7187177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50" name="Freeform 103">
              <a:extLst>
                <a:ext uri="{FF2B5EF4-FFF2-40B4-BE49-F238E27FC236}">
                  <a16:creationId xmlns:a16="http://schemas.microsoft.com/office/drawing/2014/main" id="{6B39979A-7C74-FC42-B9F4-D210C7560BC0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Freeform 104">
              <a:extLst>
                <a:ext uri="{FF2B5EF4-FFF2-40B4-BE49-F238E27FC236}">
                  <a16:creationId xmlns:a16="http://schemas.microsoft.com/office/drawing/2014/main" id="{74FD1B95-2FEE-C243-BBE5-83733CEE79DA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2" name="Freeform 105">
              <a:extLst>
                <a:ext uri="{FF2B5EF4-FFF2-40B4-BE49-F238E27FC236}">
                  <a16:creationId xmlns:a16="http://schemas.microsoft.com/office/drawing/2014/main" id="{F7EC69C7-1242-3240-B476-F28CF6EDDC8B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3" name="Freeform 106">
              <a:extLst>
                <a:ext uri="{FF2B5EF4-FFF2-40B4-BE49-F238E27FC236}">
                  <a16:creationId xmlns:a16="http://schemas.microsoft.com/office/drawing/2014/main" id="{B4824A2F-AA18-F54D-B28A-BA90D6A08AAA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7725" y="-25136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6FF13B-4187-2A47-8857-BC5F32A6CC76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grpSp>
        <p:nvGrpSpPr>
          <p:cNvPr id="20" name="Group 289">
            <a:extLst>
              <a:ext uri="{FF2B5EF4-FFF2-40B4-BE49-F238E27FC236}">
                <a16:creationId xmlns:a16="http://schemas.microsoft.com/office/drawing/2014/main" id="{917A7AB3-4C48-2742-9F77-6ACF23291090}"/>
              </a:ext>
            </a:extLst>
          </p:cNvPr>
          <p:cNvGrpSpPr/>
          <p:nvPr/>
        </p:nvGrpSpPr>
        <p:grpSpPr>
          <a:xfrm>
            <a:off x="2110357" y="1278083"/>
            <a:ext cx="7971285" cy="4379682"/>
            <a:chOff x="-548507" y="477868"/>
            <a:chExt cx="11570449" cy="6357177"/>
          </a:xfrm>
        </p:grpSpPr>
        <p:sp>
          <p:nvSpPr>
            <p:cNvPr id="21" name="Freeform: Shape 290">
              <a:extLst>
                <a:ext uri="{FF2B5EF4-FFF2-40B4-BE49-F238E27FC236}">
                  <a16:creationId xmlns:a16="http://schemas.microsoft.com/office/drawing/2014/main" id="{F3B5BB7A-650E-9D4B-9047-9F9F4D2FBF4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91">
              <a:extLst>
                <a:ext uri="{FF2B5EF4-FFF2-40B4-BE49-F238E27FC236}">
                  <a16:creationId xmlns:a16="http://schemas.microsoft.com/office/drawing/2014/main" id="{6D4FED5E-5DFA-7747-AE34-B567EBCABFE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92">
              <a:extLst>
                <a:ext uri="{FF2B5EF4-FFF2-40B4-BE49-F238E27FC236}">
                  <a16:creationId xmlns:a16="http://schemas.microsoft.com/office/drawing/2014/main" id="{54A97023-EF9B-EA4A-956B-3091AFD9AE4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93">
              <a:extLst>
                <a:ext uri="{FF2B5EF4-FFF2-40B4-BE49-F238E27FC236}">
                  <a16:creationId xmlns:a16="http://schemas.microsoft.com/office/drawing/2014/main" id="{73D8D664-F737-F64F-80BD-41B701A09D4A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94">
              <a:extLst>
                <a:ext uri="{FF2B5EF4-FFF2-40B4-BE49-F238E27FC236}">
                  <a16:creationId xmlns:a16="http://schemas.microsoft.com/office/drawing/2014/main" id="{6F3A078D-1D11-B241-B6FF-ECCB99555F0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" name="Group 295">
              <a:extLst>
                <a:ext uri="{FF2B5EF4-FFF2-40B4-BE49-F238E27FC236}">
                  <a16:creationId xmlns:a16="http://schemas.microsoft.com/office/drawing/2014/main" id="{481B8714-5CB8-7342-A6FC-ECB8DD852053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32" name="Rectangle: Rounded Corners 300">
                <a:extLst>
                  <a:ext uri="{FF2B5EF4-FFF2-40B4-BE49-F238E27FC236}">
                    <a16:creationId xmlns:a16="http://schemas.microsoft.com/office/drawing/2014/main" id="{1B9D2E73-05D5-834D-8DE4-F0E8C7EF420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01">
                <a:extLst>
                  <a:ext uri="{FF2B5EF4-FFF2-40B4-BE49-F238E27FC236}">
                    <a16:creationId xmlns:a16="http://schemas.microsoft.com/office/drawing/2014/main" id="{E6ECE24E-23D8-BE41-81FF-F120A600D209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96">
              <a:extLst>
                <a:ext uri="{FF2B5EF4-FFF2-40B4-BE49-F238E27FC236}">
                  <a16:creationId xmlns:a16="http://schemas.microsoft.com/office/drawing/2014/main" id="{82ADF47F-3772-BE4A-8F60-B2437B421CFB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30" name="Rectangle: Rounded Corners 298">
                <a:extLst>
                  <a:ext uri="{FF2B5EF4-FFF2-40B4-BE49-F238E27FC236}">
                    <a16:creationId xmlns:a16="http://schemas.microsoft.com/office/drawing/2014/main" id="{70AAECDF-22E6-8C47-BC71-2BB48B239E8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299">
                <a:extLst>
                  <a:ext uri="{FF2B5EF4-FFF2-40B4-BE49-F238E27FC236}">
                    <a16:creationId xmlns:a16="http://schemas.microsoft.com/office/drawing/2014/main" id="{B1B66B12-A85C-DB49-81D7-FCF29A77761C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9" name="Freeform: Shape 297">
              <a:extLst>
                <a:ext uri="{FF2B5EF4-FFF2-40B4-BE49-F238E27FC236}">
                  <a16:creationId xmlns:a16="http://schemas.microsoft.com/office/drawing/2014/main" id="{1683E85A-31E4-A041-86CE-AF9856A199E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312A13-3FF2-F649-9961-A6ACB928B3F0}"/>
              </a:ext>
            </a:extLst>
          </p:cNvPr>
          <p:cNvSpPr txBox="1"/>
          <p:nvPr/>
        </p:nvSpPr>
        <p:spPr>
          <a:xfrm>
            <a:off x="3827361" y="2425262"/>
            <a:ext cx="4528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dirty="0">
                <a:effectLst/>
                <a:latin typeface="Montserrat" pitchFamily="2" charset="77"/>
              </a:rPr>
              <a:t>Utilizzare l'analisi </a:t>
            </a:r>
            <a:r>
              <a:rPr lang="it-IT" sz="2400" b="1" i="0" dirty="0" err="1">
                <a:effectLst/>
                <a:latin typeface="Montserrat" pitchFamily="2" charset="77"/>
              </a:rPr>
              <a:t>istografica</a:t>
            </a:r>
            <a:r>
              <a:rPr lang="it-IT" sz="2400" b="1" i="0" dirty="0">
                <a:effectLst/>
                <a:latin typeface="Montserrat" pitchFamily="2" charset="77"/>
              </a:rPr>
              <a:t> computerizzata per valutare l'edema osseo e la metaplasia adiposa nelle articolazioni sacroiliache.</a:t>
            </a:r>
            <a:endParaRPr lang="it-IT" sz="2400" b="1" dirty="0">
              <a:effectLst/>
              <a:latin typeface="Montserrat" pitchFamily="2" charset="77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7082D7F-7219-3449-B5F7-A0F8240B96D7}"/>
              </a:ext>
            </a:extLst>
          </p:cNvPr>
          <p:cNvSpPr txBox="1"/>
          <p:nvPr/>
        </p:nvSpPr>
        <p:spPr>
          <a:xfrm>
            <a:off x="5111875" y="1868484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Montserrat" pitchFamily="2" charset="77"/>
              </a:rPr>
              <a:t>OBIETTIVO</a:t>
            </a:r>
          </a:p>
        </p:txBody>
      </p:sp>
      <p:pic>
        <p:nvPicPr>
          <p:cNvPr id="3" name="Immagine 2" descr="SIR_Def.eps">
            <a:extLst>
              <a:ext uri="{FF2B5EF4-FFF2-40B4-BE49-F238E27FC236}">
                <a16:creationId xmlns:a16="http://schemas.microsoft.com/office/drawing/2014/main" id="{A7BE478D-C283-FC0B-0589-4364D2CA01F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4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1312A13-3FF2-F649-9961-A6ACB928B3F0}"/>
              </a:ext>
            </a:extLst>
          </p:cNvPr>
          <p:cNvSpPr txBox="1"/>
          <p:nvPr/>
        </p:nvSpPr>
        <p:spPr>
          <a:xfrm>
            <a:off x="4501063" y="610136"/>
            <a:ext cx="751108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1" i="0" dirty="0">
                <a:effectLst/>
                <a:latin typeface="Montserrat" pitchFamily="2" charset="77"/>
              </a:rPr>
              <a:t>ADC</a:t>
            </a:r>
            <a:r>
              <a:rPr lang="it-IT" sz="2000" b="0" i="0" dirty="0">
                <a:effectLst/>
                <a:latin typeface="Montserrat" pitchFamily="2" charset="77"/>
              </a:rPr>
              <a:t> (</a:t>
            </a:r>
            <a:r>
              <a:rPr lang="it-IT" sz="2000" b="0" i="0" dirty="0">
                <a:solidFill>
                  <a:srgbClr val="C00000"/>
                </a:solidFill>
                <a:effectLst/>
                <a:latin typeface="Montserrat" pitchFamily="2" charset="77"/>
              </a:rPr>
              <a:t>Coefficiente di Diffusione Apparente</a:t>
            </a:r>
            <a:r>
              <a:rPr lang="it-IT" sz="2000" b="0" i="0" dirty="0">
                <a:effectLst/>
                <a:latin typeface="Montserrat" pitchFamily="2" charset="77"/>
              </a:rPr>
              <a:t>) e il </a:t>
            </a:r>
            <a:r>
              <a:rPr lang="it-IT" sz="2000" b="1" i="0" dirty="0">
                <a:effectLst/>
                <a:latin typeface="Montserrat" pitchFamily="2" charset="77"/>
              </a:rPr>
              <a:t>PDFF </a:t>
            </a:r>
            <a:r>
              <a:rPr lang="it-IT" sz="2000" b="0" i="0" dirty="0">
                <a:effectLst/>
                <a:latin typeface="Montserrat" pitchFamily="2" charset="77"/>
              </a:rPr>
              <a:t>(</a:t>
            </a:r>
            <a:r>
              <a:rPr lang="it-IT" sz="2000" b="0" i="0" dirty="0">
                <a:solidFill>
                  <a:srgbClr val="C00000"/>
                </a:solidFill>
                <a:effectLst/>
                <a:latin typeface="Montserrat" pitchFamily="2" charset="77"/>
              </a:rPr>
              <a:t>Frazione di Grassi Protonici</a:t>
            </a:r>
            <a:r>
              <a:rPr lang="it-IT" sz="2000" b="0" i="0" dirty="0">
                <a:effectLst/>
                <a:latin typeface="Montserrat" pitchFamily="2" charset="77"/>
              </a:rPr>
              <a:t>) sono due parametri utilizzati per caratterizzare specifiche condizioni del tessuto.</a:t>
            </a:r>
          </a:p>
          <a:p>
            <a:pPr algn="l"/>
            <a:endParaRPr lang="it-IT" sz="2000" b="0" i="0" dirty="0">
              <a:effectLst/>
              <a:latin typeface="Montserrat" pitchFamily="2" charset="77"/>
            </a:endParaRPr>
          </a:p>
          <a:p>
            <a:pPr algn="l"/>
            <a:r>
              <a:rPr lang="it-IT" sz="2000" b="0" i="0" dirty="0">
                <a:effectLst/>
                <a:latin typeface="Montserrat" pitchFamily="2" charset="77"/>
              </a:rPr>
              <a:t>L'edema midollare osseo provoca un aumento della quantità d'acqua nel midollo osseo, il che può influenzare la diffusione dell'acqua e quindi i valori di ADC. Pertanto, l'analisi dei parametri basati sull'ADC può fornire informazioni oggettive per differenziare i pazienti con edema midollare osseo da quelli senza.</a:t>
            </a:r>
          </a:p>
          <a:p>
            <a:pPr algn="l"/>
            <a:endParaRPr lang="it-IT" sz="2000" b="0" i="0" dirty="0">
              <a:effectLst/>
              <a:latin typeface="Montserrat" pitchFamily="2" charset="77"/>
            </a:endParaRPr>
          </a:p>
          <a:p>
            <a:pPr algn="l"/>
            <a:r>
              <a:rPr lang="it-IT" sz="2000" b="0" i="0" dirty="0">
                <a:effectLst/>
                <a:latin typeface="Montserrat" pitchFamily="2" charset="77"/>
              </a:rPr>
              <a:t>D'altra parte, la metaplasia del grasso nelle articolazioni sacroiliache può essere valutata mediante l'analisi dei parametri basati sul PDFF. Il PDFF riflette la quantità di grasso presente nel tessuto e può essere utilizzato per identificare e differenziare i pazienti con metaplasia del grasso nelle articolazioni sacroiliache.</a:t>
            </a:r>
          </a:p>
          <a:p>
            <a:endParaRPr lang="it-IT" sz="2000" dirty="0">
              <a:effectLst/>
              <a:latin typeface="Montserrat" pitchFamily="2" charset="77"/>
              <a:cs typeface="Arial" panose="020B0604020202020204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83586D1E-14AA-A44B-A120-5C95EE4EB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53" y="1377121"/>
            <a:ext cx="3775744" cy="3704885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1D543456-7D46-E74B-9F72-57E2A40A5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153" y="5030112"/>
            <a:ext cx="4029527" cy="1291515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4E50ECF-12F0-1D47-AC83-0160DFB93A9C}"/>
              </a:ext>
            </a:extLst>
          </p:cNvPr>
          <p:cNvSpPr txBox="1"/>
          <p:nvPr/>
        </p:nvSpPr>
        <p:spPr>
          <a:xfrm>
            <a:off x="179849" y="105576"/>
            <a:ext cx="48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Montserrat" pitchFamily="2" charset="77"/>
              </a:rPr>
              <a:t>HISTOGRAPHIC ANALYSIS OF OEDEMA AND FAT IN INFLAMED BONE MARROW BASED ON QUANTITATIVE MRI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A3E5A1F9-8690-B940-889F-43D865B2B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3632" y="6371284"/>
            <a:ext cx="2967264" cy="313314"/>
          </a:xfrm>
          <a:prstGeom prst="rect">
            <a:avLst/>
          </a:prstGeom>
        </p:spPr>
      </p:pic>
      <p:pic>
        <p:nvPicPr>
          <p:cNvPr id="3" name="Immagine 2" descr="SIR_Def.eps">
            <a:extLst>
              <a:ext uri="{FF2B5EF4-FFF2-40B4-BE49-F238E27FC236}">
                <a16:creationId xmlns:a16="http://schemas.microsoft.com/office/drawing/2014/main" id="{1E077498-50BC-9185-8D5E-382DD6BF907E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27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7725" y="-25136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6FF13B-4187-2A47-8857-BC5F32A6CC76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E217FBE-421D-1F49-9098-B3FBCF06D3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972" y="1252696"/>
            <a:ext cx="7217685" cy="491617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6ED4AF5-11C4-124C-9C41-38C4D4E3FCE7}"/>
              </a:ext>
            </a:extLst>
          </p:cNvPr>
          <p:cNvSpPr txBox="1"/>
          <p:nvPr/>
        </p:nvSpPr>
        <p:spPr>
          <a:xfrm>
            <a:off x="457199" y="182134"/>
            <a:ext cx="11494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Quantification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of bone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marrow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oedema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and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fat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metaplasia in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sacroiliac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joints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in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spondyloarthritis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patients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using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histographic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magnetic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resonance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imaging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analysis</a:t>
            </a:r>
            <a:endParaRPr lang="en-GB" b="1" dirty="0">
              <a:solidFill>
                <a:srgbClr val="002060"/>
              </a:solidFill>
              <a:latin typeface="Montserrat" pitchFamily="2" charset="77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ABD69BA-FDB3-4042-8656-E964BE4E9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955" y="6149088"/>
            <a:ext cx="4127500" cy="1905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09CF242-B348-4541-8DBB-215ECADB55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40" r="26609"/>
          <a:stretch/>
        </p:blipFill>
        <p:spPr>
          <a:xfrm>
            <a:off x="7457070" y="734329"/>
            <a:ext cx="4494455" cy="336120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742ADC-F4DD-F342-95A8-EE0355650D33}"/>
              </a:ext>
            </a:extLst>
          </p:cNvPr>
          <p:cNvSpPr txBox="1"/>
          <p:nvPr/>
        </p:nvSpPr>
        <p:spPr>
          <a:xfrm>
            <a:off x="7468735" y="4009423"/>
            <a:ext cx="45532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Box-and-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Whisker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plots of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histographic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signal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strength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(y-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axis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)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between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the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two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forms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of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inflammatory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lesions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(BME and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BME+fat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metaplasia)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at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MRI (x-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axis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). In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both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cate-gories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, the boxes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represent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the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severity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score’s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interquartile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range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values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. The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mean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signal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strength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is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shown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by the middle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lines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within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the boxes. The maximum and minimum data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points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observed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are the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highest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and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lowest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values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. 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603456A-02C8-5E4F-811B-DD2CA10EEAF0}"/>
              </a:ext>
            </a:extLst>
          </p:cNvPr>
          <p:cNvSpPr txBox="1"/>
          <p:nvPr/>
        </p:nvSpPr>
        <p:spPr>
          <a:xfrm>
            <a:off x="457198" y="794777"/>
            <a:ext cx="10374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211D1E"/>
                </a:solidFill>
                <a:effectLst/>
                <a:latin typeface="Montserrat" pitchFamily="2" charset="77"/>
              </a:rPr>
              <a:t>F</a:t>
            </a:r>
            <a:r>
              <a:rPr lang="it-IT" sz="1600" dirty="0">
                <a:solidFill>
                  <a:srgbClr val="211D1E"/>
                </a:solidFill>
                <a:effectLst/>
                <a:latin typeface="Montserrat" pitchFamily="2" charset="77"/>
              </a:rPr>
              <a:t>. Salaffi, L. Ceccarelli, M. Carotti, M. Di Carlo, S. Farah, A. </a:t>
            </a:r>
            <a:r>
              <a:rPr lang="it-IT" sz="1600" dirty="0" err="1">
                <a:solidFill>
                  <a:srgbClr val="211D1E"/>
                </a:solidFill>
                <a:effectLst/>
                <a:latin typeface="Montserrat" pitchFamily="2" charset="77"/>
              </a:rPr>
              <a:t>Giovagnoni</a:t>
            </a:r>
            <a:r>
              <a:rPr lang="it-IT" sz="1600" dirty="0">
                <a:solidFill>
                  <a:srgbClr val="211D1E"/>
                </a:solidFill>
                <a:effectLst/>
                <a:latin typeface="Montserrat" pitchFamily="2" charset="77"/>
              </a:rPr>
              <a:t> </a:t>
            </a:r>
          </a:p>
        </p:txBody>
      </p:sp>
      <p:pic>
        <p:nvPicPr>
          <p:cNvPr id="2" name="Immagine 1" descr="SIR_Def.eps">
            <a:extLst>
              <a:ext uri="{FF2B5EF4-FFF2-40B4-BE49-F238E27FC236}">
                <a16:creationId xmlns:a16="http://schemas.microsoft.com/office/drawing/2014/main" id="{A8C7E56D-E280-5DC5-D7FB-2D7F68046A5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70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a rete di punti collegati">
            <a:extLst>
              <a:ext uri="{FF2B5EF4-FFF2-40B4-BE49-F238E27FC236}">
                <a16:creationId xmlns:a16="http://schemas.microsoft.com/office/drawing/2014/main" id="{FAF48265-88FF-9415-63F5-63537D2A9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35DF40A-FE95-8EF1-9A7F-526698A5DF31}"/>
              </a:ext>
            </a:extLst>
          </p:cNvPr>
          <p:cNvSpPr txBox="1"/>
          <p:nvPr/>
        </p:nvSpPr>
        <p:spPr>
          <a:xfrm>
            <a:off x="640724" y="1115791"/>
            <a:ext cx="74987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latin typeface="Montserrat" pitchFamily="2" charset="77"/>
              </a:rPr>
              <a:t>Importanza della Medicina Predittiva in Reumatologia</a:t>
            </a:r>
          </a:p>
          <a:p>
            <a:pPr algn="l"/>
            <a:endParaRPr lang="it-IT" dirty="0">
              <a:latin typeface="Montserrat" pitchFamily="2" charset="77"/>
            </a:endParaRPr>
          </a:p>
          <a:p>
            <a:pPr algn="l"/>
            <a:r>
              <a:rPr lang="it-IT" dirty="0">
                <a:latin typeface="Montserrat" pitchFamily="2" charset="77"/>
              </a:rPr>
              <a:t>La </a:t>
            </a:r>
            <a:r>
              <a:rPr lang="it-IT" b="1" dirty="0">
                <a:latin typeface="Montserrat" pitchFamily="2" charset="77"/>
              </a:rPr>
              <a:t>medicina predittiva </a:t>
            </a:r>
            <a:r>
              <a:rPr lang="it-IT" dirty="0">
                <a:latin typeface="Montserrat" pitchFamily="2" charset="77"/>
              </a:rPr>
              <a:t>mira a prevedere l'</a:t>
            </a:r>
            <a:r>
              <a:rPr lang="it-IT" b="1" dirty="0">
                <a:solidFill>
                  <a:srgbClr val="C00000"/>
                </a:solidFill>
                <a:latin typeface="Montserrat" pitchFamily="2" charset="77"/>
              </a:rPr>
              <a:t>insorgenza</a:t>
            </a:r>
            <a:r>
              <a:rPr lang="it-IT" dirty="0">
                <a:latin typeface="Montserrat" pitchFamily="2" charset="77"/>
              </a:rPr>
              <a:t>, la </a:t>
            </a:r>
            <a:r>
              <a:rPr lang="it-IT" b="1" dirty="0">
                <a:solidFill>
                  <a:srgbClr val="C00000"/>
                </a:solidFill>
                <a:latin typeface="Montserrat" pitchFamily="2" charset="77"/>
              </a:rPr>
              <a:t>progressione</a:t>
            </a:r>
            <a:r>
              <a:rPr lang="it-IT" dirty="0">
                <a:latin typeface="Montserrat" pitchFamily="2" charset="77"/>
              </a:rPr>
              <a:t> e le </a:t>
            </a:r>
            <a:r>
              <a:rPr lang="it-IT" b="1" dirty="0">
                <a:solidFill>
                  <a:srgbClr val="C00000"/>
                </a:solidFill>
                <a:latin typeface="Montserrat" pitchFamily="2" charset="77"/>
              </a:rPr>
              <a:t>riacutizzazioni</a:t>
            </a:r>
            <a:r>
              <a:rPr lang="it-IT" dirty="0">
                <a:latin typeface="Montserrat" pitchFamily="2" charset="77"/>
              </a:rPr>
              <a:t> delle malattie reumatiche, consentendo interventi precoci e personalizzati.</a:t>
            </a:r>
          </a:p>
          <a:p>
            <a:pPr algn="l"/>
            <a:endParaRPr lang="it-IT" dirty="0">
              <a:latin typeface="Montserrat" pitchFamily="2" charset="77"/>
            </a:endParaRPr>
          </a:p>
          <a:p>
            <a:pPr algn="l"/>
            <a:r>
              <a:rPr lang="it-IT" dirty="0">
                <a:latin typeface="Montserrat" pitchFamily="2" charset="77"/>
              </a:rPr>
              <a:t>Anticipare eventi clinici critici migliora la gestione delle malattie croniche, riducendo la morbilità e i costi sanitari.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41B616-E6E9-D4B7-67BA-5227B07BA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4510" y="169641"/>
            <a:ext cx="1498600" cy="18923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B0E06F5-BC29-BB68-BA7E-004C6A599BED}"/>
              </a:ext>
            </a:extLst>
          </p:cNvPr>
          <p:cNvSpPr txBox="1"/>
          <p:nvPr/>
        </p:nvSpPr>
        <p:spPr>
          <a:xfrm>
            <a:off x="7989911" y="185614"/>
            <a:ext cx="24759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050" b="1" dirty="0" err="1">
                <a:effectLst/>
                <a:latin typeface="Montserrat" pitchFamily="2" charset="77"/>
              </a:rPr>
              <a:t>Prevention</a:t>
            </a:r>
            <a:r>
              <a:rPr lang="it-IT" sz="1050" b="1" dirty="0">
                <a:effectLst/>
                <a:latin typeface="Montserrat" pitchFamily="2" charset="77"/>
              </a:rPr>
              <a:t> of </a:t>
            </a:r>
            <a:r>
              <a:rPr lang="it-IT" sz="1050" b="1" dirty="0" err="1">
                <a:effectLst/>
                <a:latin typeface="Montserrat" pitchFamily="2" charset="77"/>
              </a:rPr>
              <a:t>rheumatoid</a:t>
            </a:r>
            <a:r>
              <a:rPr lang="it-IT" sz="1050" b="1" dirty="0">
                <a:effectLst/>
                <a:latin typeface="Montserrat" pitchFamily="2" charset="77"/>
              </a:rPr>
              <a:t> </a:t>
            </a:r>
            <a:r>
              <a:rPr lang="it-IT" sz="1050" b="1" dirty="0" err="1">
                <a:effectLst/>
                <a:latin typeface="Montserrat" pitchFamily="2" charset="77"/>
              </a:rPr>
              <a:t>arthritis</a:t>
            </a:r>
            <a:r>
              <a:rPr lang="it-IT" sz="1050" b="1" dirty="0">
                <a:effectLst/>
                <a:latin typeface="Montserrat" pitchFamily="2" charset="77"/>
              </a:rPr>
              <a:t>: A </a:t>
            </a:r>
            <a:r>
              <a:rPr lang="it-IT" sz="1050" b="1" dirty="0" err="1">
                <a:effectLst/>
                <a:latin typeface="Montserrat" pitchFamily="2" charset="77"/>
              </a:rPr>
              <a:t>systematic</a:t>
            </a:r>
            <a:r>
              <a:rPr lang="it-IT" sz="1050" b="1" dirty="0">
                <a:effectLst/>
                <a:latin typeface="Montserrat" pitchFamily="2" charset="77"/>
              </a:rPr>
              <a:t> literature review of preventive strategies in </a:t>
            </a:r>
            <a:r>
              <a:rPr lang="it-IT" sz="1050" b="1" dirty="0" err="1">
                <a:effectLst/>
                <a:latin typeface="Montserrat" pitchFamily="2" charset="77"/>
              </a:rPr>
              <a:t>at</a:t>
            </a:r>
            <a:r>
              <a:rPr lang="it-IT" sz="1050" b="1" dirty="0">
                <a:effectLst/>
                <a:latin typeface="Montserrat" pitchFamily="2" charset="77"/>
              </a:rPr>
              <a:t>-risk </a:t>
            </a:r>
            <a:r>
              <a:rPr lang="it-IT" sz="1050" b="1" dirty="0" err="1">
                <a:effectLst/>
                <a:latin typeface="Montserrat" pitchFamily="2" charset="77"/>
              </a:rPr>
              <a:t>individuals</a:t>
            </a:r>
            <a:endParaRPr lang="it-IT" sz="1050" b="1" dirty="0">
              <a:effectLst/>
              <a:latin typeface="Montserrat" pitchFamily="2" charset="77"/>
            </a:endParaRPr>
          </a:p>
          <a:p>
            <a:pPr algn="r"/>
            <a:r>
              <a:rPr lang="it-IT" sz="1050" b="1" i="1" dirty="0" err="1">
                <a:latin typeface="Montserrat" pitchFamily="2" charset="77"/>
              </a:rPr>
              <a:t>Frazzei</a:t>
            </a:r>
            <a:r>
              <a:rPr lang="it-IT" sz="1050" b="1" i="1" dirty="0">
                <a:latin typeface="Montserrat" pitchFamily="2" charset="77"/>
              </a:rPr>
              <a:t> et. Al</a:t>
            </a:r>
          </a:p>
          <a:p>
            <a:pPr algn="r"/>
            <a:r>
              <a:rPr lang="it-IT" sz="1050" b="1" i="1" dirty="0">
                <a:latin typeface="Montserrat" pitchFamily="2" charset="77"/>
              </a:rPr>
              <a:t> </a:t>
            </a:r>
            <a:r>
              <a:rPr lang="it-IT" sz="1050" i="1" dirty="0" err="1">
                <a:solidFill>
                  <a:srgbClr val="0A80BB"/>
                </a:solidFill>
                <a:effectLst/>
                <a:latin typeface="Helvetica" pitchFamily="2" charset="0"/>
              </a:rPr>
              <a:t>Autoimmunity</a:t>
            </a:r>
            <a:r>
              <a:rPr lang="it-IT" sz="1050" i="1" dirty="0">
                <a:solidFill>
                  <a:srgbClr val="0A80BB"/>
                </a:solidFill>
                <a:effectLst/>
                <a:latin typeface="Helvetica" pitchFamily="2" charset="0"/>
              </a:rPr>
              <a:t> Reviews 22 (2023) 103217</a:t>
            </a:r>
            <a:endParaRPr lang="it-IT" sz="1050" dirty="0">
              <a:solidFill>
                <a:srgbClr val="0A80BB"/>
              </a:solidFill>
              <a:effectLst/>
              <a:latin typeface="Helvetica" pitchFamily="2" charset="0"/>
            </a:endParaRPr>
          </a:p>
          <a:p>
            <a:pPr algn="r"/>
            <a:r>
              <a:rPr lang="it-IT" sz="1050" b="1" i="1" dirty="0">
                <a:effectLst/>
                <a:latin typeface="Montserrat" pitchFamily="2" charset="77"/>
              </a:rPr>
              <a:t>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B24F8B-C966-49DF-A471-AB871E8B5CE9}"/>
              </a:ext>
            </a:extLst>
          </p:cNvPr>
          <p:cNvSpPr txBox="1"/>
          <p:nvPr/>
        </p:nvSpPr>
        <p:spPr>
          <a:xfrm>
            <a:off x="8139447" y="2269953"/>
            <a:ext cx="3863663" cy="1569660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just"/>
            <a:r>
              <a:rPr lang="it-IT" sz="1600" dirty="0" err="1">
                <a:effectLst/>
                <a:latin typeface="Montserrat" pitchFamily="2" charset="77"/>
              </a:rPr>
              <a:t>This</a:t>
            </a:r>
            <a:r>
              <a:rPr lang="it-IT" sz="1600" dirty="0">
                <a:effectLst/>
                <a:latin typeface="Montserrat" pitchFamily="2" charset="77"/>
              </a:rPr>
              <a:t> SLR </a:t>
            </a:r>
            <a:r>
              <a:rPr lang="it-IT" sz="1600" dirty="0" err="1">
                <a:effectLst/>
                <a:latin typeface="Montserrat" pitchFamily="2" charset="77"/>
              </a:rPr>
              <a:t>demonstrates</a:t>
            </a:r>
            <a:r>
              <a:rPr lang="it-IT" sz="1600" dirty="0">
                <a:effectLst/>
                <a:latin typeface="Montserrat" pitchFamily="2" charset="77"/>
              </a:rPr>
              <a:t> </a:t>
            </a:r>
            <a:r>
              <a:rPr lang="it-IT" sz="1600" dirty="0" err="1">
                <a:effectLst/>
                <a:latin typeface="Montserrat" pitchFamily="2" charset="77"/>
              </a:rPr>
              <a:t>that</a:t>
            </a:r>
            <a:r>
              <a:rPr lang="it-IT" sz="1600" dirty="0">
                <a:effectLst/>
                <a:latin typeface="Montserrat" pitchFamily="2" charset="77"/>
              </a:rPr>
              <a:t> </a:t>
            </a:r>
            <a:r>
              <a:rPr lang="it-IT" sz="1600" dirty="0" err="1">
                <a:effectLst/>
                <a:latin typeface="Montserrat" pitchFamily="2" charset="77"/>
              </a:rPr>
              <a:t>early</a:t>
            </a:r>
            <a:r>
              <a:rPr lang="it-IT" sz="1600" dirty="0">
                <a:effectLst/>
                <a:latin typeface="Montserrat" pitchFamily="2" charset="77"/>
              </a:rPr>
              <a:t> treatment of </a:t>
            </a:r>
            <a:r>
              <a:rPr lang="it-IT" sz="1600" dirty="0" err="1">
                <a:effectLst/>
                <a:latin typeface="Montserrat" pitchFamily="2" charset="77"/>
              </a:rPr>
              <a:t>at</a:t>
            </a:r>
            <a:r>
              <a:rPr lang="it-IT" sz="1600" dirty="0">
                <a:effectLst/>
                <a:latin typeface="Montserrat" pitchFamily="2" charset="77"/>
              </a:rPr>
              <a:t>-risk </a:t>
            </a:r>
            <a:r>
              <a:rPr lang="it-IT" sz="1600" dirty="0" err="1">
                <a:effectLst/>
                <a:latin typeface="Montserrat" pitchFamily="2" charset="77"/>
              </a:rPr>
              <a:t>individuals</a:t>
            </a:r>
            <a:r>
              <a:rPr lang="it-IT" sz="1600" dirty="0">
                <a:effectLst/>
                <a:latin typeface="Montserrat" pitchFamily="2" charset="77"/>
              </a:rPr>
              <a:t> </a:t>
            </a:r>
            <a:r>
              <a:rPr lang="it-IT" sz="1600" dirty="0" err="1">
                <a:effectLst/>
                <a:latin typeface="Montserrat" pitchFamily="2" charset="77"/>
              </a:rPr>
              <a:t>may</a:t>
            </a:r>
            <a:r>
              <a:rPr lang="it-IT" sz="1600" dirty="0">
                <a:effectLst/>
                <a:latin typeface="Montserrat" pitchFamily="2" charset="77"/>
              </a:rPr>
              <a:t> be </a:t>
            </a:r>
            <a:r>
              <a:rPr lang="it-IT" sz="1600" dirty="0" err="1">
                <a:effectLst/>
                <a:latin typeface="Montserrat" pitchFamily="2" charset="77"/>
              </a:rPr>
              <a:t>effective</a:t>
            </a:r>
            <a:r>
              <a:rPr lang="it-IT" sz="1600" dirty="0">
                <a:effectLst/>
                <a:latin typeface="Montserrat" pitchFamily="2" charset="77"/>
              </a:rPr>
              <a:t> in </a:t>
            </a:r>
            <a:r>
              <a:rPr lang="it-IT" sz="1600" dirty="0" err="1">
                <a:effectLst/>
                <a:latin typeface="Montserrat" pitchFamily="2" charset="77"/>
              </a:rPr>
              <a:t>delaying</a:t>
            </a:r>
            <a:r>
              <a:rPr lang="it-IT" sz="1600" dirty="0">
                <a:effectLst/>
                <a:latin typeface="Montserrat" pitchFamily="2" charset="77"/>
              </a:rPr>
              <a:t> RA </a:t>
            </a:r>
            <a:r>
              <a:rPr lang="it-IT" sz="1600" dirty="0" err="1">
                <a:effectLst/>
                <a:latin typeface="Montserrat" pitchFamily="2" charset="77"/>
              </a:rPr>
              <a:t>onset</a:t>
            </a:r>
            <a:r>
              <a:rPr lang="it-IT" sz="1600" dirty="0">
                <a:effectLst/>
                <a:latin typeface="Montserrat" pitchFamily="2" charset="77"/>
              </a:rPr>
              <a:t>, </a:t>
            </a:r>
            <a:r>
              <a:rPr lang="it-IT" sz="1600" dirty="0" err="1">
                <a:effectLst/>
                <a:latin typeface="Montserrat" pitchFamily="2" charset="77"/>
              </a:rPr>
              <a:t>thereby</a:t>
            </a:r>
            <a:r>
              <a:rPr lang="it-IT" sz="1600" dirty="0">
                <a:effectLst/>
                <a:latin typeface="Montserrat" pitchFamily="2" charset="77"/>
              </a:rPr>
              <a:t> </a:t>
            </a:r>
            <a:r>
              <a:rPr lang="it-IT" sz="1600" dirty="0" err="1">
                <a:effectLst/>
                <a:latin typeface="Montserrat" pitchFamily="2" charset="77"/>
              </a:rPr>
              <a:t>decreasing</a:t>
            </a:r>
            <a:r>
              <a:rPr lang="it-IT" sz="1600" dirty="0">
                <a:effectLst/>
                <a:latin typeface="Montserrat" pitchFamily="2" charset="77"/>
              </a:rPr>
              <a:t> </a:t>
            </a:r>
            <a:r>
              <a:rPr lang="it-IT" sz="1600" dirty="0" err="1">
                <a:effectLst/>
                <a:latin typeface="Montserrat" pitchFamily="2" charset="77"/>
              </a:rPr>
              <a:t>disease-related</a:t>
            </a:r>
            <a:r>
              <a:rPr lang="it-IT" sz="1600" dirty="0">
                <a:effectLst/>
                <a:latin typeface="Montserrat" pitchFamily="2" charset="77"/>
              </a:rPr>
              <a:t> </a:t>
            </a:r>
            <a:r>
              <a:rPr lang="it-IT" sz="1600" dirty="0" err="1">
                <a:effectLst/>
                <a:latin typeface="Montserrat" pitchFamily="2" charset="77"/>
              </a:rPr>
              <a:t>limitations</a:t>
            </a:r>
            <a:r>
              <a:rPr lang="it-IT" sz="1600" dirty="0">
                <a:effectLst/>
                <a:latin typeface="Montserrat" pitchFamily="2" charset="77"/>
              </a:rPr>
              <a:t> in </a:t>
            </a:r>
            <a:r>
              <a:rPr lang="it-IT" sz="1600" dirty="0" err="1">
                <a:effectLst/>
                <a:latin typeface="Montserrat" pitchFamily="2" charset="77"/>
              </a:rPr>
              <a:t>individuals</a:t>
            </a:r>
            <a:r>
              <a:rPr lang="it-IT" sz="1600" dirty="0">
                <a:effectLst/>
                <a:latin typeface="Montserrat" pitchFamily="2" charset="77"/>
              </a:rPr>
              <a:t> in the </a:t>
            </a:r>
            <a:r>
              <a:rPr lang="it-IT" sz="1600" dirty="0" err="1">
                <a:effectLst/>
                <a:latin typeface="Montserrat" pitchFamily="2" charset="77"/>
              </a:rPr>
              <a:t>pre</a:t>
            </a:r>
            <a:r>
              <a:rPr lang="it-IT" sz="1600" dirty="0">
                <a:effectLst/>
                <a:latin typeface="Montserrat" pitchFamily="2" charset="77"/>
              </a:rPr>
              <a:t>-clinical </a:t>
            </a:r>
            <a:r>
              <a:rPr lang="it-IT" sz="1600" dirty="0" err="1">
                <a:effectLst/>
                <a:latin typeface="Montserrat" pitchFamily="2" charset="77"/>
              </a:rPr>
              <a:t>phase</a:t>
            </a:r>
            <a:r>
              <a:rPr lang="it-IT" sz="1600" dirty="0">
                <a:effectLst/>
                <a:latin typeface="Montserrat" pitchFamily="2" charset="77"/>
              </a:rPr>
              <a:t> of RA.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ADEB8B5-8E88-BB49-96A5-496651BB2AE1}"/>
              </a:ext>
            </a:extLst>
          </p:cNvPr>
          <p:cNvSpPr txBox="1"/>
          <p:nvPr/>
        </p:nvSpPr>
        <p:spPr>
          <a:xfrm>
            <a:off x="640724" y="3785480"/>
            <a:ext cx="712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highlight>
                  <a:srgbClr val="FFFF00"/>
                </a:highlight>
                <a:latin typeface="Montserrat" pitchFamily="2" charset="77"/>
              </a:rPr>
              <a:t>Il cambio di paradigma: da medicina Reattiva a Predittiva</a:t>
            </a:r>
          </a:p>
        </p:txBody>
      </p:sp>
      <p:graphicFrame>
        <p:nvGraphicFramePr>
          <p:cNvPr id="17" name="Diagramma 16">
            <a:extLst>
              <a:ext uri="{FF2B5EF4-FFF2-40B4-BE49-F238E27FC236}">
                <a16:creationId xmlns:a16="http://schemas.microsoft.com/office/drawing/2014/main" id="{70A8EE1E-DB92-4F8F-15D9-C3A735E2A9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8559953"/>
              </p:ext>
            </p:extLst>
          </p:nvPr>
        </p:nvGraphicFramePr>
        <p:xfrm>
          <a:off x="809704" y="3730966"/>
          <a:ext cx="10972800" cy="286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12CADB-6150-A707-5D47-97E214131BF7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697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0" y="10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F0B30B-BFB0-BE45-9F34-2DA6CA64CA81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CE9470-C096-514D-94B2-084524A803FA}"/>
              </a:ext>
            </a:extLst>
          </p:cNvPr>
          <p:cNvSpPr txBox="1"/>
          <p:nvPr/>
        </p:nvSpPr>
        <p:spPr>
          <a:xfrm>
            <a:off x="342900" y="408214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Montserrat" pitchFamily="2" charset="77"/>
              </a:rPr>
              <a:t>CENNI ANAMNESTICI</a:t>
            </a:r>
          </a:p>
        </p:txBody>
      </p:sp>
      <p:sp>
        <p:nvSpPr>
          <p:cNvPr id="24" name="Google Shape;1033;p46">
            <a:extLst>
              <a:ext uri="{FF2B5EF4-FFF2-40B4-BE49-F238E27FC236}">
                <a16:creationId xmlns:a16="http://schemas.microsoft.com/office/drawing/2014/main" id="{ECAC8F61-3390-F74C-BBA8-6459C4DBBD86}"/>
              </a:ext>
            </a:extLst>
          </p:cNvPr>
          <p:cNvSpPr txBox="1">
            <a:spLocks/>
          </p:cNvSpPr>
          <p:nvPr/>
        </p:nvSpPr>
        <p:spPr>
          <a:xfrm>
            <a:off x="1328799" y="1860279"/>
            <a:ext cx="2007124" cy="46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ALESSIA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3200" b="1" dirty="0">
                <a:latin typeface="Montserrat"/>
                <a:ea typeface="Montserrat"/>
                <a:cs typeface="Montserrat"/>
                <a:sym typeface="Montserrat"/>
              </a:rPr>
              <a:t>23 anni</a:t>
            </a:r>
          </a:p>
        </p:txBody>
      </p:sp>
      <p:sp>
        <p:nvSpPr>
          <p:cNvPr id="26" name="Google Shape;1037;p46">
            <a:extLst>
              <a:ext uri="{FF2B5EF4-FFF2-40B4-BE49-F238E27FC236}">
                <a16:creationId xmlns:a16="http://schemas.microsoft.com/office/drawing/2014/main" id="{36B7C7AC-2792-E243-97A5-AEA8D90E10D5}"/>
              </a:ext>
            </a:extLst>
          </p:cNvPr>
          <p:cNvSpPr txBox="1"/>
          <p:nvPr/>
        </p:nvSpPr>
        <p:spPr>
          <a:xfrm flipH="1">
            <a:off x="1083246" y="3284113"/>
            <a:ext cx="4401534" cy="4298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latin typeface="Montserrat" pitchFamily="2" charset="77"/>
                <a:ea typeface="Inter"/>
                <a:cs typeface="Inter"/>
                <a:sym typeface="Inter"/>
              </a:rPr>
              <a:t>AXIAL </a:t>
            </a:r>
            <a:r>
              <a:rPr lang="it-IT" sz="2000" b="1" dirty="0" err="1">
                <a:latin typeface="Montserrat" pitchFamily="2" charset="77"/>
                <a:ea typeface="Inter"/>
                <a:cs typeface="Inter"/>
                <a:sym typeface="Inter"/>
              </a:rPr>
              <a:t>SpA</a:t>
            </a:r>
            <a:r>
              <a:rPr lang="it-IT" sz="2000" b="1" dirty="0">
                <a:latin typeface="Montserrat" pitchFamily="2" charset="77"/>
                <a:ea typeface="Inter"/>
                <a:cs typeface="Inter"/>
                <a:sym typeface="Inter"/>
              </a:rPr>
              <a:t> DAL 2022</a:t>
            </a:r>
            <a:endParaRPr sz="2000" b="1" dirty="0">
              <a:latin typeface="Montserrat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29" name="Google Shape;1038;p46">
            <a:extLst>
              <a:ext uri="{FF2B5EF4-FFF2-40B4-BE49-F238E27FC236}">
                <a16:creationId xmlns:a16="http://schemas.microsoft.com/office/drawing/2014/main" id="{D6DD505A-F926-1E48-9DBA-4EA3987C99F9}"/>
              </a:ext>
            </a:extLst>
          </p:cNvPr>
          <p:cNvSpPr txBox="1"/>
          <p:nvPr/>
        </p:nvSpPr>
        <p:spPr>
          <a:xfrm flipH="1">
            <a:off x="1083246" y="3872905"/>
            <a:ext cx="4401534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it-IT" sz="1600" b="1" dirty="0">
                <a:solidFill>
                  <a:schemeClr val="dk1"/>
                </a:solidFill>
                <a:latin typeface="Montserrat" pitchFamily="2" charset="77"/>
                <a:ea typeface="Inter"/>
                <a:cs typeface="Inter"/>
                <a:sym typeface="Inter"/>
              </a:rPr>
              <a:t>HLA B27 POSITIVO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it-IT" sz="1600" b="1" dirty="0">
                <a:solidFill>
                  <a:schemeClr val="dk1"/>
                </a:solidFill>
                <a:latin typeface="Montserrat" pitchFamily="2" charset="77"/>
                <a:ea typeface="Inter"/>
                <a:cs typeface="Inter"/>
                <a:sym typeface="Inter"/>
              </a:rPr>
              <a:t>IN TRATTAMENTO CON ADALIMUMAB BIOSIMILARE (ANTI TNF-𝛼)</a:t>
            </a:r>
          </a:p>
        </p:txBody>
      </p:sp>
      <p:grpSp>
        <p:nvGrpSpPr>
          <p:cNvPr id="41" name="Google Shape;5590;p61">
            <a:extLst>
              <a:ext uri="{FF2B5EF4-FFF2-40B4-BE49-F238E27FC236}">
                <a16:creationId xmlns:a16="http://schemas.microsoft.com/office/drawing/2014/main" id="{C3714C36-2ADE-B14A-8C5E-3BA0EDD625F8}"/>
              </a:ext>
            </a:extLst>
          </p:cNvPr>
          <p:cNvGrpSpPr/>
          <p:nvPr/>
        </p:nvGrpSpPr>
        <p:grpSpPr>
          <a:xfrm>
            <a:off x="3870202" y="1278083"/>
            <a:ext cx="1287156" cy="1745226"/>
            <a:chOff x="3938800" y="4399275"/>
            <a:chExt cx="359700" cy="481825"/>
          </a:xfrm>
          <a:solidFill>
            <a:srgbClr val="262C63"/>
          </a:solidFill>
        </p:grpSpPr>
        <p:sp>
          <p:nvSpPr>
            <p:cNvPr id="42" name="Google Shape;5591;p61">
              <a:extLst>
                <a:ext uri="{FF2B5EF4-FFF2-40B4-BE49-F238E27FC236}">
                  <a16:creationId xmlns:a16="http://schemas.microsoft.com/office/drawing/2014/main" id="{F561DA84-E952-ED4A-AFCF-14B3D0AD37F5}"/>
                </a:ext>
              </a:extLst>
            </p:cNvPr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3" name="Google Shape;5592;p61">
              <a:extLst>
                <a:ext uri="{FF2B5EF4-FFF2-40B4-BE49-F238E27FC236}">
                  <a16:creationId xmlns:a16="http://schemas.microsoft.com/office/drawing/2014/main" id="{C2189E94-52AC-4F44-870F-9BAE4BDD97A0}"/>
                </a:ext>
              </a:extLst>
            </p:cNvPr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4" name="Google Shape;5593;p61">
              <a:extLst>
                <a:ext uri="{FF2B5EF4-FFF2-40B4-BE49-F238E27FC236}">
                  <a16:creationId xmlns:a16="http://schemas.microsoft.com/office/drawing/2014/main" id="{811858EA-111C-A649-A322-269EBEDD9734}"/>
                </a:ext>
              </a:extLst>
            </p:cNvPr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5594;p61">
              <a:extLst>
                <a:ext uri="{FF2B5EF4-FFF2-40B4-BE49-F238E27FC236}">
                  <a16:creationId xmlns:a16="http://schemas.microsoft.com/office/drawing/2014/main" id="{B60016CE-DF68-F24A-A49B-3DD9C86BCC50}"/>
                </a:ext>
              </a:extLst>
            </p:cNvPr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5595;p61">
              <a:extLst>
                <a:ext uri="{FF2B5EF4-FFF2-40B4-BE49-F238E27FC236}">
                  <a16:creationId xmlns:a16="http://schemas.microsoft.com/office/drawing/2014/main" id="{68E4CF28-50B6-2145-886E-F40714C354BE}"/>
                </a:ext>
              </a:extLst>
            </p:cNvPr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7" name="Google Shape;1033;p46">
            <a:extLst>
              <a:ext uri="{FF2B5EF4-FFF2-40B4-BE49-F238E27FC236}">
                <a16:creationId xmlns:a16="http://schemas.microsoft.com/office/drawing/2014/main" id="{5BBBD233-3853-C840-9096-E953BCB6725A}"/>
              </a:ext>
            </a:extLst>
          </p:cNvPr>
          <p:cNvSpPr txBox="1">
            <a:spLocks/>
          </p:cNvSpPr>
          <p:nvPr/>
        </p:nvSpPr>
        <p:spPr>
          <a:xfrm>
            <a:off x="6786986" y="1857543"/>
            <a:ext cx="2131687" cy="46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FRENSIS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3200" b="1" dirty="0">
                <a:latin typeface="Montserrat"/>
                <a:ea typeface="Montserrat"/>
                <a:cs typeface="Montserrat"/>
                <a:sym typeface="Montserrat"/>
              </a:rPr>
              <a:t>27 anni</a:t>
            </a:r>
          </a:p>
        </p:txBody>
      </p:sp>
      <p:sp>
        <p:nvSpPr>
          <p:cNvPr id="28" name="Google Shape;1037;p46">
            <a:extLst>
              <a:ext uri="{FF2B5EF4-FFF2-40B4-BE49-F238E27FC236}">
                <a16:creationId xmlns:a16="http://schemas.microsoft.com/office/drawing/2014/main" id="{E2DA5FA5-A7D6-7947-80A8-80D5B40BFD39}"/>
              </a:ext>
            </a:extLst>
          </p:cNvPr>
          <p:cNvSpPr txBox="1"/>
          <p:nvPr/>
        </p:nvSpPr>
        <p:spPr>
          <a:xfrm flipH="1">
            <a:off x="6589433" y="3286694"/>
            <a:ext cx="4401534" cy="4298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latin typeface="Montserrat" pitchFamily="2" charset="77"/>
                <a:ea typeface="Inter"/>
                <a:cs typeface="Inter"/>
                <a:sym typeface="Inter"/>
              </a:rPr>
              <a:t>AXIAL </a:t>
            </a:r>
            <a:r>
              <a:rPr lang="it-IT" sz="2000" b="1" dirty="0" err="1">
                <a:latin typeface="Montserrat" pitchFamily="2" charset="77"/>
                <a:ea typeface="Inter"/>
                <a:cs typeface="Inter"/>
                <a:sym typeface="Inter"/>
              </a:rPr>
              <a:t>SpA</a:t>
            </a:r>
            <a:r>
              <a:rPr lang="it-IT" sz="2000" b="1" dirty="0">
                <a:latin typeface="Montserrat" pitchFamily="2" charset="77"/>
                <a:ea typeface="Inter"/>
                <a:cs typeface="Inter"/>
                <a:sym typeface="Inter"/>
              </a:rPr>
              <a:t> DAL 2019</a:t>
            </a:r>
            <a:endParaRPr sz="2000" b="1" dirty="0">
              <a:latin typeface="Montserrat" pitchFamily="2" charset="77"/>
              <a:ea typeface="Inter"/>
              <a:cs typeface="Inter"/>
              <a:sym typeface="Inter"/>
            </a:endParaRPr>
          </a:p>
        </p:txBody>
      </p:sp>
      <p:sp>
        <p:nvSpPr>
          <p:cNvPr id="30" name="Google Shape;1038;p46">
            <a:extLst>
              <a:ext uri="{FF2B5EF4-FFF2-40B4-BE49-F238E27FC236}">
                <a16:creationId xmlns:a16="http://schemas.microsoft.com/office/drawing/2014/main" id="{490CA096-B0E8-2E4E-ADA5-14F188AAEC18}"/>
              </a:ext>
            </a:extLst>
          </p:cNvPr>
          <p:cNvSpPr txBox="1"/>
          <p:nvPr/>
        </p:nvSpPr>
        <p:spPr>
          <a:xfrm flipH="1">
            <a:off x="6589433" y="3875486"/>
            <a:ext cx="4401534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it-IT" sz="1600" b="1" dirty="0">
                <a:solidFill>
                  <a:schemeClr val="dk1"/>
                </a:solidFill>
                <a:latin typeface="Montserrat" pitchFamily="2" charset="77"/>
                <a:ea typeface="Inter"/>
                <a:cs typeface="Inter"/>
                <a:sym typeface="Inter"/>
              </a:rPr>
              <a:t>HLA B27 POSITIVO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it-IT" sz="1600" b="1" dirty="0">
                <a:solidFill>
                  <a:schemeClr val="dk1"/>
                </a:solidFill>
                <a:latin typeface="Montserrat" pitchFamily="2" charset="77"/>
                <a:ea typeface="Inter"/>
                <a:cs typeface="Inter"/>
                <a:sym typeface="Inter"/>
              </a:rPr>
              <a:t>UVEITE ANTERIORE ACUTA (2021)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it-IT" sz="1600" b="1" dirty="0">
                <a:solidFill>
                  <a:schemeClr val="dk1"/>
                </a:solidFill>
                <a:latin typeface="Montserrat" pitchFamily="2" charset="77"/>
                <a:ea typeface="Inter"/>
                <a:cs typeface="Inter"/>
                <a:sym typeface="Inter"/>
              </a:rPr>
              <a:t>TENDINITE ACHILLEA (2022)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"/>
              <a:buChar char="●"/>
            </a:pPr>
            <a:r>
              <a:rPr lang="it-IT" sz="1600" b="1" dirty="0">
                <a:solidFill>
                  <a:schemeClr val="dk1"/>
                </a:solidFill>
                <a:latin typeface="Montserrat" pitchFamily="2" charset="77"/>
                <a:ea typeface="Inter"/>
                <a:cs typeface="Inter"/>
                <a:sym typeface="Inter"/>
              </a:rPr>
              <a:t>IN TRATTAMENTO CON SECUKINUMAB (INIBITORI IL-17A)</a:t>
            </a:r>
          </a:p>
        </p:txBody>
      </p:sp>
      <p:grpSp>
        <p:nvGrpSpPr>
          <p:cNvPr id="37" name="Google Shape;5582;p61">
            <a:extLst>
              <a:ext uri="{FF2B5EF4-FFF2-40B4-BE49-F238E27FC236}">
                <a16:creationId xmlns:a16="http://schemas.microsoft.com/office/drawing/2014/main" id="{DCFDBD4D-12FB-C241-9EB3-EC944EFB8914}"/>
              </a:ext>
            </a:extLst>
          </p:cNvPr>
          <p:cNvGrpSpPr/>
          <p:nvPr/>
        </p:nvGrpSpPr>
        <p:grpSpPr>
          <a:xfrm>
            <a:off x="9389275" y="1420309"/>
            <a:ext cx="1299600" cy="1603000"/>
            <a:chOff x="3330525" y="4399275"/>
            <a:chExt cx="390650" cy="481850"/>
          </a:xfrm>
          <a:solidFill>
            <a:srgbClr val="262C63"/>
          </a:solidFill>
        </p:grpSpPr>
        <p:sp>
          <p:nvSpPr>
            <p:cNvPr id="47" name="Google Shape;5583;p61">
              <a:extLst>
                <a:ext uri="{FF2B5EF4-FFF2-40B4-BE49-F238E27FC236}">
                  <a16:creationId xmlns:a16="http://schemas.microsoft.com/office/drawing/2014/main" id="{5A56F5E1-663E-A346-AA40-CCAD652641F8}"/>
                </a:ext>
              </a:extLst>
            </p:cNvPr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5584;p61">
              <a:extLst>
                <a:ext uri="{FF2B5EF4-FFF2-40B4-BE49-F238E27FC236}">
                  <a16:creationId xmlns:a16="http://schemas.microsoft.com/office/drawing/2014/main" id="{4DD9294C-B2C5-6941-929A-75B6C1793D4C}"/>
                </a:ext>
              </a:extLst>
            </p:cNvPr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" name="Google Shape;5585;p61">
              <a:extLst>
                <a:ext uri="{FF2B5EF4-FFF2-40B4-BE49-F238E27FC236}">
                  <a16:creationId xmlns:a16="http://schemas.microsoft.com/office/drawing/2014/main" id="{0A5B5C16-81D7-AA44-AC60-ED0FD5773C30}"/>
                </a:ext>
              </a:extLst>
            </p:cNvPr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5586;p61">
              <a:extLst>
                <a:ext uri="{FF2B5EF4-FFF2-40B4-BE49-F238E27FC236}">
                  <a16:creationId xmlns:a16="http://schemas.microsoft.com/office/drawing/2014/main" id="{0172F570-DFE3-5741-AE7B-D758BD62AE43}"/>
                </a:ext>
              </a:extLst>
            </p:cNvPr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5587;p61">
              <a:extLst>
                <a:ext uri="{FF2B5EF4-FFF2-40B4-BE49-F238E27FC236}">
                  <a16:creationId xmlns:a16="http://schemas.microsoft.com/office/drawing/2014/main" id="{A3E4872C-A58E-724A-AC29-D5306E1FFD18}"/>
                </a:ext>
              </a:extLst>
            </p:cNvPr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5588;p61">
              <a:extLst>
                <a:ext uri="{FF2B5EF4-FFF2-40B4-BE49-F238E27FC236}">
                  <a16:creationId xmlns:a16="http://schemas.microsoft.com/office/drawing/2014/main" id="{14D272E0-07B3-184E-B715-7B41D0BAC117}"/>
                </a:ext>
              </a:extLst>
            </p:cNvPr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5589;p61">
              <a:extLst>
                <a:ext uri="{FF2B5EF4-FFF2-40B4-BE49-F238E27FC236}">
                  <a16:creationId xmlns:a16="http://schemas.microsoft.com/office/drawing/2014/main" id="{1C925770-60D7-A74D-9593-A523CD3EEE90}"/>
                </a:ext>
              </a:extLst>
            </p:cNvPr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7" name="Google Shape;3546;p56">
            <a:extLst>
              <a:ext uri="{FF2B5EF4-FFF2-40B4-BE49-F238E27FC236}">
                <a16:creationId xmlns:a16="http://schemas.microsoft.com/office/drawing/2014/main" id="{8C542394-B818-D348-95E1-4FDF0DE80634}"/>
              </a:ext>
            </a:extLst>
          </p:cNvPr>
          <p:cNvGrpSpPr/>
          <p:nvPr/>
        </p:nvGrpSpPr>
        <p:grpSpPr>
          <a:xfrm rot="20934374">
            <a:off x="477205" y="1064322"/>
            <a:ext cx="1375346" cy="1127526"/>
            <a:chOff x="6742064" y="3750480"/>
            <a:chExt cx="399315" cy="344560"/>
          </a:xfrm>
        </p:grpSpPr>
        <p:sp>
          <p:nvSpPr>
            <p:cNvPr id="58" name="Google Shape;3547;p56">
              <a:extLst>
                <a:ext uri="{FF2B5EF4-FFF2-40B4-BE49-F238E27FC236}">
                  <a16:creationId xmlns:a16="http://schemas.microsoft.com/office/drawing/2014/main" id="{22CA4D81-9FD2-804E-9649-24F0BE7954A0}"/>
                </a:ext>
              </a:extLst>
            </p:cNvPr>
            <p:cNvSpPr/>
            <p:nvPr/>
          </p:nvSpPr>
          <p:spPr>
            <a:xfrm>
              <a:off x="6742064" y="3750480"/>
              <a:ext cx="399315" cy="344560"/>
            </a:xfrm>
            <a:custGeom>
              <a:avLst/>
              <a:gdLst/>
              <a:ahLst/>
              <a:cxnLst/>
              <a:rect l="l" t="t" r="r" b="b"/>
              <a:pathLst>
                <a:path w="43917" h="37895" extrusionOk="0">
                  <a:moveTo>
                    <a:pt x="37846" y="1"/>
                  </a:moveTo>
                  <a:lnTo>
                    <a:pt x="6071" y="1"/>
                  </a:lnTo>
                  <a:cubicBezTo>
                    <a:pt x="2729" y="1"/>
                    <a:pt x="0" y="2734"/>
                    <a:pt x="0" y="6071"/>
                  </a:cubicBezTo>
                  <a:lnTo>
                    <a:pt x="0" y="18212"/>
                  </a:lnTo>
                  <a:cubicBezTo>
                    <a:pt x="0" y="21550"/>
                    <a:pt x="2729" y="24278"/>
                    <a:pt x="6071" y="24278"/>
                  </a:cubicBezTo>
                  <a:lnTo>
                    <a:pt x="18927" y="24278"/>
                  </a:lnTo>
                  <a:cubicBezTo>
                    <a:pt x="19332" y="24278"/>
                    <a:pt x="19754" y="24705"/>
                    <a:pt x="19821" y="25105"/>
                  </a:cubicBezTo>
                  <a:lnTo>
                    <a:pt x="21958" y="37895"/>
                  </a:lnTo>
                  <a:lnTo>
                    <a:pt x="24096" y="25101"/>
                  </a:lnTo>
                  <a:cubicBezTo>
                    <a:pt x="24162" y="24687"/>
                    <a:pt x="24629" y="24278"/>
                    <a:pt x="25051" y="24278"/>
                  </a:cubicBezTo>
                  <a:lnTo>
                    <a:pt x="37846" y="24278"/>
                  </a:lnTo>
                  <a:cubicBezTo>
                    <a:pt x="41183" y="24278"/>
                    <a:pt x="43916" y="21550"/>
                    <a:pt x="43916" y="18212"/>
                  </a:cubicBezTo>
                  <a:lnTo>
                    <a:pt x="43916" y="6071"/>
                  </a:lnTo>
                  <a:cubicBezTo>
                    <a:pt x="43916" y="2734"/>
                    <a:pt x="41183" y="1"/>
                    <a:pt x="3784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48;p56">
              <a:extLst>
                <a:ext uri="{FF2B5EF4-FFF2-40B4-BE49-F238E27FC236}">
                  <a16:creationId xmlns:a16="http://schemas.microsoft.com/office/drawing/2014/main" id="{08C378AE-DF63-4945-BD9A-AA49AD39D530}"/>
                </a:ext>
              </a:extLst>
            </p:cNvPr>
            <p:cNvSpPr/>
            <p:nvPr/>
          </p:nvSpPr>
          <p:spPr>
            <a:xfrm>
              <a:off x="6764168" y="3772584"/>
              <a:ext cx="355108" cy="176549"/>
            </a:xfrm>
            <a:custGeom>
              <a:avLst/>
              <a:gdLst/>
              <a:ahLst/>
              <a:cxnLst/>
              <a:rect l="l" t="t" r="r" b="b"/>
              <a:pathLst>
                <a:path w="39055" h="19417" extrusionOk="0">
                  <a:moveTo>
                    <a:pt x="3755" y="1"/>
                  </a:moveTo>
                  <a:lnTo>
                    <a:pt x="35295" y="1"/>
                  </a:lnTo>
                  <a:cubicBezTo>
                    <a:pt x="37370" y="10"/>
                    <a:pt x="39045" y="1685"/>
                    <a:pt x="39054" y="3756"/>
                  </a:cubicBezTo>
                  <a:lnTo>
                    <a:pt x="39054" y="15666"/>
                  </a:lnTo>
                  <a:cubicBezTo>
                    <a:pt x="39045" y="17737"/>
                    <a:pt x="37370" y="19412"/>
                    <a:pt x="35295" y="19417"/>
                  </a:cubicBezTo>
                  <a:lnTo>
                    <a:pt x="3755" y="19417"/>
                  </a:lnTo>
                  <a:cubicBezTo>
                    <a:pt x="1680" y="19412"/>
                    <a:pt x="5" y="17737"/>
                    <a:pt x="0" y="15666"/>
                  </a:cubicBezTo>
                  <a:lnTo>
                    <a:pt x="0" y="3756"/>
                  </a:lnTo>
                  <a:cubicBezTo>
                    <a:pt x="5" y="1685"/>
                    <a:pt x="1680" y="10"/>
                    <a:pt x="3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DA1A188A-D1DB-0148-9557-5AB5E62FE5D2}"/>
              </a:ext>
            </a:extLst>
          </p:cNvPr>
          <p:cNvSpPr txBox="1"/>
          <p:nvPr/>
        </p:nvSpPr>
        <p:spPr>
          <a:xfrm>
            <a:off x="361865" y="1160620"/>
            <a:ext cx="150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Eastville Square US Regular" panose="02000000000000000000" pitchFamily="2" charset="77"/>
                <a:ea typeface="Walter Turncoat" panose="02000000000000000000" pitchFamily="2" charset="0"/>
              </a:rPr>
              <a:t>Early </a:t>
            </a:r>
            <a:r>
              <a:rPr lang="en-GB" sz="3200" dirty="0" err="1">
                <a:latin typeface="Eastville Square US Regular" panose="02000000000000000000" pitchFamily="2" charset="77"/>
                <a:ea typeface="Walter Turncoat" panose="02000000000000000000" pitchFamily="2" charset="0"/>
              </a:rPr>
              <a:t>SpA</a:t>
            </a:r>
            <a:endParaRPr lang="en-GB" sz="3200" dirty="0">
              <a:latin typeface="Eastville Square US Regular" panose="02000000000000000000" pitchFamily="2" charset="77"/>
              <a:ea typeface="Walter Turncoat" panose="02000000000000000000" pitchFamily="2" charset="0"/>
            </a:endParaRPr>
          </a:p>
        </p:txBody>
      </p:sp>
      <p:grpSp>
        <p:nvGrpSpPr>
          <p:cNvPr id="64" name="Google Shape;3546;p56">
            <a:extLst>
              <a:ext uri="{FF2B5EF4-FFF2-40B4-BE49-F238E27FC236}">
                <a16:creationId xmlns:a16="http://schemas.microsoft.com/office/drawing/2014/main" id="{5567F0A1-0850-C64D-A16F-3FF5CE2E6BD0}"/>
              </a:ext>
            </a:extLst>
          </p:cNvPr>
          <p:cNvGrpSpPr/>
          <p:nvPr/>
        </p:nvGrpSpPr>
        <p:grpSpPr>
          <a:xfrm rot="20934374">
            <a:off x="6027633" y="903269"/>
            <a:ext cx="1375346" cy="1127526"/>
            <a:chOff x="6742064" y="3750480"/>
            <a:chExt cx="399315" cy="344560"/>
          </a:xfrm>
        </p:grpSpPr>
        <p:sp>
          <p:nvSpPr>
            <p:cNvPr id="65" name="Google Shape;3547;p56">
              <a:extLst>
                <a:ext uri="{FF2B5EF4-FFF2-40B4-BE49-F238E27FC236}">
                  <a16:creationId xmlns:a16="http://schemas.microsoft.com/office/drawing/2014/main" id="{6371B69D-8101-904D-AF06-994A69FC24A1}"/>
                </a:ext>
              </a:extLst>
            </p:cNvPr>
            <p:cNvSpPr/>
            <p:nvPr/>
          </p:nvSpPr>
          <p:spPr>
            <a:xfrm>
              <a:off x="6742064" y="3750480"/>
              <a:ext cx="399315" cy="344560"/>
            </a:xfrm>
            <a:custGeom>
              <a:avLst/>
              <a:gdLst/>
              <a:ahLst/>
              <a:cxnLst/>
              <a:rect l="l" t="t" r="r" b="b"/>
              <a:pathLst>
                <a:path w="43917" h="37895" extrusionOk="0">
                  <a:moveTo>
                    <a:pt x="37846" y="1"/>
                  </a:moveTo>
                  <a:lnTo>
                    <a:pt x="6071" y="1"/>
                  </a:lnTo>
                  <a:cubicBezTo>
                    <a:pt x="2729" y="1"/>
                    <a:pt x="0" y="2734"/>
                    <a:pt x="0" y="6071"/>
                  </a:cubicBezTo>
                  <a:lnTo>
                    <a:pt x="0" y="18212"/>
                  </a:lnTo>
                  <a:cubicBezTo>
                    <a:pt x="0" y="21550"/>
                    <a:pt x="2729" y="24278"/>
                    <a:pt x="6071" y="24278"/>
                  </a:cubicBezTo>
                  <a:lnTo>
                    <a:pt x="18927" y="24278"/>
                  </a:lnTo>
                  <a:cubicBezTo>
                    <a:pt x="19332" y="24278"/>
                    <a:pt x="19754" y="24705"/>
                    <a:pt x="19821" y="25105"/>
                  </a:cubicBezTo>
                  <a:lnTo>
                    <a:pt x="21958" y="37895"/>
                  </a:lnTo>
                  <a:lnTo>
                    <a:pt x="24096" y="25101"/>
                  </a:lnTo>
                  <a:cubicBezTo>
                    <a:pt x="24162" y="24687"/>
                    <a:pt x="24629" y="24278"/>
                    <a:pt x="25051" y="24278"/>
                  </a:cubicBezTo>
                  <a:lnTo>
                    <a:pt x="37846" y="24278"/>
                  </a:lnTo>
                  <a:cubicBezTo>
                    <a:pt x="41183" y="24278"/>
                    <a:pt x="43916" y="21550"/>
                    <a:pt x="43916" y="18212"/>
                  </a:cubicBezTo>
                  <a:lnTo>
                    <a:pt x="43916" y="6071"/>
                  </a:lnTo>
                  <a:cubicBezTo>
                    <a:pt x="43916" y="2734"/>
                    <a:pt x="41183" y="1"/>
                    <a:pt x="37846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48;p56">
              <a:extLst>
                <a:ext uri="{FF2B5EF4-FFF2-40B4-BE49-F238E27FC236}">
                  <a16:creationId xmlns:a16="http://schemas.microsoft.com/office/drawing/2014/main" id="{5831213D-F40F-5447-8FB2-1536388EFF3E}"/>
                </a:ext>
              </a:extLst>
            </p:cNvPr>
            <p:cNvSpPr/>
            <p:nvPr/>
          </p:nvSpPr>
          <p:spPr>
            <a:xfrm>
              <a:off x="6764168" y="3772584"/>
              <a:ext cx="355108" cy="176549"/>
            </a:xfrm>
            <a:custGeom>
              <a:avLst/>
              <a:gdLst/>
              <a:ahLst/>
              <a:cxnLst/>
              <a:rect l="l" t="t" r="r" b="b"/>
              <a:pathLst>
                <a:path w="39055" h="19417" extrusionOk="0">
                  <a:moveTo>
                    <a:pt x="3755" y="1"/>
                  </a:moveTo>
                  <a:lnTo>
                    <a:pt x="35295" y="1"/>
                  </a:lnTo>
                  <a:cubicBezTo>
                    <a:pt x="37370" y="10"/>
                    <a:pt x="39045" y="1685"/>
                    <a:pt x="39054" y="3756"/>
                  </a:cubicBezTo>
                  <a:lnTo>
                    <a:pt x="39054" y="15666"/>
                  </a:lnTo>
                  <a:cubicBezTo>
                    <a:pt x="39045" y="17737"/>
                    <a:pt x="37370" y="19412"/>
                    <a:pt x="35295" y="19417"/>
                  </a:cubicBezTo>
                  <a:lnTo>
                    <a:pt x="3755" y="19417"/>
                  </a:lnTo>
                  <a:cubicBezTo>
                    <a:pt x="1680" y="19412"/>
                    <a:pt x="5" y="17737"/>
                    <a:pt x="0" y="15666"/>
                  </a:cubicBezTo>
                  <a:lnTo>
                    <a:pt x="0" y="3756"/>
                  </a:lnTo>
                  <a:cubicBezTo>
                    <a:pt x="5" y="1685"/>
                    <a:pt x="1680" y="10"/>
                    <a:pt x="37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5374CA51-2FC0-FB4E-B4AB-695AB8D090E7}"/>
              </a:ext>
            </a:extLst>
          </p:cNvPr>
          <p:cNvSpPr txBox="1"/>
          <p:nvPr/>
        </p:nvSpPr>
        <p:spPr>
          <a:xfrm>
            <a:off x="6053105" y="1024411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Eastville Square US Regular" panose="02000000000000000000" pitchFamily="2" charset="77"/>
                <a:ea typeface="Walter Turncoat" panose="02000000000000000000" pitchFamily="2" charset="0"/>
              </a:rPr>
              <a:t>Late </a:t>
            </a:r>
            <a:r>
              <a:rPr lang="en-GB" sz="3200" dirty="0" err="1">
                <a:latin typeface="Eastville Square US Regular" panose="02000000000000000000" pitchFamily="2" charset="77"/>
                <a:ea typeface="Walter Turncoat" panose="02000000000000000000" pitchFamily="2" charset="0"/>
              </a:rPr>
              <a:t>SpA</a:t>
            </a:r>
            <a:endParaRPr lang="en-GB" sz="3200" dirty="0">
              <a:latin typeface="Eastville Square US Regular" panose="02000000000000000000" pitchFamily="2" charset="77"/>
              <a:ea typeface="Walter Turncoat" panose="02000000000000000000" pitchFamily="2" charset="0"/>
            </a:endParaRPr>
          </a:p>
        </p:txBody>
      </p:sp>
      <p:pic>
        <p:nvPicPr>
          <p:cNvPr id="4" name="Immagine 3" descr="SIR_Def.eps">
            <a:extLst>
              <a:ext uri="{FF2B5EF4-FFF2-40B4-BE49-F238E27FC236}">
                <a16:creationId xmlns:a16="http://schemas.microsoft.com/office/drawing/2014/main" id="{D545AC37-D127-41C0-6F00-A1FF56E14FD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94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AF6C5C-99BE-2844-84E6-F9AEA90E8377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sp>
        <p:nvSpPr>
          <p:cNvPr id="6" name="Google Shape;1033;p46">
            <a:extLst>
              <a:ext uri="{FF2B5EF4-FFF2-40B4-BE49-F238E27FC236}">
                <a16:creationId xmlns:a16="http://schemas.microsoft.com/office/drawing/2014/main" id="{1D0930CD-1E79-244A-BAD4-B87381E2B178}"/>
              </a:ext>
            </a:extLst>
          </p:cNvPr>
          <p:cNvSpPr txBox="1">
            <a:spLocks/>
          </p:cNvSpPr>
          <p:nvPr/>
        </p:nvSpPr>
        <p:spPr>
          <a:xfrm>
            <a:off x="879660" y="519176"/>
            <a:ext cx="2007124" cy="46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ALESSIA</a:t>
            </a:r>
          </a:p>
        </p:txBody>
      </p:sp>
      <p:grpSp>
        <p:nvGrpSpPr>
          <p:cNvPr id="7" name="Google Shape;5590;p61">
            <a:extLst>
              <a:ext uri="{FF2B5EF4-FFF2-40B4-BE49-F238E27FC236}">
                <a16:creationId xmlns:a16="http://schemas.microsoft.com/office/drawing/2014/main" id="{638FA4CA-A7A2-194F-87A3-A88756ACC652}"/>
              </a:ext>
            </a:extLst>
          </p:cNvPr>
          <p:cNvGrpSpPr/>
          <p:nvPr/>
        </p:nvGrpSpPr>
        <p:grpSpPr>
          <a:xfrm>
            <a:off x="189129" y="173402"/>
            <a:ext cx="603827" cy="818716"/>
            <a:chOff x="3938800" y="4399275"/>
            <a:chExt cx="359700" cy="481825"/>
          </a:xfrm>
          <a:solidFill>
            <a:srgbClr val="262C63"/>
          </a:solidFill>
        </p:grpSpPr>
        <p:sp>
          <p:nvSpPr>
            <p:cNvPr id="8" name="Google Shape;5591;p61">
              <a:extLst>
                <a:ext uri="{FF2B5EF4-FFF2-40B4-BE49-F238E27FC236}">
                  <a16:creationId xmlns:a16="http://schemas.microsoft.com/office/drawing/2014/main" id="{15690467-54DC-0E49-BE4B-86963164C10D}"/>
                </a:ext>
              </a:extLst>
            </p:cNvPr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592;p61">
              <a:extLst>
                <a:ext uri="{FF2B5EF4-FFF2-40B4-BE49-F238E27FC236}">
                  <a16:creationId xmlns:a16="http://schemas.microsoft.com/office/drawing/2014/main" id="{F68EABFC-1F07-9249-A6F4-84F214152251}"/>
                </a:ext>
              </a:extLst>
            </p:cNvPr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593;p61">
              <a:extLst>
                <a:ext uri="{FF2B5EF4-FFF2-40B4-BE49-F238E27FC236}">
                  <a16:creationId xmlns:a16="http://schemas.microsoft.com/office/drawing/2014/main" id="{46614F02-0B3E-A043-B5BC-5497772A8C35}"/>
                </a:ext>
              </a:extLst>
            </p:cNvPr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594;p61">
              <a:extLst>
                <a:ext uri="{FF2B5EF4-FFF2-40B4-BE49-F238E27FC236}">
                  <a16:creationId xmlns:a16="http://schemas.microsoft.com/office/drawing/2014/main" id="{053AF165-E075-D14F-AD40-41AF75F75747}"/>
                </a:ext>
              </a:extLst>
            </p:cNvPr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595;p61">
              <a:extLst>
                <a:ext uri="{FF2B5EF4-FFF2-40B4-BE49-F238E27FC236}">
                  <a16:creationId xmlns:a16="http://schemas.microsoft.com/office/drawing/2014/main" id="{291D9F70-E23B-1342-9BC3-91C80224565C}"/>
                </a:ext>
              </a:extLst>
            </p:cNvPr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330EFC92-DFC2-7D43-9ADE-48277AFE17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" r="168" b="15005"/>
          <a:stretch/>
        </p:blipFill>
        <p:spPr>
          <a:xfrm>
            <a:off x="1251060" y="1171219"/>
            <a:ext cx="9723714" cy="4663740"/>
          </a:xfrm>
          <a:prstGeom prst="rect">
            <a:avLst/>
          </a:prstGeom>
        </p:spPr>
      </p:pic>
      <p:pic>
        <p:nvPicPr>
          <p:cNvPr id="2" name="Immagine 1" descr="SIR_Def.eps">
            <a:extLst>
              <a:ext uri="{FF2B5EF4-FFF2-40B4-BE49-F238E27FC236}">
                <a16:creationId xmlns:a16="http://schemas.microsoft.com/office/drawing/2014/main" id="{59415043-9F91-A0ED-79EB-456A8FFC20B3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9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0" y="10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A76949-FF1F-1147-8A3E-005A5FA305B0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841187-23D8-8A4B-B0C5-E0B6C65879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61" t="12619" r="57946" b="53095"/>
          <a:stretch/>
        </p:blipFill>
        <p:spPr>
          <a:xfrm>
            <a:off x="563234" y="173402"/>
            <a:ext cx="5845628" cy="53959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91741AB-2033-114F-ADDB-6D69DB8A5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714" t="19285" r="25536" b="36190"/>
          <a:stretch/>
        </p:blipFill>
        <p:spPr>
          <a:xfrm>
            <a:off x="6622545" y="173402"/>
            <a:ext cx="4512128" cy="602691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A10A793-4E0C-0C45-B081-D67175E9B8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783" t="46284" r="27110" b="49534"/>
          <a:stretch/>
        </p:blipFill>
        <p:spPr>
          <a:xfrm>
            <a:off x="5717218" y="3818991"/>
            <a:ext cx="6322781" cy="13389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143D17-7EF5-3742-B266-98D63CBA5C3D}"/>
              </a:ext>
            </a:extLst>
          </p:cNvPr>
          <p:cNvSpPr txBox="1"/>
          <p:nvPr/>
        </p:nvSpPr>
        <p:spPr>
          <a:xfrm>
            <a:off x="2306963" y="5663776"/>
            <a:ext cx="235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ighlight>
                  <a:srgbClr val="FFFF00"/>
                </a:highlight>
                <a:latin typeface="Bebas" panose="020B0606020202050201" pitchFamily="34" charset="0"/>
              </a:rPr>
              <a:t>MEAN: 232.352</a:t>
            </a:r>
          </a:p>
        </p:txBody>
      </p:sp>
      <p:pic>
        <p:nvPicPr>
          <p:cNvPr id="2" name="Immagine 1" descr="SIR_Def.eps">
            <a:extLst>
              <a:ext uri="{FF2B5EF4-FFF2-40B4-BE49-F238E27FC236}">
                <a16:creationId xmlns:a16="http://schemas.microsoft.com/office/drawing/2014/main" id="{B8CD2ED7-089C-F6EB-69F1-6B59B8959BE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66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0" y="10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575ADD9-4CBB-2E46-94D6-3B40028DDB06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grpSp>
        <p:nvGrpSpPr>
          <p:cNvPr id="5" name="Google Shape;5582;p61">
            <a:extLst>
              <a:ext uri="{FF2B5EF4-FFF2-40B4-BE49-F238E27FC236}">
                <a16:creationId xmlns:a16="http://schemas.microsoft.com/office/drawing/2014/main" id="{721C779E-DDA5-834C-9415-B7DE0F964581}"/>
              </a:ext>
            </a:extLst>
          </p:cNvPr>
          <p:cNvGrpSpPr/>
          <p:nvPr/>
        </p:nvGrpSpPr>
        <p:grpSpPr>
          <a:xfrm>
            <a:off x="192100" y="173402"/>
            <a:ext cx="663758" cy="818716"/>
            <a:chOff x="3330525" y="4399275"/>
            <a:chExt cx="390650" cy="481850"/>
          </a:xfrm>
          <a:solidFill>
            <a:srgbClr val="262C63"/>
          </a:solidFill>
        </p:grpSpPr>
        <p:sp>
          <p:nvSpPr>
            <p:cNvPr id="6" name="Google Shape;5583;p61">
              <a:extLst>
                <a:ext uri="{FF2B5EF4-FFF2-40B4-BE49-F238E27FC236}">
                  <a16:creationId xmlns:a16="http://schemas.microsoft.com/office/drawing/2014/main" id="{D0D2B2AF-6981-FA48-A9BE-BE6A73A4943E}"/>
                </a:ext>
              </a:extLst>
            </p:cNvPr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5584;p61">
              <a:extLst>
                <a:ext uri="{FF2B5EF4-FFF2-40B4-BE49-F238E27FC236}">
                  <a16:creationId xmlns:a16="http://schemas.microsoft.com/office/drawing/2014/main" id="{98A578A4-B68B-FB4A-BB35-6A5DA8BE26A0}"/>
                </a:ext>
              </a:extLst>
            </p:cNvPr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5585;p61">
              <a:extLst>
                <a:ext uri="{FF2B5EF4-FFF2-40B4-BE49-F238E27FC236}">
                  <a16:creationId xmlns:a16="http://schemas.microsoft.com/office/drawing/2014/main" id="{54389E5D-09D3-DE43-9A70-C9B743166776}"/>
                </a:ext>
              </a:extLst>
            </p:cNvPr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5586;p61">
              <a:extLst>
                <a:ext uri="{FF2B5EF4-FFF2-40B4-BE49-F238E27FC236}">
                  <a16:creationId xmlns:a16="http://schemas.microsoft.com/office/drawing/2014/main" id="{6691B03F-9438-A24D-86D4-796B267F8078}"/>
                </a:ext>
              </a:extLst>
            </p:cNvPr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" name="Google Shape;5587;p61">
              <a:extLst>
                <a:ext uri="{FF2B5EF4-FFF2-40B4-BE49-F238E27FC236}">
                  <a16:creationId xmlns:a16="http://schemas.microsoft.com/office/drawing/2014/main" id="{C2C46708-10C2-2441-972C-6164C5F85E48}"/>
                </a:ext>
              </a:extLst>
            </p:cNvPr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5588;p61">
              <a:extLst>
                <a:ext uri="{FF2B5EF4-FFF2-40B4-BE49-F238E27FC236}">
                  <a16:creationId xmlns:a16="http://schemas.microsoft.com/office/drawing/2014/main" id="{EA70F182-D675-B549-BDCD-452E271DD2C0}"/>
                </a:ext>
              </a:extLst>
            </p:cNvPr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" name="Google Shape;5589;p61">
              <a:extLst>
                <a:ext uri="{FF2B5EF4-FFF2-40B4-BE49-F238E27FC236}">
                  <a16:creationId xmlns:a16="http://schemas.microsoft.com/office/drawing/2014/main" id="{45DD9DAB-CE2C-A746-BF1F-0351C71F5041}"/>
                </a:ext>
              </a:extLst>
            </p:cNvPr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" name="Google Shape;1033;p46">
            <a:extLst>
              <a:ext uri="{FF2B5EF4-FFF2-40B4-BE49-F238E27FC236}">
                <a16:creationId xmlns:a16="http://schemas.microsoft.com/office/drawing/2014/main" id="{FBBDB4C2-CACE-EF4F-A4B1-1F63A6E6B88C}"/>
              </a:ext>
            </a:extLst>
          </p:cNvPr>
          <p:cNvSpPr txBox="1">
            <a:spLocks/>
          </p:cNvSpPr>
          <p:nvPr/>
        </p:nvSpPr>
        <p:spPr>
          <a:xfrm>
            <a:off x="879660" y="519176"/>
            <a:ext cx="2007124" cy="46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32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FRENSIS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40F5832-E0C2-4E42-94D8-5C26B03E48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856" b="14889"/>
          <a:stretch/>
        </p:blipFill>
        <p:spPr>
          <a:xfrm>
            <a:off x="1306853" y="1194039"/>
            <a:ext cx="9578294" cy="4826763"/>
          </a:xfrm>
          <a:prstGeom prst="rect">
            <a:avLst/>
          </a:prstGeom>
        </p:spPr>
      </p:pic>
      <p:pic>
        <p:nvPicPr>
          <p:cNvPr id="2" name="Immagine 1" descr="SIR_Def.eps">
            <a:extLst>
              <a:ext uri="{FF2B5EF4-FFF2-40B4-BE49-F238E27FC236}">
                <a16:creationId xmlns:a16="http://schemas.microsoft.com/office/drawing/2014/main" id="{1D5E7FCB-8636-81FC-4A2F-4871F13063E3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59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0" y="10"/>
            <a:ext cx="12225834" cy="685799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F9B9CCD-C28E-FB45-B997-C7B20D3D55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00" t="20972" r="25003" b="18130"/>
          <a:stretch/>
        </p:blipFill>
        <p:spPr>
          <a:xfrm>
            <a:off x="6622545" y="173402"/>
            <a:ext cx="4512128" cy="601497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8F4F2D-4934-F841-8083-F2BC2169A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61" t="12638" r="57946" b="52857"/>
          <a:stretch/>
        </p:blipFill>
        <p:spPr>
          <a:xfrm>
            <a:off x="563234" y="173402"/>
            <a:ext cx="5845628" cy="5430504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A76949-FF1F-1147-8A3E-005A5FA305B0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0143D17-7EF5-3742-B266-98D63CBA5C3D}"/>
              </a:ext>
            </a:extLst>
          </p:cNvPr>
          <p:cNvSpPr txBox="1"/>
          <p:nvPr/>
        </p:nvSpPr>
        <p:spPr>
          <a:xfrm>
            <a:off x="2306963" y="5697419"/>
            <a:ext cx="235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ighlight>
                  <a:srgbClr val="FFFF00"/>
                </a:highlight>
                <a:latin typeface="Bebas" panose="020B0606020202050201" pitchFamily="34" charset="0"/>
              </a:rPr>
              <a:t>MEAN: 626.361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521F626-AD87-B84D-9CB4-1A91C09B11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16" t="56561" r="29015" b="38918"/>
          <a:stretch/>
        </p:blipFill>
        <p:spPr>
          <a:xfrm>
            <a:off x="5674319" y="3699170"/>
            <a:ext cx="6408577" cy="1433352"/>
          </a:xfrm>
          <a:prstGeom prst="rect">
            <a:avLst/>
          </a:prstGeom>
        </p:spPr>
      </p:pic>
      <p:pic>
        <p:nvPicPr>
          <p:cNvPr id="2" name="Immagine 1" descr="SIR_Def.eps">
            <a:extLst>
              <a:ext uri="{FF2B5EF4-FFF2-40B4-BE49-F238E27FC236}">
                <a16:creationId xmlns:a16="http://schemas.microsoft.com/office/drawing/2014/main" id="{749E499D-4070-6323-A887-22ACEE4FCBA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98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312FF8-72A7-C94D-9859-34B1377D8969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5168D6-64C1-2D4F-AB2B-DC7A928EA7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61" t="12619" r="57946" b="53095"/>
          <a:stretch/>
        </p:blipFill>
        <p:spPr>
          <a:xfrm>
            <a:off x="250372" y="173402"/>
            <a:ext cx="5845628" cy="539596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497AC8-1494-B44F-9FD4-1EF633936A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61" t="12638" r="57946" b="52857"/>
          <a:stretch/>
        </p:blipFill>
        <p:spPr>
          <a:xfrm>
            <a:off x="6166523" y="139046"/>
            <a:ext cx="5845628" cy="54305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CE51890-831A-6340-A2D8-9CE2B62B4757}"/>
              </a:ext>
            </a:extLst>
          </p:cNvPr>
          <p:cNvSpPr txBox="1"/>
          <p:nvPr/>
        </p:nvSpPr>
        <p:spPr>
          <a:xfrm>
            <a:off x="2306963" y="5663776"/>
            <a:ext cx="235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ighlight>
                  <a:srgbClr val="FFFF00"/>
                </a:highlight>
                <a:latin typeface="Bebas" panose="020B0606020202050201" pitchFamily="34" charset="0"/>
              </a:rPr>
              <a:t>MEAN: 232.352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00AC2F6-7EAB-8040-B4C4-D46D5A96E820}"/>
              </a:ext>
            </a:extLst>
          </p:cNvPr>
          <p:cNvSpPr txBox="1"/>
          <p:nvPr/>
        </p:nvSpPr>
        <p:spPr>
          <a:xfrm>
            <a:off x="7793363" y="5649432"/>
            <a:ext cx="2358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highlight>
                  <a:srgbClr val="FFFF00"/>
                </a:highlight>
                <a:latin typeface="Bebas" panose="020B0606020202050201" pitchFamily="34" charset="0"/>
              </a:rPr>
              <a:t>MEAN: 626.361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F11B3E-8D42-AF4A-8DEF-7A89642B136F}"/>
              </a:ext>
            </a:extLst>
          </p:cNvPr>
          <p:cNvSpPr txBox="1"/>
          <p:nvPr/>
        </p:nvSpPr>
        <p:spPr>
          <a:xfrm>
            <a:off x="1467445" y="1288632"/>
            <a:ext cx="2957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Eastville Square US Regular" panose="02000000000000000000" pitchFamily="2" charset="77"/>
                <a:ea typeface="Walter Turncoat" panose="02000000000000000000" pitchFamily="2" charset="0"/>
              </a:rPr>
              <a:t>Acute lesion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32A6FE7-370F-0046-854F-B25689B7F8A9}"/>
              </a:ext>
            </a:extLst>
          </p:cNvPr>
          <p:cNvSpPr txBox="1"/>
          <p:nvPr/>
        </p:nvSpPr>
        <p:spPr>
          <a:xfrm>
            <a:off x="7039780" y="1319409"/>
            <a:ext cx="27013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Eastville Square US Regular" panose="02000000000000000000" pitchFamily="2" charset="77"/>
                <a:ea typeface="Walter Turncoat" panose="02000000000000000000" pitchFamily="2" charset="0"/>
              </a:rPr>
              <a:t>Mature lesion</a:t>
            </a:r>
          </a:p>
        </p:txBody>
      </p:sp>
      <p:pic>
        <p:nvPicPr>
          <p:cNvPr id="2" name="Immagine 1" descr="SIR_Def.eps">
            <a:extLst>
              <a:ext uri="{FF2B5EF4-FFF2-40B4-BE49-F238E27FC236}">
                <a16:creationId xmlns:a16="http://schemas.microsoft.com/office/drawing/2014/main" id="{C91E3016-3FD5-2ECD-53F2-FC2D66244E4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69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Una rete di punti collegati">
            <a:extLst>
              <a:ext uri="{FF2B5EF4-FFF2-40B4-BE49-F238E27FC236}">
                <a16:creationId xmlns:a16="http://schemas.microsoft.com/office/drawing/2014/main" id="{06C0601C-691A-6C45-8C33-64BF7DC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7725" y="-25136"/>
            <a:ext cx="12225834" cy="6857990"/>
          </a:xfrm>
          <a:prstGeom prst="rect">
            <a:avLst/>
          </a:prstGeom>
        </p:spPr>
      </p:pic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9A962256-55D1-D347-8278-9FF252F0E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8356" y="6020803"/>
            <a:ext cx="663795" cy="6637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6FF13B-4187-2A47-8857-BC5F32A6CC76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ABD69BA-FDB3-4042-8656-E964BE4E9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955" y="6149088"/>
            <a:ext cx="4127500" cy="1905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90F02DF-9497-FE49-834F-EAE74EF74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849" y="1215260"/>
            <a:ext cx="4103564" cy="403401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57B1C5D-8A88-1E4A-8E97-8326C26021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413" y="1195477"/>
            <a:ext cx="7899452" cy="4677069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D0A69191-A8E4-F54E-9C50-8927B09B0019}"/>
              </a:ext>
            </a:extLst>
          </p:cNvPr>
          <p:cNvSpPr/>
          <p:nvPr/>
        </p:nvSpPr>
        <p:spPr>
          <a:xfrm>
            <a:off x="4331955" y="3526972"/>
            <a:ext cx="7680196" cy="268624"/>
          </a:xfrm>
          <a:prstGeom prst="roundRect">
            <a:avLst/>
          </a:prstGeom>
          <a:solidFill>
            <a:srgbClr val="FFFF00">
              <a:alpha val="19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742ADC-F4DD-F342-95A8-EE0355650D33}"/>
              </a:ext>
            </a:extLst>
          </p:cNvPr>
          <p:cNvSpPr txBox="1"/>
          <p:nvPr/>
        </p:nvSpPr>
        <p:spPr>
          <a:xfrm>
            <a:off x="179849" y="5128663"/>
            <a:ext cx="43211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MRI-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derived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receiver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operating</a:t>
            </a:r>
            <a:r>
              <a:rPr lang="it-IT" sz="1400" dirty="0">
                <a:solidFill>
                  <a:srgbClr val="211D1E"/>
                </a:solidFill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characte-ristic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curve for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detecting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two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types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of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inflammatory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lesions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(BME and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BME+fat</a:t>
            </a:r>
            <a:r>
              <a:rPr lang="it-IT" sz="1400" dirty="0">
                <a:solidFill>
                  <a:srgbClr val="211D1E"/>
                </a:solidFill>
                <a:effectLst/>
                <a:latin typeface="Montserrat" pitchFamily="2" charset="77"/>
              </a:rPr>
              <a:t> metaplasia) in the </a:t>
            </a:r>
            <a:r>
              <a:rPr lang="it-IT" sz="1400" dirty="0" err="1">
                <a:solidFill>
                  <a:srgbClr val="211D1E"/>
                </a:solidFill>
                <a:effectLst/>
                <a:latin typeface="Montserrat" pitchFamily="2" charset="77"/>
              </a:rPr>
              <a:t>SIJs</a:t>
            </a:r>
            <a:endParaRPr lang="it-IT" sz="1400" dirty="0">
              <a:solidFill>
                <a:srgbClr val="211D1E"/>
              </a:solidFill>
              <a:effectLst/>
              <a:latin typeface="Montserrat" pitchFamily="2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79BD5B5-4901-AC46-BF81-86D1F1786CBD}"/>
              </a:ext>
            </a:extLst>
          </p:cNvPr>
          <p:cNvSpPr txBox="1"/>
          <p:nvPr/>
        </p:nvSpPr>
        <p:spPr>
          <a:xfrm>
            <a:off x="457199" y="182134"/>
            <a:ext cx="11494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Quantification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of bone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marrow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oedema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and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fat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metaplasia in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sacroiliac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joints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in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spondyloarthritis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patients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using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histographic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magnetic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resonance</a:t>
            </a:r>
            <a:r>
              <a:rPr lang="it-IT" b="1" i="0" dirty="0">
                <a:solidFill>
                  <a:srgbClr val="002060"/>
                </a:solidFill>
                <a:effectLst/>
                <a:latin typeface="Montserrat" pitchFamily="2" charset="77"/>
              </a:rPr>
              <a:t> imaging </a:t>
            </a:r>
            <a:r>
              <a:rPr lang="it-IT" b="1" i="0" dirty="0" err="1">
                <a:solidFill>
                  <a:srgbClr val="002060"/>
                </a:solidFill>
                <a:effectLst/>
                <a:latin typeface="Montserrat" pitchFamily="2" charset="77"/>
              </a:rPr>
              <a:t>analysis</a:t>
            </a:r>
            <a:endParaRPr lang="en-GB" b="1" dirty="0">
              <a:solidFill>
                <a:srgbClr val="002060"/>
              </a:solidFill>
              <a:latin typeface="Montserrat" pitchFamily="2" charset="77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D9B1E90-7430-4447-B643-765DBD3C0E99}"/>
              </a:ext>
            </a:extLst>
          </p:cNvPr>
          <p:cNvSpPr txBox="1"/>
          <p:nvPr/>
        </p:nvSpPr>
        <p:spPr>
          <a:xfrm>
            <a:off x="457198" y="794777"/>
            <a:ext cx="10374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211D1E"/>
                </a:solidFill>
                <a:effectLst/>
                <a:latin typeface="Montserrat" pitchFamily="2" charset="77"/>
              </a:rPr>
              <a:t>F</a:t>
            </a:r>
            <a:r>
              <a:rPr lang="it-IT" sz="1600" dirty="0">
                <a:solidFill>
                  <a:srgbClr val="211D1E"/>
                </a:solidFill>
                <a:effectLst/>
                <a:latin typeface="Montserrat" pitchFamily="2" charset="77"/>
              </a:rPr>
              <a:t>. Salaffi, L. Ceccarelli, M. Carotti, M. Di Carlo, S. Farah, A. </a:t>
            </a:r>
            <a:r>
              <a:rPr lang="it-IT" sz="1600" dirty="0" err="1">
                <a:solidFill>
                  <a:srgbClr val="211D1E"/>
                </a:solidFill>
                <a:effectLst/>
                <a:latin typeface="Montserrat" pitchFamily="2" charset="77"/>
              </a:rPr>
              <a:t>Giovagnoni</a:t>
            </a:r>
            <a:r>
              <a:rPr lang="it-IT" sz="1600" dirty="0">
                <a:solidFill>
                  <a:srgbClr val="211D1E"/>
                </a:solidFill>
                <a:effectLst/>
                <a:latin typeface="Montserrat" pitchFamily="2" charset="77"/>
              </a:rPr>
              <a:t> </a:t>
            </a:r>
          </a:p>
        </p:txBody>
      </p:sp>
      <p:pic>
        <p:nvPicPr>
          <p:cNvPr id="5" name="Immagine 4" descr="SIR_Def.eps">
            <a:extLst>
              <a:ext uri="{FF2B5EF4-FFF2-40B4-BE49-F238E27FC236}">
                <a16:creationId xmlns:a16="http://schemas.microsoft.com/office/drawing/2014/main" id="{5765ACB8-489A-0BB2-C39B-E1CE5DC8BEE1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98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61" y="5355794"/>
            <a:ext cx="5031524" cy="35140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61" y="1502206"/>
            <a:ext cx="5354760" cy="364597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096000" y="2411745"/>
            <a:ext cx="56486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According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our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results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,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intensive treatment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strategy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by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telemonitoring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leads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more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effective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disease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remission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and more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rapid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CDC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than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treatment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according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conventional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management </a:t>
            </a:r>
            <a:r>
              <a:rPr lang="it-IT" sz="2800" b="1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strategy</a:t>
            </a:r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in ERA.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FF124E-FB98-215B-3573-12C5EE899DB7}"/>
              </a:ext>
            </a:extLst>
          </p:cNvPr>
          <p:cNvSpPr txBox="1"/>
          <p:nvPr/>
        </p:nvSpPr>
        <p:spPr>
          <a:xfrm>
            <a:off x="188890" y="0"/>
            <a:ext cx="11775583" cy="150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Best </a:t>
            </a:r>
            <a:r>
              <a:rPr lang="it-IT" sz="2000" b="1" dirty="0" err="1">
                <a:solidFill>
                  <a:srgbClr val="C00000"/>
                </a:solidFill>
                <a:latin typeface="Montserrat ExtraBold" pitchFamily="2" charset="77"/>
              </a:rPr>
              <a:t>Practice</a:t>
            </a: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 Cliniche e Tecnologiche</a:t>
            </a:r>
          </a:p>
          <a:p>
            <a:pPr algn="l">
              <a:lnSpc>
                <a:spcPct val="250000"/>
              </a:lnSpc>
            </a:pPr>
            <a:endParaRPr lang="it-IT" sz="2000" b="1" dirty="0">
              <a:solidFill>
                <a:srgbClr val="C00000"/>
              </a:solidFill>
              <a:latin typeface="Montserrat ExtraBold" pitchFamily="2" charset="77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6633653-9792-D72C-0D8B-A3A488947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779" y="298209"/>
            <a:ext cx="643442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F4AAF959-BB3B-DA9C-5A31-7025ED932E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1" name="Immagine 10" descr="SIR_Def.eps">
            <a:extLst>
              <a:ext uri="{FF2B5EF4-FFF2-40B4-BE49-F238E27FC236}">
                <a16:creationId xmlns:a16="http://schemas.microsoft.com/office/drawing/2014/main" id="{FF69A2C9-7322-A055-AE09-A507708F2194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52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3461960605"/>
              </p:ext>
            </p:extLst>
          </p:nvPr>
        </p:nvGraphicFramePr>
        <p:xfrm>
          <a:off x="229588" y="1321853"/>
          <a:ext cx="6629400" cy="4214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650" name="CasellaDiTesto 4"/>
          <p:cNvSpPr txBox="1">
            <a:spLocks noChangeArrowheads="1"/>
          </p:cNvSpPr>
          <p:nvPr/>
        </p:nvSpPr>
        <p:spPr bwMode="auto">
          <a:xfrm>
            <a:off x="1600201" y="3200400"/>
            <a:ext cx="3680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/>
              <a:t>%</a:t>
            </a:r>
          </a:p>
        </p:txBody>
      </p:sp>
      <p:sp>
        <p:nvSpPr>
          <p:cNvPr id="10" name="Rectangle 91"/>
          <p:cNvSpPr>
            <a:spLocks noChangeArrowheads="1"/>
          </p:cNvSpPr>
          <p:nvPr/>
        </p:nvSpPr>
        <p:spPr bwMode="auto">
          <a:xfrm>
            <a:off x="6010371" y="2284757"/>
            <a:ext cx="97031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Arial Narrow" charset="0"/>
              </a:rPr>
              <a:t>TIS Group</a:t>
            </a:r>
            <a:endParaRPr lang="it-IT" sz="2400" dirty="0"/>
          </a:p>
        </p:txBody>
      </p:sp>
      <p:sp>
        <p:nvSpPr>
          <p:cNvPr id="11" name="Rectangle 93"/>
          <p:cNvSpPr>
            <a:spLocks noChangeArrowheads="1"/>
          </p:cNvSpPr>
          <p:nvPr/>
        </p:nvSpPr>
        <p:spPr bwMode="auto">
          <a:xfrm>
            <a:off x="6046376" y="2661056"/>
            <a:ext cx="9351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 sz="2000" dirty="0">
                <a:solidFill>
                  <a:srgbClr val="000000"/>
                </a:solidFill>
                <a:latin typeface="Arial Narrow" charset="0"/>
              </a:rPr>
              <a:t>CS Group</a:t>
            </a:r>
            <a:endParaRPr lang="it-IT" sz="2400" dirty="0"/>
          </a:p>
        </p:txBody>
      </p:sp>
      <p:sp>
        <p:nvSpPr>
          <p:cNvPr id="12" name="Rettangolo 11"/>
          <p:cNvSpPr/>
          <p:nvPr/>
        </p:nvSpPr>
        <p:spPr>
          <a:xfrm>
            <a:off x="5686335" y="2356764"/>
            <a:ext cx="216024" cy="252028"/>
          </a:xfrm>
          <a:prstGeom prst="rect">
            <a:avLst/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686335" y="2680800"/>
            <a:ext cx="216024" cy="252028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201" y="5536146"/>
            <a:ext cx="4000500" cy="23372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7345441" y="2482778"/>
            <a:ext cx="43364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Proportions of patients who achieved the CDC, defined as clinical remission (CDAI ≤2.8), normal physical function (ROAD ≤1) and absence of radiographic progression (delta-TSS ≤0.5) at 1-year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52386A-6D69-D9D8-204F-BBF8A689E67F}"/>
              </a:ext>
            </a:extLst>
          </p:cNvPr>
          <p:cNvSpPr txBox="1"/>
          <p:nvPr/>
        </p:nvSpPr>
        <p:spPr>
          <a:xfrm>
            <a:off x="188890" y="0"/>
            <a:ext cx="11775583" cy="1502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Best </a:t>
            </a:r>
            <a:r>
              <a:rPr lang="it-IT" sz="2000" b="1" dirty="0" err="1">
                <a:solidFill>
                  <a:srgbClr val="C00000"/>
                </a:solidFill>
                <a:latin typeface="Montserrat ExtraBold" pitchFamily="2" charset="77"/>
              </a:rPr>
              <a:t>Practice</a:t>
            </a: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 Cliniche e Tecnologiche</a:t>
            </a:r>
          </a:p>
          <a:p>
            <a:pPr algn="l">
              <a:lnSpc>
                <a:spcPct val="250000"/>
              </a:lnSpc>
            </a:pPr>
            <a:endParaRPr lang="it-IT" sz="2000" b="1" dirty="0">
              <a:solidFill>
                <a:srgbClr val="C00000"/>
              </a:solidFill>
              <a:latin typeface="Montserrat ExtraBold" pitchFamily="2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8126F3-7FB5-7F19-1B37-ED7BA619A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4779" y="298209"/>
            <a:ext cx="643442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A687E409-A7E0-E242-4A3D-446321CBC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6" name="Immagine 5" descr="SIR_Def.eps">
            <a:extLst>
              <a:ext uri="{FF2B5EF4-FFF2-40B4-BE49-F238E27FC236}">
                <a16:creationId xmlns:a16="http://schemas.microsoft.com/office/drawing/2014/main" id="{6D9C6FA2-A05E-84AC-B05C-FF7D2DDF055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776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DE8FA0-F2EA-5083-182B-8B216538FB86}"/>
              </a:ext>
            </a:extLst>
          </p:cNvPr>
          <p:cNvSpPr txBox="1"/>
          <p:nvPr/>
        </p:nvSpPr>
        <p:spPr>
          <a:xfrm>
            <a:off x="861140" y="1115050"/>
            <a:ext cx="10660299" cy="3733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 b="1" dirty="0">
                <a:latin typeface="Montserrat" pitchFamily="2" charset="77"/>
              </a:rPr>
              <a:t>Privacy e Sicurezza dei Dati:</a:t>
            </a:r>
            <a:r>
              <a:rPr lang="it-IT" sz="2000" dirty="0">
                <a:latin typeface="Montserrat" pitchFamily="2" charset="77"/>
              </a:rPr>
              <a:t> È fondamentale garantire che i dati dei pazienti siano protetti da accessi non autorizzati e usi impropri.</a:t>
            </a:r>
          </a:p>
          <a:p>
            <a:pPr algn="l">
              <a:lnSpc>
                <a:spcPct val="150000"/>
              </a:lnSpc>
            </a:pPr>
            <a:endParaRPr lang="it-IT" sz="2000" dirty="0">
              <a:latin typeface="Montserrat" pitchFamily="2" charset="77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 b="1" dirty="0">
                <a:latin typeface="Montserrat" pitchFamily="2" charset="77"/>
              </a:rPr>
              <a:t>Equità nell'Accesso: </a:t>
            </a:r>
            <a:r>
              <a:rPr lang="it-IT" sz="2000" dirty="0">
                <a:latin typeface="Montserrat" pitchFamily="2" charset="77"/>
              </a:rPr>
              <a:t>Assicurare che tutte le innovazioni tecnologiche siano accessibili a tutti i pazienti, indipendentemente dal contesto socio-economico.</a:t>
            </a:r>
          </a:p>
          <a:p>
            <a:pPr algn="l">
              <a:lnSpc>
                <a:spcPct val="150000"/>
              </a:lnSpc>
            </a:pPr>
            <a:endParaRPr lang="it-IT" sz="2000" dirty="0">
              <a:latin typeface="Montserrat" pitchFamily="2" charset="77"/>
            </a:endParaRPr>
          </a:p>
          <a:p>
            <a:pPr marL="285750" indent="-285750" algn="l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 b="1" dirty="0">
                <a:latin typeface="Montserrat" pitchFamily="2" charset="77"/>
              </a:rPr>
              <a:t>Regolamentazione e Standardizzazione: </a:t>
            </a:r>
            <a:r>
              <a:rPr lang="it-IT" sz="2000" dirty="0">
                <a:latin typeface="Montserrat" pitchFamily="2" charset="77"/>
              </a:rPr>
              <a:t>Sviluppo di normative e linee guida per l'implementazione etica e sicura dell'IA nella pratica clinica.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B16463-0DD0-5B40-2056-4779C71A05DD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Sfide e considerazioni etiche</a:t>
            </a:r>
          </a:p>
        </p:txBody>
      </p:sp>
    </p:spTree>
    <p:extLst>
      <p:ext uri="{BB962C8B-B14F-4D97-AF65-F5344CB8AC3E}">
        <p14:creationId xmlns:p14="http://schemas.microsoft.com/office/powerpoint/2010/main" val="644348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erchio, compact disk, Dispositivo di archiviazione dati&#10;&#10;Descrizione generata automaticamente">
            <a:extLst>
              <a:ext uri="{FF2B5EF4-FFF2-40B4-BE49-F238E27FC236}">
                <a16:creationId xmlns:a16="http://schemas.microsoft.com/office/drawing/2014/main" id="{5D1A7541-E315-524F-24DA-D9150917A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1" y="0"/>
            <a:ext cx="72898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DFDE97-5B4E-1C15-64D1-8841979AB48A}"/>
              </a:ext>
            </a:extLst>
          </p:cNvPr>
          <p:cNvSpPr txBox="1"/>
          <p:nvPr/>
        </p:nvSpPr>
        <p:spPr>
          <a:xfrm>
            <a:off x="7423621" y="2616051"/>
            <a:ext cx="36454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effectLst/>
                <a:latin typeface="Helvetica" pitchFamily="2" charset="0"/>
              </a:rPr>
              <a:t>The </a:t>
            </a:r>
            <a:r>
              <a:rPr lang="it-IT" sz="2800" b="1" dirty="0" err="1">
                <a:effectLst/>
                <a:latin typeface="Helvetica" pitchFamily="2" charset="0"/>
              </a:rPr>
              <a:t>variety</a:t>
            </a:r>
            <a:r>
              <a:rPr lang="it-IT" sz="2800" b="1" dirty="0">
                <a:effectLst/>
                <a:latin typeface="Helvetica" pitchFamily="2" charset="0"/>
              </a:rPr>
              <a:t> of input data sources for </a:t>
            </a:r>
            <a:r>
              <a:rPr lang="it-IT" sz="2800" b="1" dirty="0" err="1">
                <a:effectLst/>
                <a:latin typeface="Helvetica" pitchFamily="2" charset="0"/>
              </a:rPr>
              <a:t>artificial</a:t>
            </a:r>
            <a:r>
              <a:rPr lang="it-IT" sz="2800" b="1" dirty="0">
                <a:effectLst/>
                <a:latin typeface="Helvetica" pitchFamily="2" charset="0"/>
              </a:rPr>
              <a:t> intelligence (AI) models,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3731C1-4C40-44CC-BA4F-80724BF33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751" y="214925"/>
            <a:ext cx="5582428" cy="1485900"/>
          </a:xfrm>
          <a:prstGeom prst="rect">
            <a:avLst/>
          </a:prstGeom>
        </p:spPr>
      </p:pic>
      <p:pic>
        <p:nvPicPr>
          <p:cNvPr id="9" name="Immagine 8" descr="Immagine che contiene testo, Carattere, bianco, tipografia&#10;&#10;Descrizione generata automaticamente">
            <a:extLst>
              <a:ext uri="{FF2B5EF4-FFF2-40B4-BE49-F238E27FC236}">
                <a16:creationId xmlns:a16="http://schemas.microsoft.com/office/drawing/2014/main" id="{4A2718DE-B55C-DFB7-B71C-55FBED6C2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804" y="917384"/>
            <a:ext cx="2400300" cy="368300"/>
          </a:xfrm>
          <a:prstGeom prst="rect">
            <a:avLst/>
          </a:prstGeom>
        </p:spPr>
      </p:pic>
      <p:pic>
        <p:nvPicPr>
          <p:cNvPr id="6" name="Picture 1" descr="Una rete di punti collegati">
            <a:extLst>
              <a:ext uri="{FF2B5EF4-FFF2-40B4-BE49-F238E27FC236}">
                <a16:creationId xmlns:a16="http://schemas.microsoft.com/office/drawing/2014/main" id="{72A119AE-F718-7A21-4965-1EFF0FA14C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9A9B5A-6F61-C94B-F030-EA3AE15B8FCF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020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DE8FA0-F2EA-5083-182B-8B216538FB86}"/>
              </a:ext>
            </a:extLst>
          </p:cNvPr>
          <p:cNvSpPr txBox="1"/>
          <p:nvPr/>
        </p:nvSpPr>
        <p:spPr>
          <a:xfrm>
            <a:off x="861140" y="1115050"/>
            <a:ext cx="10660299" cy="5539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>
                <a:latin typeface="Montserrat" pitchFamily="2" charset="77"/>
              </a:rPr>
              <a:t>Benefici Attuali e Futuri dell'IA in Reumatologia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 b="1" dirty="0">
                <a:latin typeface="Montserrat" pitchFamily="2" charset="77"/>
              </a:rPr>
              <a:t>Miglioramento degli Esiti Clinici: </a:t>
            </a:r>
            <a:r>
              <a:rPr lang="it-IT" sz="2000" dirty="0">
                <a:latin typeface="Montserrat" pitchFamily="2" charset="77"/>
              </a:rPr>
              <a:t>L'IA consente di prevedere riacutizzazioni, personalizzare i trattamenti e ottimizzare le terapie, migliorando significativamente la gestione delle malattie reumatiche.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it-IT" sz="2000" dirty="0"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 b="1" dirty="0">
                <a:latin typeface="Montserrat" pitchFamily="2" charset="77"/>
              </a:rPr>
              <a:t>Aumento dell'Efficienza: </a:t>
            </a:r>
            <a:r>
              <a:rPr lang="it-IT" sz="2000" dirty="0">
                <a:latin typeface="Montserrat" pitchFamily="2" charset="77"/>
              </a:rPr>
              <a:t>Riduzione dei tempi diagnostici e miglioramento della precisione terapeutica, portando a una maggiore efficienza nella pratica clinica.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endParaRPr lang="it-IT" sz="2000" dirty="0">
              <a:latin typeface="Montserrat" pitchFamily="2" charset="7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it-IT" sz="2000" b="1" dirty="0">
                <a:latin typeface="Montserrat" pitchFamily="2" charset="77"/>
              </a:rPr>
              <a:t>Innovazioni </a:t>
            </a:r>
            <a:r>
              <a:rPr lang="it-IT" sz="2000" b="1" dirty="0" err="1">
                <a:latin typeface="Montserrat" pitchFamily="2" charset="77"/>
              </a:rPr>
              <a:t>Emergent</a:t>
            </a:r>
            <a:r>
              <a:rPr lang="it-IT" sz="2000" b="1" dirty="0">
                <a:latin typeface="Montserrat" pitchFamily="2" charset="77"/>
              </a:rPr>
              <a:t>: </a:t>
            </a:r>
            <a:r>
              <a:rPr lang="it-IT" sz="2000" dirty="0">
                <a:latin typeface="Montserrat" pitchFamily="2" charset="77"/>
              </a:rPr>
              <a:t>Continui progressi nell'IA stanno aprendo nuove strade per trattamenti più efficaci e personalizzati.</a:t>
            </a:r>
          </a:p>
          <a:p>
            <a:pPr algn="l">
              <a:lnSpc>
                <a:spcPct val="150000"/>
              </a:lnSpc>
            </a:pPr>
            <a:endParaRPr lang="it-IT" sz="2000" dirty="0">
              <a:latin typeface="Montserrat" pitchFamily="2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B16463-0DD0-5B40-2056-4779C71A05DD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Conclusioni</a:t>
            </a:r>
          </a:p>
        </p:txBody>
      </p:sp>
    </p:spTree>
    <p:extLst>
      <p:ext uri="{BB962C8B-B14F-4D97-AF65-F5344CB8AC3E}">
        <p14:creationId xmlns:p14="http://schemas.microsoft.com/office/powerpoint/2010/main" val="37826572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DE8FA0-F2EA-5083-182B-8B216538FB86}"/>
              </a:ext>
            </a:extLst>
          </p:cNvPr>
          <p:cNvSpPr txBox="1"/>
          <p:nvPr/>
        </p:nvSpPr>
        <p:spPr>
          <a:xfrm>
            <a:off x="861140" y="1115050"/>
            <a:ext cx="10660299" cy="3887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dirty="0">
                <a:latin typeface="Montserrat" pitchFamily="2" charset="77"/>
              </a:rPr>
              <a:t>Prospettive Future</a:t>
            </a:r>
          </a:p>
          <a:p>
            <a:pPr algn="l"/>
            <a:endParaRPr lang="it-IT" sz="2000" b="1" dirty="0">
              <a:latin typeface="Montserrat" pitchFamily="2" charset="77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it-IT" sz="2000" dirty="0">
                <a:latin typeface="Montserrat" pitchFamily="2" charset="77"/>
              </a:rPr>
              <a:t>Espansione delle Applicazioni dell'IA: Prevedere un uso crescente dell'IA in altre aree della reumatologia e della medicina.</a:t>
            </a:r>
          </a:p>
          <a:p>
            <a:pPr marL="285750" indent="-285750" algn="l">
              <a:buFont typeface="Wingdings" pitchFamily="2" charset="2"/>
              <a:buChar char="v"/>
            </a:pPr>
            <a:endParaRPr lang="it-IT" sz="2000" dirty="0">
              <a:latin typeface="Montserrat" pitchFamily="2" charset="77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it-IT" sz="2000" dirty="0">
                <a:latin typeface="Montserrat" pitchFamily="2" charset="77"/>
              </a:rPr>
              <a:t>Collaborazioni Multidisciplinari: Promuovere la collaborazione tra medici, ingegneri e data scientist per innovare e migliorare continuamente le pratiche cliniche.</a:t>
            </a:r>
          </a:p>
          <a:p>
            <a:pPr marL="285750" indent="-285750" algn="l">
              <a:buFont typeface="Wingdings" pitchFamily="2" charset="2"/>
              <a:buChar char="v"/>
            </a:pPr>
            <a:endParaRPr lang="it-IT" sz="2000" dirty="0">
              <a:latin typeface="Montserrat" pitchFamily="2" charset="77"/>
            </a:endParaRPr>
          </a:p>
          <a:p>
            <a:pPr marL="285750" indent="-285750" algn="l">
              <a:buFont typeface="Wingdings" pitchFamily="2" charset="2"/>
              <a:buChar char="v"/>
            </a:pPr>
            <a:r>
              <a:rPr lang="it-IT" sz="2000" dirty="0">
                <a:latin typeface="Montserrat" pitchFamily="2" charset="77"/>
              </a:rPr>
              <a:t>Ricerca e Innovazione Continua: Investire nella ricerca per scoprire nuovi biomarcatori e sviluppare terapie sempre più efficaci e mirate.</a:t>
            </a:r>
          </a:p>
          <a:p>
            <a:pPr algn="l">
              <a:lnSpc>
                <a:spcPct val="150000"/>
              </a:lnSpc>
            </a:pPr>
            <a:endParaRPr lang="it-IT" sz="2000" dirty="0">
              <a:latin typeface="Montserrat" pitchFamily="2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B16463-0DD0-5B40-2056-4779C71A05DD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Conclusioni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09CD30-3AB8-9223-AFB9-43912CA586D8}"/>
              </a:ext>
            </a:extLst>
          </p:cNvPr>
          <p:cNvSpPr txBox="1"/>
          <p:nvPr/>
        </p:nvSpPr>
        <p:spPr>
          <a:xfrm>
            <a:off x="985367" y="5002524"/>
            <a:ext cx="105360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latin typeface="Montserrat" pitchFamily="2" charset="77"/>
              </a:rPr>
              <a:t>«L'intelligenza artificiale non sostituirà mai il calore umano e la cura che i medici offrono ai pazienti, ma rappresenta un alleato potente nel </a:t>
            </a:r>
            <a:r>
              <a:rPr lang="it-IT" sz="2000" b="1" i="1" dirty="0">
                <a:latin typeface="Montserrat" pitchFamily="2" charset="77"/>
              </a:rPr>
              <a:t>MIGLIORARE</a:t>
            </a:r>
            <a:r>
              <a:rPr lang="it-IT" sz="2000" i="1" dirty="0">
                <a:latin typeface="Montserrat" pitchFamily="2" charset="77"/>
              </a:rPr>
              <a:t> la precisione diagnostica, </a:t>
            </a:r>
            <a:r>
              <a:rPr lang="it-IT" sz="2000" b="1" i="1" dirty="0">
                <a:latin typeface="Montserrat" pitchFamily="2" charset="77"/>
              </a:rPr>
              <a:t>PERSONALIZZARE</a:t>
            </a:r>
            <a:r>
              <a:rPr lang="it-IT" sz="2000" i="1" dirty="0">
                <a:latin typeface="Montserrat" pitchFamily="2" charset="77"/>
              </a:rPr>
              <a:t> le terapie e </a:t>
            </a:r>
            <a:r>
              <a:rPr lang="it-IT" sz="2000" b="1" i="1" dirty="0">
                <a:latin typeface="Montserrat" pitchFamily="2" charset="77"/>
              </a:rPr>
              <a:t>PREVEDERE</a:t>
            </a:r>
            <a:r>
              <a:rPr lang="it-IT" sz="2000" i="1" dirty="0">
                <a:latin typeface="Montserrat" pitchFamily="2" charset="77"/>
              </a:rPr>
              <a:t> il decorso delle malattie.»</a:t>
            </a:r>
          </a:p>
        </p:txBody>
      </p:sp>
    </p:spTree>
    <p:extLst>
      <p:ext uri="{BB962C8B-B14F-4D97-AF65-F5344CB8AC3E}">
        <p14:creationId xmlns:p14="http://schemas.microsoft.com/office/powerpoint/2010/main" val="1155318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A863A5-08B1-FCD2-0DE6-D3BAC2A14D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099640" y="0"/>
            <a:ext cx="13860382" cy="6858000"/>
          </a:xfrm>
          <a:prstGeom prst="rect">
            <a:avLst/>
          </a:prstGeom>
          <a:noFill/>
        </p:spPr>
      </p:pic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862EED-3416-BA03-4FDB-FB60E1B81619}"/>
              </a:ext>
            </a:extLst>
          </p:cNvPr>
          <p:cNvSpPr txBox="1"/>
          <p:nvPr/>
        </p:nvSpPr>
        <p:spPr>
          <a:xfrm>
            <a:off x="2256645" y="1757026"/>
            <a:ext cx="7678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latin typeface="Montserrat" pitchFamily="2" charset="77"/>
              </a:rPr>
              <a:t>GRAZIE PER L’ATTENZIONE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4DD1E1-4F29-7E40-F1CC-C9F70F5790C0}"/>
              </a:ext>
            </a:extLst>
          </p:cNvPr>
          <p:cNvSpPr txBox="1"/>
          <p:nvPr/>
        </p:nvSpPr>
        <p:spPr>
          <a:xfrm>
            <a:off x="2806973" y="4393394"/>
            <a:ext cx="65780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1944688" algn="l"/>
              </a:tabLst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Dott.ssa Sonia Farah</a:t>
            </a:r>
          </a:p>
          <a:p>
            <a:pPr algn="ctr">
              <a:tabLst>
                <a:tab pos="1944688" algn="l"/>
              </a:tabLst>
            </a:pPr>
            <a:endParaRPr lang="it-IT" sz="2000" b="1" dirty="0">
              <a:solidFill>
                <a:schemeClr val="accent1">
                  <a:lumMod val="75000"/>
                </a:schemeClr>
              </a:solidFill>
              <a:latin typeface="Montserrat" pitchFamily="2" charset="77"/>
            </a:endParaRPr>
          </a:p>
          <a:p>
            <a:pPr algn="ctr"/>
            <a:r>
              <a:rPr lang="it-IT" sz="1600" dirty="0">
                <a:latin typeface="Montserrat" pitchFamily="2" charset="77"/>
              </a:rPr>
              <a:t>Clinica Reumatologica, Ospedale «Carlo Urbani» di Jesi Università Politecnica delle Marche, Ancona</a:t>
            </a:r>
          </a:p>
          <a:p>
            <a:pPr algn="ctr"/>
            <a:r>
              <a:rPr lang="it-IT" sz="1600" dirty="0">
                <a:latin typeface="Montserrat" pitchFamily="2" charset="77"/>
              </a:rPr>
              <a:t>Socio Ordinario della Società Italiana di Reumatologia</a:t>
            </a:r>
          </a:p>
          <a:p>
            <a:pPr algn="ctr"/>
            <a:endParaRPr lang="it-IT" sz="1600" dirty="0">
              <a:latin typeface="Montserrat" pitchFamily="2" charset="77"/>
            </a:endParaRPr>
          </a:p>
          <a:p>
            <a:pPr algn="ctr"/>
            <a:r>
              <a:rPr lang="it-IT" sz="1600" dirty="0">
                <a:latin typeface="Montserrat" pitchFamily="2" charset="77"/>
              </a:rPr>
              <a:t>sonia.farah91@gmail.com</a:t>
            </a:r>
          </a:p>
        </p:txBody>
      </p:sp>
    </p:spTree>
    <p:extLst>
      <p:ext uri="{BB962C8B-B14F-4D97-AF65-F5344CB8AC3E}">
        <p14:creationId xmlns:p14="http://schemas.microsoft.com/office/powerpoint/2010/main" val="261950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a rete di punti collegati">
            <a:extLst>
              <a:ext uri="{FF2B5EF4-FFF2-40B4-BE49-F238E27FC236}">
                <a16:creationId xmlns:a16="http://schemas.microsoft.com/office/drawing/2014/main" id="{F513EA33-B980-715F-0396-3F0DB0A96F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4AADC-C22B-6F06-2DB9-74B534346C97}"/>
              </a:ext>
            </a:extLst>
          </p:cNvPr>
          <p:cNvSpPr txBox="1"/>
          <p:nvPr/>
        </p:nvSpPr>
        <p:spPr>
          <a:xfrm>
            <a:off x="640724" y="1115791"/>
            <a:ext cx="47426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latin typeface="Montserrat" pitchFamily="2" charset="77"/>
              </a:rPr>
              <a:t>Algoritmi di Machine Learning Specifici</a:t>
            </a:r>
          </a:p>
          <a:p>
            <a:pPr algn="l"/>
            <a:endParaRPr lang="it-IT" dirty="0">
              <a:latin typeface="Montserrat" pitchFamily="2" charset="77"/>
            </a:endParaRPr>
          </a:p>
          <a:p>
            <a:pPr algn="l"/>
            <a:r>
              <a:rPr lang="it-IT" dirty="0">
                <a:latin typeface="Montserrat" pitchFamily="2" charset="77"/>
              </a:rPr>
              <a:t>Tipi di Algoritmi Utilizzati:</a:t>
            </a:r>
          </a:p>
          <a:p>
            <a:pPr algn="l"/>
            <a:endParaRPr lang="it-IT" dirty="0">
              <a:latin typeface="Montserrat" pitchFamily="2" charset="77"/>
            </a:endParaRPr>
          </a:p>
          <a:p>
            <a:pPr marL="742950" lvl="1" indent="-285750" algn="l">
              <a:buFont typeface="Wingdings" pitchFamily="2" charset="2"/>
              <a:buChar char="v"/>
            </a:pPr>
            <a:r>
              <a:rPr lang="it-IT" b="1" dirty="0">
                <a:solidFill>
                  <a:srgbClr val="C00000"/>
                </a:solidFill>
                <a:latin typeface="Montserrat" pitchFamily="2" charset="77"/>
              </a:rPr>
              <a:t>Reti Neurali Artificiali (ANN): </a:t>
            </a:r>
            <a:r>
              <a:rPr lang="it-IT" dirty="0">
                <a:latin typeface="Montserrat" pitchFamily="2" charset="77"/>
              </a:rPr>
              <a:t>Utilizzate per analizzare pattern complessi nei dati clinici e genetici.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6D7EE2E-1421-57A3-89D9-693FC967B9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457" t="15654" r="21671" b="14507"/>
          <a:stretch/>
        </p:blipFill>
        <p:spPr>
          <a:xfrm>
            <a:off x="5853827" y="2486039"/>
            <a:ext cx="5697449" cy="3199339"/>
          </a:xfrm>
          <a:prstGeom prst="rect">
            <a:avLst/>
          </a:prstGeom>
        </p:spPr>
      </p:pic>
      <p:pic>
        <p:nvPicPr>
          <p:cNvPr id="14" name="Immagine 13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99F87EE7-5C4A-B24A-1ED1-EB9D2B6621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3805" y="232592"/>
            <a:ext cx="1380668" cy="188005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899CF6-B936-4812-C2BC-01345BDF8C29}"/>
              </a:ext>
            </a:extLst>
          </p:cNvPr>
          <p:cNvSpPr txBox="1"/>
          <p:nvPr/>
        </p:nvSpPr>
        <p:spPr>
          <a:xfrm>
            <a:off x="8004812" y="232592"/>
            <a:ext cx="24759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050" b="1" i="1" dirty="0">
                <a:effectLst/>
                <a:latin typeface="Montserrat" pitchFamily="2" charset="77"/>
              </a:rPr>
              <a:t>Applied machine learning and </a:t>
            </a:r>
            <a:r>
              <a:rPr lang="it-IT" sz="1050" b="1" i="1" dirty="0" err="1">
                <a:effectLst/>
                <a:latin typeface="Montserrat" pitchFamily="2" charset="77"/>
              </a:rPr>
              <a:t>artificial</a:t>
            </a:r>
            <a:r>
              <a:rPr lang="it-IT" sz="1050" b="1" i="1" dirty="0">
                <a:effectLst/>
                <a:latin typeface="Montserrat" pitchFamily="2" charset="77"/>
              </a:rPr>
              <a:t> intelligence in</a:t>
            </a:r>
            <a:r>
              <a:rPr lang="it-IT" sz="1050" b="1" dirty="0">
                <a:latin typeface="Montserrat" pitchFamily="2" charset="77"/>
              </a:rPr>
              <a:t> </a:t>
            </a:r>
            <a:r>
              <a:rPr lang="it-IT" sz="1050" b="1" i="1" dirty="0" err="1">
                <a:effectLst/>
                <a:latin typeface="Montserrat" pitchFamily="2" charset="77"/>
              </a:rPr>
              <a:t>rheumatology</a:t>
            </a:r>
            <a:endParaRPr lang="it-IT" sz="1050" b="1" dirty="0">
              <a:effectLst/>
              <a:latin typeface="Montserrat" pitchFamily="2" charset="77"/>
            </a:endParaRPr>
          </a:p>
          <a:p>
            <a:pPr algn="r"/>
            <a:r>
              <a:rPr lang="it-IT" sz="1050" b="1" i="1" dirty="0" err="1">
                <a:effectLst/>
                <a:latin typeface="Montserrat" pitchFamily="2" charset="77"/>
              </a:rPr>
              <a:t>Hugle</a:t>
            </a:r>
            <a:r>
              <a:rPr lang="it-IT" sz="1050" b="1" i="1" dirty="0">
                <a:latin typeface="Montserrat" pitchFamily="2" charset="77"/>
              </a:rPr>
              <a:t> et. Al</a:t>
            </a:r>
          </a:p>
          <a:p>
            <a:pPr algn="r"/>
            <a:r>
              <a:rPr lang="it-IT" sz="1050" b="1" i="1" dirty="0">
                <a:latin typeface="Montserrat" pitchFamily="2" charset="77"/>
              </a:rPr>
              <a:t>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Rheumatology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Advances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in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Practice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20;0:1–10</a:t>
            </a:r>
            <a:r>
              <a:rPr lang="it-IT" sz="1050" b="1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Montserrat" pitchFamily="2" charset="77"/>
              </a:rPr>
              <a:t> 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64B61A-5C34-70AA-2951-5CAE77C18064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921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rete di punti collegati">
            <a:extLst>
              <a:ext uri="{FF2B5EF4-FFF2-40B4-BE49-F238E27FC236}">
                <a16:creationId xmlns:a16="http://schemas.microsoft.com/office/drawing/2014/main" id="{935B18DA-FF44-B5BF-FA00-B38408D67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pic>
        <p:nvPicPr>
          <p:cNvPr id="3" name="Immagine 2" descr="Immagine che contiene schermata, testo, diagramma, design&#10;&#10;Descrizione generata automaticamente">
            <a:extLst>
              <a:ext uri="{FF2B5EF4-FFF2-40B4-BE49-F238E27FC236}">
                <a16:creationId xmlns:a16="http://schemas.microsoft.com/office/drawing/2014/main" id="{79F47778-6686-8C31-6D62-13B809DF47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9" t="-1" b="38319"/>
          <a:stretch/>
        </p:blipFill>
        <p:spPr>
          <a:xfrm>
            <a:off x="265402" y="2219110"/>
            <a:ext cx="7573898" cy="3988507"/>
          </a:xfrm>
          <a:prstGeom prst="rect">
            <a:avLst/>
          </a:prstGeom>
        </p:spPr>
      </p:pic>
      <p:pic>
        <p:nvPicPr>
          <p:cNvPr id="13" name="Immagine 12" descr="Immagine che contiene testo, Carattere, bianco, tipografia&#10;&#10;Descrizione generata automaticamente">
            <a:extLst>
              <a:ext uri="{FF2B5EF4-FFF2-40B4-BE49-F238E27FC236}">
                <a16:creationId xmlns:a16="http://schemas.microsoft.com/office/drawing/2014/main" id="{5A708A3B-A920-8996-D0D6-3859D9BD8D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9" r="14266"/>
          <a:stretch/>
        </p:blipFill>
        <p:spPr>
          <a:xfrm>
            <a:off x="256546" y="16960"/>
            <a:ext cx="10523071" cy="200910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378863A2-172C-3674-63A9-136EEE9C5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257133"/>
            <a:ext cx="5839453" cy="62287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2D73EEE-7B05-9B5E-0EFA-8B6B91213C49}"/>
              </a:ext>
            </a:extLst>
          </p:cNvPr>
          <p:cNvSpPr txBox="1"/>
          <p:nvPr/>
        </p:nvSpPr>
        <p:spPr>
          <a:xfrm>
            <a:off x="7683356" y="1568571"/>
            <a:ext cx="447859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2800" dirty="0">
                <a:effectLst/>
                <a:latin typeface="Times" pitchFamily="2" charset="0"/>
              </a:rPr>
            </a:br>
            <a:endParaRPr lang="it-IT" sz="2800" dirty="0">
              <a:effectLst/>
              <a:latin typeface="Times" pitchFamily="2" charset="0"/>
            </a:endParaRPr>
          </a:p>
          <a:p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large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amounts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data from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controls and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arthralgia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suspicious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RA, patterns can be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RA.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B5F7C04-0E91-BE37-8E6F-04DEE835AE21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2456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a rete di punti collegati">
            <a:extLst>
              <a:ext uri="{FF2B5EF4-FFF2-40B4-BE49-F238E27FC236}">
                <a16:creationId xmlns:a16="http://schemas.microsoft.com/office/drawing/2014/main" id="{0AD974DD-4FCA-B016-7F92-B54F05637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DC0AB5-4E4E-909F-BC23-8CBADD6F5D34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4AADC-C22B-6F06-2DB9-74B534346C97}"/>
              </a:ext>
            </a:extLst>
          </p:cNvPr>
          <p:cNvSpPr txBox="1"/>
          <p:nvPr/>
        </p:nvSpPr>
        <p:spPr>
          <a:xfrm>
            <a:off x="640724" y="1115791"/>
            <a:ext cx="47426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latin typeface="Montserrat" pitchFamily="2" charset="77"/>
              </a:rPr>
              <a:t>Algoritmi di Machine Learning Specifici</a:t>
            </a:r>
          </a:p>
          <a:p>
            <a:pPr algn="l"/>
            <a:endParaRPr lang="it-IT" dirty="0">
              <a:latin typeface="Montserrat" pitchFamily="2" charset="77"/>
            </a:endParaRPr>
          </a:p>
          <a:p>
            <a:pPr algn="l"/>
            <a:r>
              <a:rPr lang="it-IT" dirty="0">
                <a:latin typeface="Montserrat" pitchFamily="2" charset="77"/>
              </a:rPr>
              <a:t>Tipi di Algoritmi Utilizzati:</a:t>
            </a:r>
          </a:p>
          <a:p>
            <a:pPr marL="742950" lvl="1" indent="-285750" algn="l">
              <a:buFont typeface="Wingdings" pitchFamily="2" charset="2"/>
              <a:buChar char="v"/>
            </a:pPr>
            <a:r>
              <a:rPr lang="it-IT" b="1" dirty="0">
                <a:latin typeface="Montserrat" pitchFamily="2" charset="77"/>
              </a:rPr>
              <a:t>Reti Neurali Artificiali (ANN): </a:t>
            </a:r>
            <a:r>
              <a:rPr lang="it-IT" dirty="0">
                <a:latin typeface="Montserrat" pitchFamily="2" charset="77"/>
              </a:rPr>
              <a:t>Utilizzate per analizzare pattern complessi nei dati clinici e genetici.</a:t>
            </a:r>
          </a:p>
          <a:p>
            <a:pPr lvl="1" algn="l"/>
            <a:endParaRPr lang="it-IT" dirty="0">
              <a:latin typeface="Montserrat" pitchFamily="2" charset="77"/>
            </a:endParaRPr>
          </a:p>
          <a:p>
            <a:pPr marL="742950" lvl="1" indent="-285750" algn="l">
              <a:buFont typeface="Wingdings" pitchFamily="2" charset="2"/>
              <a:buChar char="v"/>
            </a:pPr>
            <a:r>
              <a:rPr lang="it-IT" b="1" dirty="0">
                <a:solidFill>
                  <a:srgbClr val="C00000"/>
                </a:solidFill>
                <a:latin typeface="Montserrat" pitchFamily="2" charset="77"/>
              </a:rPr>
              <a:t>Alberi Decisionali: </a:t>
            </a:r>
            <a:r>
              <a:rPr lang="it-IT" dirty="0">
                <a:latin typeface="Montserrat" pitchFamily="2" charset="77"/>
              </a:rPr>
              <a:t>Strumenti efficaci per classificare i pazienti in base al rischio di sviluppare complicanze.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B5EB4DF-610F-CDA5-85DD-F38789286A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129" t="11810" r="49722"/>
          <a:stretch/>
        </p:blipFill>
        <p:spPr>
          <a:xfrm>
            <a:off x="5739695" y="1936269"/>
            <a:ext cx="5633373" cy="4100886"/>
          </a:xfrm>
          <a:prstGeom prst="rect">
            <a:avLst/>
          </a:prstGeom>
        </p:spPr>
      </p:pic>
      <p:pic>
        <p:nvPicPr>
          <p:cNvPr id="4" name="Immagine 3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C86F861C-ADCD-AF3D-72B5-F394DFCD77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3805" y="232592"/>
            <a:ext cx="1380668" cy="18800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90D4F1-0703-F126-0A5A-D2695628E7DB}"/>
              </a:ext>
            </a:extLst>
          </p:cNvPr>
          <p:cNvSpPr txBox="1"/>
          <p:nvPr/>
        </p:nvSpPr>
        <p:spPr>
          <a:xfrm>
            <a:off x="8004812" y="232592"/>
            <a:ext cx="24759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050" b="1" i="1" dirty="0">
                <a:effectLst/>
                <a:latin typeface="Montserrat" pitchFamily="2" charset="77"/>
              </a:rPr>
              <a:t>Applied machine learning and </a:t>
            </a:r>
            <a:r>
              <a:rPr lang="it-IT" sz="1050" b="1" i="1" dirty="0" err="1">
                <a:effectLst/>
                <a:latin typeface="Montserrat" pitchFamily="2" charset="77"/>
              </a:rPr>
              <a:t>artificial</a:t>
            </a:r>
            <a:r>
              <a:rPr lang="it-IT" sz="1050" b="1" i="1" dirty="0">
                <a:effectLst/>
                <a:latin typeface="Montserrat" pitchFamily="2" charset="77"/>
              </a:rPr>
              <a:t> intelligence in</a:t>
            </a:r>
            <a:r>
              <a:rPr lang="it-IT" sz="1050" b="1" dirty="0">
                <a:latin typeface="Montserrat" pitchFamily="2" charset="77"/>
              </a:rPr>
              <a:t> </a:t>
            </a:r>
            <a:r>
              <a:rPr lang="it-IT" sz="1050" b="1" i="1" dirty="0" err="1">
                <a:effectLst/>
                <a:latin typeface="Montserrat" pitchFamily="2" charset="77"/>
              </a:rPr>
              <a:t>rheumatology</a:t>
            </a:r>
            <a:endParaRPr lang="it-IT" sz="1050" b="1" dirty="0">
              <a:effectLst/>
              <a:latin typeface="Montserrat" pitchFamily="2" charset="77"/>
            </a:endParaRPr>
          </a:p>
          <a:p>
            <a:pPr algn="r"/>
            <a:r>
              <a:rPr lang="it-IT" sz="1050" b="1" i="1" dirty="0" err="1">
                <a:effectLst/>
                <a:latin typeface="Montserrat" pitchFamily="2" charset="77"/>
              </a:rPr>
              <a:t>Hugle</a:t>
            </a:r>
            <a:r>
              <a:rPr lang="it-IT" sz="1050" b="1" i="1" dirty="0">
                <a:latin typeface="Montserrat" pitchFamily="2" charset="77"/>
              </a:rPr>
              <a:t> et. Al</a:t>
            </a:r>
          </a:p>
          <a:p>
            <a:pPr algn="r"/>
            <a:r>
              <a:rPr lang="it-IT" sz="1050" b="1" i="1" dirty="0">
                <a:latin typeface="Montserrat" pitchFamily="2" charset="77"/>
              </a:rPr>
              <a:t>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Rheumatology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Advances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in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Practice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20;0:1–10</a:t>
            </a:r>
            <a:r>
              <a:rPr lang="it-IT" sz="1050" b="1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Montserrat" pitchFamily="2" charset="7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311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a rete di punti collegati">
            <a:extLst>
              <a:ext uri="{FF2B5EF4-FFF2-40B4-BE49-F238E27FC236}">
                <a16:creationId xmlns:a16="http://schemas.microsoft.com/office/drawing/2014/main" id="{80B14F09-2A25-5AB2-4532-399C1A0E3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10"/>
            <a:ext cx="12225834" cy="6857990"/>
          </a:xfrm>
          <a:prstGeom prst="rect">
            <a:avLst/>
          </a:prstGeom>
        </p:spPr>
      </p:pic>
      <p:pic>
        <p:nvPicPr>
          <p:cNvPr id="3" name="Immagine 2" descr="Immagine che contiene schizzo, diagramma, linea, origami&#10;&#10;Descrizione generata automaticamente">
            <a:extLst>
              <a:ext uri="{FF2B5EF4-FFF2-40B4-BE49-F238E27FC236}">
                <a16:creationId xmlns:a16="http://schemas.microsoft.com/office/drawing/2014/main" id="{948AD7E3-4605-8CDE-4F79-95561CB07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6" y="2424804"/>
            <a:ext cx="7878060" cy="35479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2B28C7-EF4A-BF25-0FE1-827F321FCBE2}"/>
              </a:ext>
            </a:extLst>
          </p:cNvPr>
          <p:cNvSpPr txBox="1"/>
          <p:nvPr/>
        </p:nvSpPr>
        <p:spPr>
          <a:xfrm>
            <a:off x="8664316" y="2587737"/>
            <a:ext cx="35276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neural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network (ANN). The inputs are age, sex,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rheumatoid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(RF), anti-CCP, 14-3-3</a:t>
            </a:r>
            <a:r>
              <a:rPr lang="el-GR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η, 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anti-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CarP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one with 9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neurons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the</a:t>
            </a:r>
          </a:p>
          <a:p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with 4 </a:t>
            </a:r>
            <a:r>
              <a:rPr lang="it-IT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neurons</a:t>
            </a:r>
            <a:r>
              <a:rPr lang="it-IT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Immagine 6" descr="Immagine che contiene testo, Carattere, bianco, schermata&#10;&#10;Descrizione generata automaticamente">
            <a:extLst>
              <a:ext uri="{FF2B5EF4-FFF2-40B4-BE49-F238E27FC236}">
                <a16:creationId xmlns:a16="http://schemas.microsoft.com/office/drawing/2014/main" id="{BDC14501-D3FB-57E2-F451-386AA8805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00" y="207052"/>
            <a:ext cx="11100945" cy="221775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A7477F-6BF9-90FE-C734-2087A9CC84F0}"/>
              </a:ext>
            </a:extLst>
          </p:cNvPr>
          <p:cNvSpPr txBox="1"/>
          <p:nvPr/>
        </p:nvSpPr>
        <p:spPr>
          <a:xfrm>
            <a:off x="8117174" y="1494232"/>
            <a:ext cx="610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Scientific Reports | (2022) 12:9810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DD9F5F-969F-C89A-CA4A-DBA967B8C110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9514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na rete di punti collegati">
            <a:extLst>
              <a:ext uri="{FF2B5EF4-FFF2-40B4-BE49-F238E27FC236}">
                <a16:creationId xmlns:a16="http://schemas.microsoft.com/office/drawing/2014/main" id="{8BCBF9C7-54E2-E4CD-2D05-9549F92D4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0464" r="1" b="1"/>
          <a:stretch/>
        </p:blipFill>
        <p:spPr>
          <a:xfrm>
            <a:off x="-33834" y="0"/>
            <a:ext cx="12225834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0ADEC6-167B-C288-4661-8FBD7DF8EE10}"/>
              </a:ext>
            </a:extLst>
          </p:cNvPr>
          <p:cNvSpPr txBox="1"/>
          <p:nvPr/>
        </p:nvSpPr>
        <p:spPr>
          <a:xfrm>
            <a:off x="0" y="6407599"/>
            <a:ext cx="122258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Montserrat" pitchFamily="2" charset="77"/>
              </a:rPr>
              <a:t>Dott.ssa</a:t>
            </a:r>
            <a:r>
              <a:rPr lang="en-GB" sz="1200" b="1" dirty="0">
                <a:latin typeface="Montserrat" pitchFamily="2" charset="77"/>
              </a:rPr>
              <a:t> Sonia Farah </a:t>
            </a:r>
            <a:r>
              <a:rPr lang="en-GB" sz="1200" dirty="0">
                <a:latin typeface="Montserrat" pitchFamily="2" charset="77"/>
              </a:rPr>
              <a:t>– </a:t>
            </a:r>
            <a:r>
              <a:rPr lang="en-GB" sz="1200" dirty="0" err="1">
                <a:latin typeface="Montserrat" pitchFamily="2" charset="77"/>
              </a:rPr>
              <a:t>Clinica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en-GB" sz="1200" dirty="0" err="1">
                <a:latin typeface="Montserrat" pitchFamily="2" charset="77"/>
              </a:rPr>
              <a:t>Reumatologica</a:t>
            </a:r>
            <a:r>
              <a:rPr lang="en-GB" sz="1200" dirty="0">
                <a:latin typeface="Montserrat" pitchFamily="2" charset="77"/>
              </a:rPr>
              <a:t> </a:t>
            </a:r>
            <a:r>
              <a:rPr lang="it-IT" sz="1200" dirty="0">
                <a:ln w="3175">
                  <a:noFill/>
                </a:ln>
                <a:latin typeface="Montserrat" pitchFamily="2" charset="77"/>
              </a:rPr>
              <a:t>Ospedale «Carlo Urbani» di Jesi, DISCLIMO, UNIVPM, Ancona</a:t>
            </a:r>
            <a:endParaRPr lang="it-IT" sz="1200" dirty="0">
              <a:ln w="3175">
                <a:noFill/>
              </a:ln>
              <a:effectLst/>
              <a:latin typeface="Montserrat" pitchFamily="2" charset="77"/>
            </a:endParaRPr>
          </a:p>
        </p:txBody>
      </p:sp>
      <p:pic>
        <p:nvPicPr>
          <p:cNvPr id="178" name="Elemento grafico 177">
            <a:extLst>
              <a:ext uri="{FF2B5EF4-FFF2-40B4-BE49-F238E27FC236}">
                <a16:creationId xmlns:a16="http://schemas.microsoft.com/office/drawing/2014/main" id="{1CA23B11-0E61-64E4-E19F-2A00BADB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3068" y="5956662"/>
            <a:ext cx="818872" cy="818872"/>
          </a:xfrm>
          <a:prstGeom prst="rect">
            <a:avLst/>
          </a:prstGeom>
        </p:spPr>
      </p:pic>
      <p:pic>
        <p:nvPicPr>
          <p:cNvPr id="180" name="Immagine 179" descr="SIR_Def.eps">
            <a:extLst>
              <a:ext uri="{FF2B5EF4-FFF2-40B4-BE49-F238E27FC236}">
                <a16:creationId xmlns:a16="http://schemas.microsoft.com/office/drawing/2014/main" id="{0F4589D0-1308-4A72-25B7-6D6D6CC521E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94770" y="5910397"/>
            <a:ext cx="1532742" cy="8439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F149AC-B130-CB8E-D141-420BC0D81A89}"/>
              </a:ext>
            </a:extLst>
          </p:cNvPr>
          <p:cNvSpPr txBox="1"/>
          <p:nvPr/>
        </p:nvSpPr>
        <p:spPr>
          <a:xfrm>
            <a:off x="188890" y="0"/>
            <a:ext cx="11775583" cy="73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50000"/>
              </a:lnSpc>
            </a:pPr>
            <a:r>
              <a:rPr lang="it-IT" sz="2000" b="1" dirty="0">
                <a:solidFill>
                  <a:srgbClr val="C00000"/>
                </a:solidFill>
                <a:latin typeface="Montserrat ExtraBold" pitchFamily="2" charset="77"/>
              </a:rPr>
              <a:t>Intelligenza Artificiale e Medicina Predittiva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44AADC-C22B-6F06-2DB9-74B534346C97}"/>
              </a:ext>
            </a:extLst>
          </p:cNvPr>
          <p:cNvSpPr txBox="1"/>
          <p:nvPr/>
        </p:nvSpPr>
        <p:spPr>
          <a:xfrm>
            <a:off x="640724" y="1115791"/>
            <a:ext cx="47426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dirty="0">
                <a:latin typeface="Montserrat" pitchFamily="2" charset="77"/>
              </a:rPr>
              <a:t>Algoritmi di Machine Learning Specifici</a:t>
            </a:r>
          </a:p>
          <a:p>
            <a:pPr algn="l"/>
            <a:endParaRPr lang="it-IT" dirty="0">
              <a:latin typeface="Montserrat" pitchFamily="2" charset="77"/>
            </a:endParaRPr>
          </a:p>
          <a:p>
            <a:pPr algn="l"/>
            <a:r>
              <a:rPr lang="it-IT" dirty="0">
                <a:latin typeface="Montserrat" pitchFamily="2" charset="77"/>
              </a:rPr>
              <a:t>Tipi di Algoritmi Utilizzati:</a:t>
            </a:r>
          </a:p>
          <a:p>
            <a:pPr marL="742950" lvl="1" indent="-285750" algn="l">
              <a:buFont typeface="Wingdings" pitchFamily="2" charset="2"/>
              <a:buChar char="v"/>
            </a:pPr>
            <a:r>
              <a:rPr lang="it-IT" b="1" dirty="0">
                <a:latin typeface="Montserrat" pitchFamily="2" charset="77"/>
              </a:rPr>
              <a:t>Reti Neurali Artificiali (ANN): </a:t>
            </a:r>
            <a:r>
              <a:rPr lang="it-IT" dirty="0">
                <a:latin typeface="Montserrat" pitchFamily="2" charset="77"/>
              </a:rPr>
              <a:t>Utilizzate per analizzare pattern complessi nei dati clinici e genetici.</a:t>
            </a:r>
          </a:p>
          <a:p>
            <a:pPr lvl="1" algn="l"/>
            <a:endParaRPr lang="it-IT" dirty="0">
              <a:latin typeface="Montserrat" pitchFamily="2" charset="77"/>
            </a:endParaRPr>
          </a:p>
          <a:p>
            <a:pPr marL="742950" lvl="1" indent="-285750" algn="l">
              <a:buFont typeface="Wingdings" pitchFamily="2" charset="2"/>
              <a:buChar char="v"/>
            </a:pPr>
            <a:r>
              <a:rPr lang="it-IT" b="1" dirty="0">
                <a:latin typeface="Montserrat" pitchFamily="2" charset="77"/>
              </a:rPr>
              <a:t>Alberi Decisionali: </a:t>
            </a:r>
            <a:r>
              <a:rPr lang="it-IT" dirty="0">
                <a:latin typeface="Montserrat" pitchFamily="2" charset="77"/>
              </a:rPr>
              <a:t>Strumenti efficaci per classificare i pazienti in base al rischio di sviluppare complicanze.</a:t>
            </a:r>
          </a:p>
          <a:p>
            <a:pPr lvl="1" algn="l"/>
            <a:endParaRPr lang="it-IT" dirty="0">
              <a:latin typeface="Montserrat" pitchFamily="2" charset="77"/>
            </a:endParaRPr>
          </a:p>
          <a:p>
            <a:pPr marL="742950" lvl="1" indent="-285750" algn="l">
              <a:buFont typeface="Wingdings" pitchFamily="2" charset="2"/>
              <a:buChar char="v"/>
            </a:pPr>
            <a:r>
              <a:rPr lang="it-IT" b="1" dirty="0">
                <a:solidFill>
                  <a:srgbClr val="C00000"/>
                </a:solidFill>
                <a:latin typeface="Montserrat" pitchFamily="2" charset="77"/>
              </a:rPr>
              <a:t>Support </a:t>
            </a:r>
            <a:r>
              <a:rPr lang="it-IT" b="1" dirty="0" err="1">
                <a:solidFill>
                  <a:srgbClr val="C00000"/>
                </a:solidFill>
                <a:latin typeface="Montserrat" pitchFamily="2" charset="77"/>
              </a:rPr>
              <a:t>Vector</a:t>
            </a:r>
            <a:r>
              <a:rPr lang="it-IT" b="1" dirty="0">
                <a:solidFill>
                  <a:srgbClr val="C00000"/>
                </a:solidFill>
                <a:latin typeface="Montserrat" pitchFamily="2" charset="77"/>
              </a:rPr>
              <a:t> Machines (SVM): </a:t>
            </a:r>
            <a:r>
              <a:rPr lang="it-IT" dirty="0">
                <a:latin typeface="Montserrat" pitchFamily="2" charset="77"/>
              </a:rPr>
              <a:t>Utilizzati per identificare relazioni non lineari tra variabili cliniche e genetiche.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9DFD704-2590-F8CA-40F6-52AB7B025B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8543" t="10601"/>
          <a:stretch/>
        </p:blipFill>
        <p:spPr>
          <a:xfrm>
            <a:off x="6096000" y="1855695"/>
            <a:ext cx="4742645" cy="4428321"/>
          </a:xfrm>
          <a:prstGeom prst="rect">
            <a:avLst/>
          </a:prstGeom>
        </p:spPr>
      </p:pic>
      <p:pic>
        <p:nvPicPr>
          <p:cNvPr id="4" name="Immagine 3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0B0EBBDB-7031-B804-44C1-252FC0B6EE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3805" y="232592"/>
            <a:ext cx="1380668" cy="18800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6EF2C0A-ABA9-AA2E-D8E7-212F3735956E}"/>
              </a:ext>
            </a:extLst>
          </p:cNvPr>
          <p:cNvSpPr txBox="1"/>
          <p:nvPr/>
        </p:nvSpPr>
        <p:spPr>
          <a:xfrm>
            <a:off x="8004812" y="232592"/>
            <a:ext cx="247596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050" b="1" i="1" dirty="0">
                <a:effectLst/>
                <a:latin typeface="Montserrat" pitchFamily="2" charset="77"/>
              </a:rPr>
              <a:t>Applied machine learning and </a:t>
            </a:r>
            <a:r>
              <a:rPr lang="it-IT" sz="1050" b="1" i="1" dirty="0" err="1">
                <a:effectLst/>
                <a:latin typeface="Montserrat" pitchFamily="2" charset="77"/>
              </a:rPr>
              <a:t>artificial</a:t>
            </a:r>
            <a:r>
              <a:rPr lang="it-IT" sz="1050" b="1" i="1" dirty="0">
                <a:effectLst/>
                <a:latin typeface="Montserrat" pitchFamily="2" charset="77"/>
              </a:rPr>
              <a:t> intelligence in</a:t>
            </a:r>
            <a:r>
              <a:rPr lang="it-IT" sz="1050" b="1" dirty="0">
                <a:latin typeface="Montserrat" pitchFamily="2" charset="77"/>
              </a:rPr>
              <a:t> </a:t>
            </a:r>
            <a:r>
              <a:rPr lang="it-IT" sz="1050" b="1" i="1" dirty="0" err="1">
                <a:effectLst/>
                <a:latin typeface="Montserrat" pitchFamily="2" charset="77"/>
              </a:rPr>
              <a:t>rheumatology</a:t>
            </a:r>
            <a:endParaRPr lang="it-IT" sz="1050" b="1" dirty="0">
              <a:effectLst/>
              <a:latin typeface="Montserrat" pitchFamily="2" charset="77"/>
            </a:endParaRPr>
          </a:p>
          <a:p>
            <a:pPr algn="r"/>
            <a:r>
              <a:rPr lang="it-IT" sz="1050" b="1" i="1" dirty="0" err="1">
                <a:effectLst/>
                <a:latin typeface="Montserrat" pitchFamily="2" charset="77"/>
              </a:rPr>
              <a:t>Hugle</a:t>
            </a:r>
            <a:r>
              <a:rPr lang="it-IT" sz="1050" b="1" i="1" dirty="0">
                <a:latin typeface="Montserrat" pitchFamily="2" charset="77"/>
              </a:rPr>
              <a:t> et. Al</a:t>
            </a:r>
          </a:p>
          <a:p>
            <a:pPr algn="r"/>
            <a:r>
              <a:rPr lang="it-IT" sz="1050" b="1" i="1" dirty="0">
                <a:latin typeface="Montserrat" pitchFamily="2" charset="77"/>
              </a:rPr>
              <a:t>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Rheumatology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Advances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in </a:t>
            </a:r>
            <a:r>
              <a:rPr lang="it-IT" sz="1050" i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Practice</a:t>
            </a:r>
            <a:r>
              <a:rPr lang="it-IT" sz="1050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 20;0:1–10</a:t>
            </a:r>
            <a:r>
              <a:rPr lang="it-IT" sz="1050" b="1" i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Montserrat" pitchFamily="2" charset="77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51363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3788</TotalTime>
  <Words>3154</Words>
  <Application>Microsoft Macintosh PowerPoint</Application>
  <PresentationFormat>Widescreen</PresentationFormat>
  <Paragraphs>288</Paragraphs>
  <Slides>42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8" baseType="lpstr">
      <vt:lpstr>Aptos</vt:lpstr>
      <vt:lpstr>Aptos Display</vt:lpstr>
      <vt:lpstr>Arial</vt:lpstr>
      <vt:lpstr>Arial Narrow</vt:lpstr>
      <vt:lpstr>Bebas</vt:lpstr>
      <vt:lpstr>CharisSIL</vt:lpstr>
      <vt:lpstr>Eastville Square US Regular</vt:lpstr>
      <vt:lpstr>Helvetica</vt:lpstr>
      <vt:lpstr>Impact</vt:lpstr>
      <vt:lpstr>Inter</vt:lpstr>
      <vt:lpstr>Montserrat</vt:lpstr>
      <vt:lpstr>Montserrat ExtraBold</vt:lpstr>
      <vt:lpstr>Söhne</vt:lpstr>
      <vt:lpstr>Times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FARAH SONIA</dc:creator>
  <cp:lastModifiedBy>FARAH SONIA</cp:lastModifiedBy>
  <cp:revision>5</cp:revision>
  <dcterms:created xsi:type="dcterms:W3CDTF">2024-05-10T09:37:38Z</dcterms:created>
  <dcterms:modified xsi:type="dcterms:W3CDTF">2024-05-16T11:32:22Z</dcterms:modified>
</cp:coreProperties>
</file>