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76" r:id="rId3"/>
    <p:sldId id="277" r:id="rId4"/>
    <p:sldId id="278" r:id="rId5"/>
    <p:sldId id="279" r:id="rId6"/>
    <p:sldId id="270" r:id="rId7"/>
    <p:sldId id="273" r:id="rId8"/>
    <p:sldId id="282" r:id="rId9"/>
    <p:sldId id="264" r:id="rId10"/>
    <p:sldId id="269" r:id="rId11"/>
    <p:sldId id="271" r:id="rId12"/>
    <p:sldId id="274" r:id="rId13"/>
    <p:sldId id="275" r:id="rId14"/>
    <p:sldId id="281" r:id="rId15"/>
    <p:sldId id="266" r:id="rId16"/>
    <p:sldId id="267" r:id="rId17"/>
    <p:sldId id="283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91E5-39EB-409E-9625-9A0662664AA9}" type="datetimeFigureOut">
              <a:rPr lang="it-IT" smtClean="0"/>
              <a:t>14/05/2024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EDBE-E037-43E1-9995-29E9BA65FF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941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91E5-39EB-409E-9625-9A0662664AA9}" type="datetimeFigureOut">
              <a:rPr lang="it-IT" smtClean="0"/>
              <a:t>14/05/2024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EDBE-E037-43E1-9995-29E9BA65FF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5186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91E5-39EB-409E-9625-9A0662664AA9}" type="datetimeFigureOut">
              <a:rPr lang="it-IT" smtClean="0"/>
              <a:t>14/05/2024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EDBE-E037-43E1-9995-29E9BA65FF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707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91E5-39EB-409E-9625-9A0662664AA9}" type="datetimeFigureOut">
              <a:rPr lang="it-IT" smtClean="0"/>
              <a:t>14/05/2024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EDBE-E037-43E1-9995-29E9BA65FF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6360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91E5-39EB-409E-9625-9A0662664AA9}" type="datetimeFigureOut">
              <a:rPr lang="it-IT" smtClean="0"/>
              <a:t>14/05/2024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EDBE-E037-43E1-9995-29E9BA65FF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8001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91E5-39EB-409E-9625-9A0662664AA9}" type="datetimeFigureOut">
              <a:rPr lang="it-IT" smtClean="0"/>
              <a:t>14/05/2024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EDBE-E037-43E1-9995-29E9BA65FF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634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91E5-39EB-409E-9625-9A0662664AA9}" type="datetimeFigureOut">
              <a:rPr lang="it-IT" smtClean="0"/>
              <a:t>14/05/2024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EDBE-E037-43E1-9995-29E9BA65FF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689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91E5-39EB-409E-9625-9A0662664AA9}" type="datetimeFigureOut">
              <a:rPr lang="it-IT" smtClean="0"/>
              <a:t>14/05/2024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EDBE-E037-43E1-9995-29E9BA65FF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648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91E5-39EB-409E-9625-9A0662664AA9}" type="datetimeFigureOut">
              <a:rPr lang="it-IT" smtClean="0"/>
              <a:t>14/05/2024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EDBE-E037-43E1-9995-29E9BA65FF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4076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91E5-39EB-409E-9625-9A0662664AA9}" type="datetimeFigureOut">
              <a:rPr lang="it-IT" smtClean="0"/>
              <a:t>14/05/2024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EDBE-E037-43E1-9995-29E9BA65FF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0296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91E5-39EB-409E-9625-9A0662664AA9}" type="datetimeFigureOut">
              <a:rPr lang="it-IT" smtClean="0"/>
              <a:t>14/05/2024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EDBE-E037-43E1-9995-29E9BA65FF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2651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C91E5-39EB-409E-9625-9A0662664AA9}" type="datetimeFigureOut">
              <a:rPr lang="it-IT" smtClean="0"/>
              <a:t>14/05/2024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EEDBE-E037-43E1-9995-29E9BA65FF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330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ademyforlife.va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b="1" dirty="0" err="1" smtClean="0"/>
              <a:t>Algor</a:t>
            </a:r>
            <a:r>
              <a:rPr lang="it-IT" b="1" dirty="0" smtClean="0"/>
              <a:t>-etica: quale etica per l’Intelligenza </a:t>
            </a:r>
            <a:r>
              <a:rPr lang="it-IT" b="1" dirty="0"/>
              <a:t>A</a:t>
            </a:r>
            <a:r>
              <a:rPr lang="it-IT" b="1" dirty="0" smtClean="0"/>
              <a:t>rtificiale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081010"/>
            <a:ext cx="9144000" cy="1655762"/>
          </a:xfrm>
        </p:spPr>
        <p:txBody>
          <a:bodyPr>
            <a:noAutofit/>
          </a:bodyPr>
          <a:lstStyle/>
          <a:p>
            <a:r>
              <a:rPr lang="it-IT" sz="2800" dirty="0" smtClean="0"/>
              <a:t>d. Renzo Pegoraro</a:t>
            </a:r>
          </a:p>
          <a:p>
            <a:r>
              <a:rPr lang="it-IT" sz="2800" dirty="0" smtClean="0"/>
              <a:t>Pontificia Accademia per la Vita</a:t>
            </a:r>
          </a:p>
          <a:p>
            <a:endParaRPr lang="it-IT" sz="2800" dirty="0"/>
          </a:p>
          <a:p>
            <a:r>
              <a:rPr lang="it-IT" sz="2800" dirty="0" smtClean="0"/>
              <a:t>16 maggio 2024</a:t>
            </a:r>
            <a:endParaRPr lang="it-IT" sz="2800" dirty="0" smtClean="0"/>
          </a:p>
          <a:p>
            <a:r>
              <a:rPr lang="it-IT" sz="2800" dirty="0" smtClean="0">
                <a:hlinkClick r:id="rId2"/>
              </a:rPr>
              <a:t>www.academyforlife.va</a:t>
            </a:r>
            <a:r>
              <a:rPr lang="it-IT" sz="2800" dirty="0" smtClean="0"/>
              <a:t>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09355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6. Prospettive di regolamentazione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 smtClean="0"/>
              <a:t>La legge sull’Intelligenza Artificiale dell’Unione Europea (2024)</a:t>
            </a:r>
          </a:p>
          <a:p>
            <a:pPr marL="0" indent="0">
              <a:buNone/>
            </a:pPr>
            <a:endParaRPr lang="it-IT" dirty="0"/>
          </a:p>
          <a:p>
            <a:pPr marL="0" indent="0" fontAlgn="base">
              <a:buNone/>
            </a:pPr>
            <a:r>
              <a:rPr lang="it-IT" dirty="0"/>
              <a:t>L'Unione europea introdurrà presto una nuova legislazione sull'intelligenza artificiale: L'EU AI </a:t>
            </a:r>
            <a:r>
              <a:rPr lang="it-IT" dirty="0" err="1"/>
              <a:t>Act</a:t>
            </a:r>
            <a:r>
              <a:rPr lang="it-IT" dirty="0"/>
              <a:t>. Questo regolamento getterà le basi per la regolamentazione dell'IA nell'UE</a:t>
            </a:r>
            <a:r>
              <a:rPr lang="it-IT" dirty="0" smtClean="0"/>
              <a:t>.</a:t>
            </a:r>
          </a:p>
          <a:p>
            <a:pPr marL="0" indent="0" fontAlgn="base">
              <a:buNone/>
            </a:pPr>
            <a:r>
              <a:rPr lang="it-IT" dirty="0"/>
              <a:t>Il nostro AI </a:t>
            </a:r>
            <a:r>
              <a:rPr lang="it-IT" dirty="0" err="1"/>
              <a:t>Act</a:t>
            </a:r>
            <a:r>
              <a:rPr lang="it-IT" dirty="0"/>
              <a:t> Explorer consente di esplorare i contenuti della proposta di legge in modo intuitivo o di cercare le parti più rilevanti per l'utente. Contiene la bozza finale completa della </a:t>
            </a:r>
            <a:r>
              <a:rPr lang="it-IT" dirty="0">
                <a:solidFill>
                  <a:srgbClr val="0070C0"/>
                </a:solidFill>
              </a:rPr>
              <a:t>legge sull'intelligenza artificiale </a:t>
            </a:r>
            <a:r>
              <a:rPr lang="it-IT" dirty="0"/>
              <a:t>al 21 gennaio 2024. Continuerà a essere aggiornato con nuove versioni del testo. Qui potete imparare come funziona il </a:t>
            </a:r>
            <a:r>
              <a:rPr lang="it-IT" dirty="0">
                <a:solidFill>
                  <a:srgbClr val="0070C0"/>
                </a:solidFill>
              </a:rPr>
              <a:t>processo decisionale nell'Unione europea</a:t>
            </a:r>
            <a:r>
              <a:rPr lang="it-IT" dirty="0"/>
              <a:t>.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6953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Papa Francesco (2024)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9464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[…] Non </a:t>
            </a:r>
            <a:r>
              <a:rPr lang="it-IT" dirty="0"/>
              <a:t>possiamo presumere a priori che </a:t>
            </a:r>
            <a:r>
              <a:rPr lang="it-IT" dirty="0" smtClean="0"/>
              <a:t>lo </a:t>
            </a:r>
            <a:r>
              <a:rPr lang="it-IT" dirty="0"/>
              <a:t>sviluppo </a:t>
            </a:r>
            <a:r>
              <a:rPr lang="it-IT" dirty="0" smtClean="0"/>
              <a:t>dell’intelligenza artificiale apporti </a:t>
            </a:r>
            <a:r>
              <a:rPr lang="it-IT" dirty="0"/>
              <a:t>un contributo benefico al futuro dell’umanità e alla pace tra i popoli. Tale risultato positivo sarà possibile solo se ci dimostreremo capaci di agire in modo responsabile e di rispettare valori umani fondamentali come «l’inclusione, la trasparenza, la sicurezza, l’equità, la riservatezza e l’affidabilità</a:t>
            </a:r>
            <a:r>
              <a:rPr lang="it-IT" dirty="0" smtClean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1993674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Papa Francesco (2024)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9464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[…] Esorto </a:t>
            </a:r>
            <a:r>
              <a:rPr lang="it-IT" dirty="0"/>
              <a:t>la Comunità delle nazioni a lavorare unita al fine di adottare un trattato internazionale vincolante, che regoli lo sviluppo e l’uso dell’intelligenza artificiale nelle sue molteplici forme. L’obiettivo della regolamentazione, naturalmente, non dovrebbe essere solo la prevenzione delle cattive pratiche, ma anche l’incoraggiamento delle buone pratiche, stimolando approcci nuovi e creativi e facilitando iniziative personali e </a:t>
            </a:r>
            <a:r>
              <a:rPr lang="it-IT" dirty="0" smtClean="0"/>
              <a:t>collettive</a:t>
            </a:r>
          </a:p>
        </p:txBody>
      </p:sp>
    </p:spTree>
    <p:extLst>
      <p:ext uri="{BB962C8B-B14F-4D97-AF65-F5344CB8AC3E}">
        <p14:creationId xmlns:p14="http://schemas.microsoft.com/office/powerpoint/2010/main" val="1727995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Papa Francesco (2024)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9464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[…] Possano i fedeli cristiani, i </a:t>
            </a:r>
            <a:r>
              <a:rPr lang="it-IT" dirty="0"/>
              <a:t>c</a:t>
            </a:r>
            <a:r>
              <a:rPr lang="it-IT" dirty="0" smtClean="0"/>
              <a:t>redenti di varie religioni e gli uomini e le donne di buona volontà collaborare </a:t>
            </a:r>
            <a:r>
              <a:rPr lang="it-IT" dirty="0"/>
              <a:t>in armonia per cogliere le opportunità e affrontare le sfide poste dalla rivoluzione digitale, e consegnare alle generazioni future un mondo più solidale, giusto e pacifico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pPr marL="0" indent="0" algn="r">
              <a:buNone/>
            </a:pPr>
            <a:r>
              <a:rPr lang="it-IT" sz="2400" dirty="0" smtClean="0"/>
              <a:t>(Messaggio per la 57</a:t>
            </a:r>
            <a:r>
              <a:rPr lang="it-IT" sz="2400" baseline="30000" dirty="0" smtClean="0"/>
              <a:t>a </a:t>
            </a:r>
            <a:r>
              <a:rPr lang="it-IT" sz="2400" dirty="0" smtClean="0"/>
              <a:t>Giornata Mondiale della Pace, 1° gennaio 2024)</a:t>
            </a:r>
            <a:endParaRPr lang="it-IT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2887241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55BFB9-2A72-DB70-D034-1AD51454A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855" y="460511"/>
            <a:ext cx="11139054" cy="937346"/>
          </a:xfrm>
        </p:spPr>
        <p:txBody>
          <a:bodyPr>
            <a:normAutofit/>
          </a:bodyPr>
          <a:lstStyle/>
          <a:p>
            <a:r>
              <a:rPr lang="it-IT" sz="4000" b="1" dirty="0" smtClean="0">
                <a:latin typeface="Georgia" panose="02040502050405020303" pitchFamily="18" charset="0"/>
              </a:rPr>
              <a:t>Bibliografia</a:t>
            </a:r>
            <a:endParaRPr lang="it-IT" sz="3100" b="1" dirty="0">
              <a:latin typeface="Georgia" panose="02040502050405020303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A5CDACD-E5EC-3039-7B7E-2B11B1E42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309" y="2355273"/>
            <a:ext cx="10908146" cy="3962399"/>
          </a:xfrm>
        </p:spPr>
        <p:txBody>
          <a:bodyPr>
            <a:normAutofit/>
          </a:bodyPr>
          <a:lstStyle/>
          <a:p>
            <a:pPr algn="l"/>
            <a:r>
              <a:rPr lang="it-IT" dirty="0" smtClean="0">
                <a:latin typeface="Georgia" panose="02040502050405020303" pitchFamily="18" charset="0"/>
              </a:rPr>
              <a:t>Cfr. E. Sinibaldi et al., </a:t>
            </a:r>
            <a:r>
              <a:rPr lang="it-IT" i="1" dirty="0" err="1" smtClean="0">
                <a:latin typeface="Georgia" panose="02040502050405020303" pitchFamily="18" charset="0"/>
              </a:rPr>
              <a:t>Contribution</a:t>
            </a:r>
            <a:r>
              <a:rPr lang="it-IT" i="1" dirty="0" smtClean="0">
                <a:latin typeface="Georgia" panose="02040502050405020303" pitchFamily="18" charset="0"/>
              </a:rPr>
              <a:t> from the </a:t>
            </a:r>
            <a:r>
              <a:rPr lang="it-IT" i="1" dirty="0" err="1" smtClean="0">
                <a:latin typeface="Georgia" panose="02040502050405020303" pitchFamily="18" charset="0"/>
              </a:rPr>
              <a:t>Catholic</a:t>
            </a:r>
            <a:r>
              <a:rPr lang="it-IT" i="1" dirty="0" smtClean="0">
                <a:latin typeface="Georgia" panose="02040502050405020303" pitchFamily="18" charset="0"/>
              </a:rPr>
              <a:t> Church to </a:t>
            </a:r>
            <a:r>
              <a:rPr lang="it-IT" i="1" dirty="0" err="1" smtClean="0">
                <a:latin typeface="Georgia" panose="02040502050405020303" pitchFamily="18" charset="0"/>
              </a:rPr>
              <a:t>Ethical</a:t>
            </a:r>
            <a:r>
              <a:rPr lang="it-IT" i="1" dirty="0" smtClean="0">
                <a:latin typeface="Georgia" panose="02040502050405020303" pitchFamily="18" charset="0"/>
              </a:rPr>
              <a:t> </a:t>
            </a:r>
            <a:r>
              <a:rPr lang="it-IT" i="1" dirty="0" err="1" smtClean="0">
                <a:latin typeface="Georgia" panose="02040502050405020303" pitchFamily="18" charset="0"/>
              </a:rPr>
              <a:t>Reflections</a:t>
            </a:r>
            <a:r>
              <a:rPr lang="it-IT" i="1" dirty="0" smtClean="0">
                <a:latin typeface="Georgia" panose="02040502050405020303" pitchFamily="18" charset="0"/>
              </a:rPr>
              <a:t> in the </a:t>
            </a:r>
            <a:r>
              <a:rPr lang="it-IT" i="1" dirty="0">
                <a:latin typeface="Georgia" panose="02040502050405020303" pitchFamily="18" charset="0"/>
              </a:rPr>
              <a:t>D</a:t>
            </a:r>
            <a:r>
              <a:rPr lang="it-IT" i="1" dirty="0" smtClean="0">
                <a:latin typeface="Georgia" panose="02040502050405020303" pitchFamily="18" charset="0"/>
              </a:rPr>
              <a:t>igital Era</a:t>
            </a:r>
            <a:r>
              <a:rPr lang="it-IT" dirty="0" smtClean="0">
                <a:latin typeface="Georgia" panose="02040502050405020303" pitchFamily="18" charset="0"/>
              </a:rPr>
              <a:t>, in, Nature Machine Intelligence, 11 </a:t>
            </a:r>
            <a:r>
              <a:rPr lang="it-IT" dirty="0" err="1" smtClean="0">
                <a:latin typeface="Georgia" panose="02040502050405020303" pitchFamily="18" charset="0"/>
              </a:rPr>
              <a:t>May</a:t>
            </a:r>
            <a:r>
              <a:rPr lang="it-IT" dirty="0" smtClean="0">
                <a:latin typeface="Georgia" panose="02040502050405020303" pitchFamily="18" charset="0"/>
              </a:rPr>
              <a:t> 2020</a:t>
            </a:r>
          </a:p>
          <a:p>
            <a:pPr algn="l"/>
            <a:endParaRPr lang="it-IT" dirty="0" smtClean="0">
              <a:latin typeface="Georgia" panose="02040502050405020303" pitchFamily="18" charset="0"/>
            </a:endParaRPr>
          </a:p>
          <a:p>
            <a:pPr algn="l"/>
            <a:r>
              <a:rPr lang="it-IT" dirty="0" smtClean="0">
                <a:latin typeface="Georgia" panose="02040502050405020303" pitchFamily="18" charset="0"/>
              </a:rPr>
              <a:t>Cfr. Papa Francesco, </a:t>
            </a:r>
            <a:r>
              <a:rPr lang="it-IT" i="1" dirty="0" smtClean="0">
                <a:latin typeface="Georgia" panose="02040502050405020303" pitchFamily="18" charset="0"/>
              </a:rPr>
              <a:t>Intelligenza artificiale e pace</a:t>
            </a:r>
            <a:r>
              <a:rPr lang="it-IT" dirty="0" smtClean="0">
                <a:latin typeface="Georgia" panose="02040502050405020303" pitchFamily="18" charset="0"/>
              </a:rPr>
              <a:t>, Messaggio per la Giornata Mondiale della Pace, 1 gennaio 2024</a:t>
            </a:r>
          </a:p>
          <a:p>
            <a:pPr algn="l"/>
            <a:endParaRPr lang="it-IT" dirty="0" smtClean="0">
              <a:latin typeface="Georgia" panose="02040502050405020303" pitchFamily="18" charset="0"/>
            </a:endParaRPr>
          </a:p>
          <a:p>
            <a:pPr algn="l"/>
            <a:r>
              <a:rPr lang="it-IT" dirty="0" smtClean="0">
                <a:latin typeface="Georgia" panose="02040502050405020303" pitchFamily="18" charset="0"/>
              </a:rPr>
              <a:t>Cfr. Congregazione per la Dottrina della Fede, Dichiarazione </a:t>
            </a:r>
            <a:r>
              <a:rPr lang="it-IT" i="1" dirty="0" err="1" smtClean="0">
                <a:latin typeface="Georgia" panose="02040502050405020303" pitchFamily="18" charset="0"/>
              </a:rPr>
              <a:t>Dignitas</a:t>
            </a:r>
            <a:r>
              <a:rPr lang="it-IT" i="1" dirty="0" smtClean="0">
                <a:latin typeface="Georgia" panose="02040502050405020303" pitchFamily="18" charset="0"/>
              </a:rPr>
              <a:t> infinita</a:t>
            </a:r>
            <a:r>
              <a:rPr lang="it-IT" dirty="0" smtClean="0">
                <a:latin typeface="Georgia" panose="02040502050405020303" pitchFamily="18" charset="0"/>
              </a:rPr>
              <a:t>, 2 aprile 2024</a:t>
            </a:r>
            <a:endParaRPr lang="it-IT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325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588" y="714512"/>
            <a:ext cx="4038252" cy="5671568"/>
          </a:xfrm>
        </p:spPr>
      </p:pic>
    </p:spTree>
    <p:extLst>
      <p:ext uri="{BB962C8B-B14F-4D97-AF65-F5344CB8AC3E}">
        <p14:creationId xmlns:p14="http://schemas.microsoft.com/office/powerpoint/2010/main" val="143787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652" y="770439"/>
            <a:ext cx="3951218" cy="5554569"/>
          </a:xfrm>
        </p:spPr>
      </p:pic>
    </p:spTree>
    <p:extLst>
      <p:ext uri="{BB962C8B-B14F-4D97-AF65-F5344CB8AC3E}">
        <p14:creationId xmlns:p14="http://schemas.microsoft.com/office/powerpoint/2010/main" val="91808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it-IT" sz="5400" b="1" dirty="0" smtClean="0"/>
          </a:p>
          <a:p>
            <a:pPr marL="0" indent="0" algn="ctr">
              <a:buNone/>
            </a:pPr>
            <a:r>
              <a:rPr lang="it-IT" sz="5400" b="1" dirty="0" smtClean="0"/>
              <a:t>GRAZIE PER L’ATTENZIONE!</a:t>
            </a:r>
            <a:endParaRPr lang="it-IT" sz="5400" b="1" dirty="0"/>
          </a:p>
        </p:txBody>
      </p:sp>
    </p:spTree>
    <p:extLst>
      <p:ext uri="{BB962C8B-B14F-4D97-AF65-F5344CB8AC3E}">
        <p14:creationId xmlns:p14="http://schemas.microsoft.com/office/powerpoint/2010/main" val="320946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55BFB9-2A72-DB70-D034-1AD51454A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401" y="1122363"/>
            <a:ext cx="11139054" cy="937346"/>
          </a:xfrm>
        </p:spPr>
        <p:txBody>
          <a:bodyPr>
            <a:normAutofit/>
          </a:bodyPr>
          <a:lstStyle/>
          <a:p>
            <a:r>
              <a:rPr lang="it-IT" sz="4000" b="1" dirty="0" smtClean="0">
                <a:latin typeface="Georgia" panose="02040502050405020303" pitchFamily="18" charset="0"/>
              </a:rPr>
              <a:t>Intelligenza Artificiale</a:t>
            </a:r>
            <a:endParaRPr lang="it-IT" sz="4000" b="1" dirty="0">
              <a:latin typeface="Georgia" panose="02040502050405020303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A5CDACD-E5EC-3039-7B7E-2B11B1E42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309" y="2438399"/>
            <a:ext cx="10908146" cy="3879273"/>
          </a:xfrm>
        </p:spPr>
        <p:txBody>
          <a:bodyPr>
            <a:normAutofit/>
          </a:bodyPr>
          <a:lstStyle/>
          <a:p>
            <a:pPr algn="l"/>
            <a:r>
              <a:rPr lang="it-IT" dirty="0">
                <a:solidFill>
                  <a:srgbClr val="333333"/>
                </a:solidFill>
                <a:latin typeface="Georgia" panose="02040502050405020303" pitchFamily="18" charset="0"/>
              </a:rPr>
              <a:t>Non è facile dare una semplice e completa definizione di intelligenza </a:t>
            </a:r>
            <a:r>
              <a:rPr lang="it-IT" dirty="0" smtClean="0">
                <a:solidFill>
                  <a:srgbClr val="333333"/>
                </a:solidFill>
                <a:latin typeface="Georgia" panose="02040502050405020303" pitchFamily="18" charset="0"/>
              </a:rPr>
              <a:t>artificiale. </a:t>
            </a:r>
          </a:p>
          <a:p>
            <a:pPr algn="l"/>
            <a:r>
              <a:rPr lang="it-IT" dirty="0" smtClean="0">
                <a:solidFill>
                  <a:srgbClr val="333333"/>
                </a:solidFill>
                <a:latin typeface="Georgia" panose="02040502050405020303" pitchFamily="18" charset="0"/>
              </a:rPr>
              <a:t>Riprendendo </a:t>
            </a:r>
            <a:r>
              <a:rPr lang="it-IT" dirty="0">
                <a:solidFill>
                  <a:srgbClr val="333333"/>
                </a:solidFill>
                <a:latin typeface="Georgia" panose="02040502050405020303" pitchFamily="18" charset="0"/>
              </a:rPr>
              <a:t>il </a:t>
            </a:r>
            <a:r>
              <a:rPr lang="it-IT" b="1" i="1" dirty="0">
                <a:solidFill>
                  <a:srgbClr val="333333"/>
                </a:solidFill>
                <a:latin typeface="Georgia" panose="02040502050405020303" pitchFamily="18" charset="0"/>
              </a:rPr>
              <a:t>Comitato </a:t>
            </a:r>
            <a:r>
              <a:rPr lang="it-IT" b="1" i="1" dirty="0" smtClean="0">
                <a:solidFill>
                  <a:srgbClr val="333333"/>
                </a:solidFill>
                <a:latin typeface="Georgia" panose="02040502050405020303" pitchFamily="18" charset="0"/>
              </a:rPr>
              <a:t>Nazionale </a:t>
            </a:r>
            <a:r>
              <a:rPr lang="it-IT" b="1" i="1" dirty="0">
                <a:solidFill>
                  <a:srgbClr val="333333"/>
                </a:solidFill>
                <a:latin typeface="Georgia" panose="02040502050405020303" pitchFamily="18" charset="0"/>
              </a:rPr>
              <a:t>per la Bioetica italiano (29 maggio 2020), </a:t>
            </a:r>
            <a:r>
              <a:rPr lang="it-IT" dirty="0">
                <a:solidFill>
                  <a:srgbClr val="333333"/>
                </a:solidFill>
                <a:latin typeface="Georgia" panose="02040502050405020303" pitchFamily="18" charset="0"/>
              </a:rPr>
              <a:t>si può definire come l'insieme delle tecnologie informatiche capaci di «</a:t>
            </a:r>
            <a:r>
              <a:rPr lang="it-IT" i="1" dirty="0">
                <a:solidFill>
                  <a:srgbClr val="333333"/>
                </a:solidFill>
                <a:latin typeface="Georgia" panose="02040502050405020303" pitchFamily="18" charset="0"/>
              </a:rPr>
              <a:t>imitare alcuni aspetti dell'intelligenza umana, per sviluppare prodotti informatici o macchine, in grado sia di interagire e di apprendere dall'ambiente esterno, sia di assumere decisioni con crescenti gradi di autonomia</a:t>
            </a:r>
            <a:r>
              <a:rPr lang="it-IT" dirty="0">
                <a:solidFill>
                  <a:srgbClr val="333333"/>
                </a:solidFill>
                <a:latin typeface="Georgia" panose="02040502050405020303" pitchFamily="18" charset="0"/>
              </a:rPr>
              <a:t>». </a:t>
            </a:r>
            <a:endParaRPr lang="it-IT" dirty="0" smtClean="0">
              <a:solidFill>
                <a:srgbClr val="333333"/>
              </a:solidFill>
              <a:latin typeface="Georgia" panose="02040502050405020303" pitchFamily="18" charset="0"/>
            </a:endParaRPr>
          </a:p>
          <a:p>
            <a:pPr algn="l"/>
            <a:r>
              <a:rPr lang="it-IT" dirty="0" smtClean="0">
                <a:solidFill>
                  <a:srgbClr val="333333"/>
                </a:solidFill>
                <a:latin typeface="Georgia" panose="02040502050405020303" pitchFamily="18" charset="0"/>
              </a:rPr>
              <a:t>Ciò </a:t>
            </a:r>
            <a:r>
              <a:rPr lang="it-IT" dirty="0">
                <a:solidFill>
                  <a:srgbClr val="333333"/>
                </a:solidFill>
                <a:latin typeface="Georgia" panose="02040502050405020303" pitchFamily="18" charset="0"/>
              </a:rPr>
              <a:t>è diventato possibile attraverso potentissimi computer che riescono a elaborare in tempi rapidi enormi quantità di dati. </a:t>
            </a:r>
            <a:endParaRPr lang="it-IT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062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55BFB9-2A72-DB70-D034-1AD51454A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401" y="1122363"/>
            <a:ext cx="11139054" cy="937346"/>
          </a:xfrm>
        </p:spPr>
        <p:txBody>
          <a:bodyPr>
            <a:normAutofit/>
          </a:bodyPr>
          <a:lstStyle/>
          <a:p>
            <a:r>
              <a:rPr lang="it-IT" sz="4000" b="1" dirty="0" smtClean="0">
                <a:latin typeface="Georgia" panose="02040502050405020303" pitchFamily="18" charset="0"/>
              </a:rPr>
              <a:t>Intelligenza Artificiale</a:t>
            </a:r>
            <a:endParaRPr lang="it-IT" sz="4000" b="1" dirty="0">
              <a:latin typeface="Georgia" panose="02040502050405020303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A5CDACD-E5EC-3039-7B7E-2B11B1E42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309" y="2290617"/>
            <a:ext cx="10908146" cy="4027055"/>
          </a:xfrm>
        </p:spPr>
        <p:txBody>
          <a:bodyPr>
            <a:normAutofit lnSpcReduction="10000"/>
          </a:bodyPr>
          <a:lstStyle/>
          <a:p>
            <a:pPr algn="l"/>
            <a:r>
              <a:rPr lang="it-IT" dirty="0" smtClean="0">
                <a:solidFill>
                  <a:srgbClr val="333333"/>
                </a:solidFill>
                <a:latin typeface="Georgia" panose="02040502050405020303" pitchFamily="18" charset="0"/>
              </a:rPr>
              <a:t>Qui </a:t>
            </a:r>
            <a:r>
              <a:rPr lang="it-IT" dirty="0">
                <a:solidFill>
                  <a:srgbClr val="333333"/>
                </a:solidFill>
                <a:latin typeface="Georgia" panose="02040502050405020303" pitchFamily="18" charset="0"/>
              </a:rPr>
              <a:t>si parla di </a:t>
            </a:r>
            <a:r>
              <a:rPr lang="it-IT" b="1" dirty="0">
                <a:solidFill>
                  <a:srgbClr val="333333"/>
                </a:solidFill>
                <a:latin typeface="Georgia" panose="02040502050405020303" pitchFamily="18" charset="0"/>
              </a:rPr>
              <a:t>big </a:t>
            </a:r>
            <a:r>
              <a:rPr lang="it-IT" b="1" dirty="0" smtClean="0">
                <a:solidFill>
                  <a:srgbClr val="333333"/>
                </a:solidFill>
                <a:latin typeface="Georgia" panose="02040502050405020303" pitchFamily="18" charset="0"/>
              </a:rPr>
              <a:t>data</a:t>
            </a:r>
            <a:r>
              <a:rPr lang="it-IT" dirty="0" smtClean="0">
                <a:solidFill>
                  <a:srgbClr val="333333"/>
                </a:solidFill>
                <a:latin typeface="Georgia" panose="02040502050405020303" pitchFamily="18" charset="0"/>
              </a:rPr>
              <a:t>: grandi </a:t>
            </a:r>
            <a:r>
              <a:rPr lang="it-IT" dirty="0">
                <a:solidFill>
                  <a:srgbClr val="333333"/>
                </a:solidFill>
                <a:latin typeface="Georgia" panose="02040502050405020303" pitchFamily="18" charset="0"/>
              </a:rPr>
              <a:t>masse di informazioni/dati di varia origine, cioè provenienti dai sistemi sanitari, da Internet, dai social media, dai cellulari, dagli acquisti: tutto fornisce dati, informazioni sui nostri comportamenti e </a:t>
            </a:r>
            <a:r>
              <a:rPr lang="it-IT" dirty="0" smtClean="0">
                <a:solidFill>
                  <a:srgbClr val="333333"/>
                </a:solidFill>
                <a:latin typeface="Georgia" panose="02040502050405020303" pitchFamily="18" charset="0"/>
              </a:rPr>
              <a:t>scelte, </a:t>
            </a:r>
            <a:r>
              <a:rPr lang="it-IT" dirty="0">
                <a:solidFill>
                  <a:srgbClr val="333333"/>
                </a:solidFill>
                <a:latin typeface="Georgia" panose="02040502050405020303" pitchFamily="18" charset="0"/>
              </a:rPr>
              <a:t>che vengono raccolti e incrociati. </a:t>
            </a:r>
            <a:endParaRPr lang="it-IT" dirty="0" smtClean="0">
              <a:solidFill>
                <a:srgbClr val="333333"/>
              </a:solidFill>
              <a:latin typeface="Georgia" panose="02040502050405020303" pitchFamily="18" charset="0"/>
            </a:endParaRPr>
          </a:p>
          <a:p>
            <a:pPr algn="l"/>
            <a:r>
              <a:rPr lang="it-IT" dirty="0" smtClean="0">
                <a:solidFill>
                  <a:srgbClr val="333333"/>
                </a:solidFill>
                <a:latin typeface="Georgia" panose="02040502050405020303" pitchFamily="18" charset="0"/>
              </a:rPr>
              <a:t>Così </a:t>
            </a:r>
            <a:r>
              <a:rPr lang="it-IT" dirty="0">
                <a:solidFill>
                  <a:srgbClr val="333333"/>
                </a:solidFill>
                <a:latin typeface="Georgia" panose="02040502050405020303" pitchFamily="18" charset="0"/>
              </a:rPr>
              <a:t>si realizzano sempre più sofisticati </a:t>
            </a:r>
            <a:r>
              <a:rPr lang="it-IT" b="1" dirty="0">
                <a:solidFill>
                  <a:srgbClr val="333333"/>
                </a:solidFill>
                <a:latin typeface="Georgia" panose="02040502050405020303" pitchFamily="18" charset="0"/>
              </a:rPr>
              <a:t>algoritmi</a:t>
            </a:r>
            <a:r>
              <a:rPr lang="it-IT" dirty="0">
                <a:solidFill>
                  <a:srgbClr val="333333"/>
                </a:solidFill>
                <a:latin typeface="Georgia" panose="02040502050405020303" pitchFamily="18" charset="0"/>
              </a:rPr>
              <a:t>, cioè procedimenti sistematici di calcolo per risolvere problemi attraverso varie operazioni sui dati raccolti e correlati tra </a:t>
            </a:r>
            <a:r>
              <a:rPr lang="it-IT" dirty="0" smtClean="0">
                <a:solidFill>
                  <a:srgbClr val="333333"/>
                </a:solidFill>
                <a:latin typeface="Georgia" panose="02040502050405020303" pitchFamily="18" charset="0"/>
              </a:rPr>
              <a:t>loro.</a:t>
            </a:r>
          </a:p>
          <a:p>
            <a:pPr algn="l"/>
            <a:r>
              <a:rPr lang="it-IT" dirty="0" smtClean="0">
                <a:solidFill>
                  <a:srgbClr val="333333"/>
                </a:solidFill>
                <a:latin typeface="Georgia" panose="02040502050405020303" pitchFamily="18" charset="0"/>
              </a:rPr>
              <a:t>Rimane la </a:t>
            </a:r>
            <a:r>
              <a:rPr lang="it-IT" dirty="0">
                <a:solidFill>
                  <a:srgbClr val="333333"/>
                </a:solidFill>
                <a:latin typeface="Georgia" panose="02040502050405020303" pitchFamily="18" charset="0"/>
              </a:rPr>
              <a:t>distanza tra macchina e realtà umana, anche se l'accelerazione nello sviluppo di queste tecnologie necessita di </a:t>
            </a:r>
            <a:r>
              <a:rPr lang="it-IT" b="1" dirty="0">
                <a:solidFill>
                  <a:srgbClr val="333333"/>
                </a:solidFill>
                <a:latin typeface="Georgia" panose="02040502050405020303" pitchFamily="18" charset="0"/>
              </a:rPr>
              <a:t>riflessioni antropologiche ed etiche sempre più attente</a:t>
            </a:r>
            <a:r>
              <a:rPr lang="it-IT" dirty="0">
                <a:solidFill>
                  <a:srgbClr val="333333"/>
                </a:solidFill>
                <a:latin typeface="Georgia" panose="02040502050405020303" pitchFamily="18" charset="0"/>
              </a:rPr>
              <a:t>, mettendo al centro di tutto la persona umana, quindi riconoscendo princìpi morali fondamentali e stabilendo norme giuridiche adeguate.</a:t>
            </a:r>
            <a:endParaRPr lang="it-IT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511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55BFB9-2A72-DB70-D034-1AD51454A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401" y="1122363"/>
            <a:ext cx="11139054" cy="937346"/>
          </a:xfrm>
        </p:spPr>
        <p:txBody>
          <a:bodyPr>
            <a:normAutofit/>
          </a:bodyPr>
          <a:lstStyle/>
          <a:p>
            <a:r>
              <a:rPr lang="it-IT" sz="4000" b="1" dirty="0" smtClean="0">
                <a:latin typeface="Georgia" panose="02040502050405020303" pitchFamily="18" charset="0"/>
              </a:rPr>
              <a:t>Intelligenza Artificiale</a:t>
            </a:r>
            <a:endParaRPr lang="it-IT" sz="4000" b="1" dirty="0">
              <a:latin typeface="Georgia" panose="02040502050405020303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A5CDACD-E5EC-3039-7B7E-2B11B1E42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309" y="2641600"/>
            <a:ext cx="10908146" cy="3676072"/>
          </a:xfrm>
        </p:spPr>
        <p:txBody>
          <a:bodyPr>
            <a:normAutofit/>
          </a:bodyPr>
          <a:lstStyle/>
          <a:p>
            <a:pPr algn="l"/>
            <a:r>
              <a:rPr lang="it-IT" b="1" dirty="0" smtClean="0">
                <a:latin typeface="Georgia" panose="02040502050405020303" pitchFamily="18" charset="0"/>
              </a:rPr>
              <a:t>Uso metaforico delle esperienze umane</a:t>
            </a:r>
            <a:r>
              <a:rPr lang="it-IT" dirty="0" smtClean="0">
                <a:latin typeface="Georgia" panose="02040502050405020303" pitchFamily="18" charset="0"/>
              </a:rPr>
              <a:t>:</a:t>
            </a:r>
          </a:p>
          <a:p>
            <a:pPr marL="342900" indent="-342900" algn="l">
              <a:buFontTx/>
              <a:buChar char="-"/>
            </a:pPr>
            <a:r>
              <a:rPr lang="it-IT" i="1" dirty="0" smtClean="0">
                <a:latin typeface="Georgia" panose="02040502050405020303" pitchFamily="18" charset="0"/>
              </a:rPr>
              <a:t>L’algoritmo non decide, ma fa correlazioni</a:t>
            </a:r>
          </a:p>
          <a:p>
            <a:pPr marL="342900" indent="-342900" algn="l">
              <a:buFontTx/>
              <a:buChar char="-"/>
            </a:pPr>
            <a:r>
              <a:rPr lang="it-IT" i="1" dirty="0" smtClean="0">
                <a:latin typeface="Georgia" panose="02040502050405020303" pitchFamily="18" charset="0"/>
              </a:rPr>
              <a:t>I sensori non sentono/vedono, ma registrano segnali</a:t>
            </a:r>
          </a:p>
          <a:p>
            <a:pPr marL="342900" indent="-342900" algn="l">
              <a:buFontTx/>
              <a:buChar char="-"/>
            </a:pPr>
            <a:r>
              <a:rPr lang="it-IT" i="1" dirty="0" smtClean="0">
                <a:latin typeface="Georgia" panose="02040502050405020303" pitchFamily="18" charset="0"/>
              </a:rPr>
              <a:t>L’hard disk non ricorda, ma archivia dati</a:t>
            </a:r>
          </a:p>
          <a:p>
            <a:pPr marL="342900" indent="-342900" algn="l">
              <a:buFontTx/>
              <a:buChar char="-"/>
            </a:pPr>
            <a:r>
              <a:rPr lang="it-IT" i="1" dirty="0" smtClean="0">
                <a:latin typeface="Georgia" panose="02040502050405020303" pitchFamily="18" charset="0"/>
              </a:rPr>
              <a:t>Il robot non dispone, ma esegue, correla, sembra «comunicare»</a:t>
            </a:r>
            <a:endParaRPr lang="it-IT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636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55BFB9-2A72-DB70-D034-1AD51454A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401" y="1122363"/>
            <a:ext cx="11139054" cy="937346"/>
          </a:xfrm>
        </p:spPr>
        <p:txBody>
          <a:bodyPr>
            <a:normAutofit/>
          </a:bodyPr>
          <a:lstStyle/>
          <a:p>
            <a:r>
              <a:rPr lang="it-IT" sz="4000" b="1" dirty="0" smtClean="0">
                <a:latin typeface="Georgia" panose="02040502050405020303" pitchFamily="18" charset="0"/>
              </a:rPr>
              <a:t>Intelligenza Artificiale</a:t>
            </a:r>
            <a:endParaRPr lang="it-IT" sz="4000" b="1" dirty="0">
              <a:latin typeface="Georgia" panose="02040502050405020303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A5CDACD-E5EC-3039-7B7E-2B11B1E42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309" y="2974109"/>
            <a:ext cx="10908146" cy="3343563"/>
          </a:xfrm>
        </p:spPr>
        <p:txBody>
          <a:bodyPr>
            <a:normAutofit/>
          </a:bodyPr>
          <a:lstStyle/>
          <a:p>
            <a:pPr algn="l"/>
            <a:r>
              <a:rPr lang="it-IT" dirty="0">
                <a:latin typeface="Georgia" panose="02040502050405020303" pitchFamily="18" charset="0"/>
              </a:rPr>
              <a:t>Riferendosi alla </a:t>
            </a:r>
            <a:r>
              <a:rPr lang="it-IT" b="1" dirty="0">
                <a:latin typeface="Georgia" panose="02040502050405020303" pitchFamily="18" charset="0"/>
              </a:rPr>
              <a:t>salute</a:t>
            </a:r>
            <a:r>
              <a:rPr lang="it-IT" dirty="0">
                <a:latin typeface="Georgia" panose="02040502050405020303" pitchFamily="18" charset="0"/>
              </a:rPr>
              <a:t>, sono numerosi e urgenti i problemi di rilevanza etica legati all'applicazione dell'AI: </a:t>
            </a:r>
            <a:endParaRPr lang="it-IT" dirty="0" smtClean="0">
              <a:latin typeface="Georgia" panose="02040502050405020303" pitchFamily="18" charset="0"/>
            </a:endParaRPr>
          </a:p>
          <a:p>
            <a:pPr algn="l"/>
            <a:r>
              <a:rPr lang="it-IT" dirty="0" smtClean="0">
                <a:latin typeface="Georgia" panose="02040502050405020303" pitchFamily="18" charset="0"/>
              </a:rPr>
              <a:t>le </a:t>
            </a:r>
            <a:r>
              <a:rPr lang="it-IT" dirty="0">
                <a:latin typeface="Georgia" panose="02040502050405020303" pitchFamily="18" charset="0"/>
              </a:rPr>
              <a:t>possibilità diagnostiche, rapide e meno costose, che chiedono di ripensare il rapporto medico/paziente, e la responsabilità clinica/professionale; </a:t>
            </a:r>
            <a:endParaRPr lang="it-IT" dirty="0" smtClean="0">
              <a:latin typeface="Georgia" panose="02040502050405020303" pitchFamily="18" charset="0"/>
            </a:endParaRPr>
          </a:p>
          <a:p>
            <a:pPr algn="l"/>
            <a:r>
              <a:rPr lang="it-IT" dirty="0" smtClean="0">
                <a:latin typeface="Georgia" panose="02040502050405020303" pitchFamily="18" charset="0"/>
              </a:rPr>
              <a:t>il </a:t>
            </a:r>
            <a:r>
              <a:rPr lang="it-IT" dirty="0">
                <a:latin typeface="Georgia" panose="02040502050405020303" pitchFamily="18" charset="0"/>
              </a:rPr>
              <a:t>concetto di salute della popolazione e gli interventi di promozione sanitaria; </a:t>
            </a:r>
            <a:endParaRPr lang="it-IT" dirty="0" smtClean="0">
              <a:latin typeface="Georgia" panose="02040502050405020303" pitchFamily="18" charset="0"/>
            </a:endParaRPr>
          </a:p>
          <a:p>
            <a:pPr algn="l"/>
            <a:r>
              <a:rPr lang="it-IT" dirty="0" smtClean="0">
                <a:latin typeface="Georgia" panose="02040502050405020303" pitchFamily="18" charset="0"/>
              </a:rPr>
              <a:t>il </a:t>
            </a:r>
            <a:r>
              <a:rPr lang="it-IT" dirty="0">
                <a:latin typeface="Georgia" panose="02040502050405020303" pitchFamily="18" charset="0"/>
              </a:rPr>
              <a:t>consenso delle persone alla raccolta e l'utilizzo dei dati e la questione della privacy; </a:t>
            </a:r>
            <a:endParaRPr lang="it-IT" dirty="0" smtClean="0">
              <a:latin typeface="Georgia" panose="02040502050405020303" pitchFamily="18" charset="0"/>
            </a:endParaRPr>
          </a:p>
          <a:p>
            <a:pPr algn="l"/>
            <a:r>
              <a:rPr lang="it-IT" dirty="0" smtClean="0">
                <a:latin typeface="Georgia" panose="02040502050405020303" pitchFamily="18" charset="0"/>
              </a:rPr>
              <a:t>la </a:t>
            </a:r>
            <a:r>
              <a:rPr lang="it-IT" dirty="0">
                <a:latin typeface="Georgia" panose="02040502050405020303" pitchFamily="18" charset="0"/>
              </a:rPr>
              <a:t>trasparenza e sicurezza dei sistemi. </a:t>
            </a:r>
          </a:p>
        </p:txBody>
      </p:sp>
    </p:spTree>
    <p:extLst>
      <p:ext uri="{BB962C8B-B14F-4D97-AF65-F5344CB8AC3E}">
        <p14:creationId xmlns:p14="http://schemas.microsoft.com/office/powerpoint/2010/main" val="3468541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Domande da porsi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4512"/>
          </a:xfrm>
        </p:spPr>
        <p:txBody>
          <a:bodyPr>
            <a:normAutofit/>
          </a:bodyPr>
          <a:lstStyle/>
          <a:p>
            <a:r>
              <a:rPr lang="it-IT" sz="3200" dirty="0" smtClean="0"/>
              <a:t>Che cosa ne faremo, noi, di queste tecnologie? Saremo in grado di utilizzarle per scopi benefici, per costruire un mondo migliore o le useremo per sfruttare altri esseri umani, per arricchirci sempre più, e sempre più in minoranza?</a:t>
            </a:r>
          </a:p>
          <a:p>
            <a:endParaRPr lang="it-IT" sz="3200" dirty="0" smtClean="0"/>
          </a:p>
          <a:p>
            <a:r>
              <a:rPr lang="it-IT" sz="3200" dirty="0" smtClean="0"/>
              <a:t>I governi utilizzeranno l’intelligenza artificiale per dare più potere ai cittadini o per controllarli?</a:t>
            </a:r>
          </a:p>
          <a:p>
            <a:endParaRPr lang="it-IT" sz="3200" dirty="0" smtClean="0"/>
          </a:p>
        </p:txBody>
      </p:sp>
    </p:spTree>
    <p:extLst>
      <p:ext uri="{BB962C8B-B14F-4D97-AF65-F5344CB8AC3E}">
        <p14:creationId xmlns:p14="http://schemas.microsoft.com/office/powerpoint/2010/main" val="437776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Domande da porsi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4512"/>
          </a:xfrm>
        </p:spPr>
        <p:txBody>
          <a:bodyPr>
            <a:normAutofit/>
          </a:bodyPr>
          <a:lstStyle/>
          <a:p>
            <a:r>
              <a:rPr lang="it-IT" dirty="0" smtClean="0"/>
              <a:t>Le aziende saranno in grado di ottimizzare la produzione, curandosi di avere un impatto positivo sulla società, o perseguiranno solo il profitto a scapito dell’ambiente e della vivibilità delle nostre città?</a:t>
            </a:r>
          </a:p>
          <a:p>
            <a:endParaRPr lang="it-IT" dirty="0" smtClean="0"/>
          </a:p>
          <a:p>
            <a:r>
              <a:rPr lang="it-IT" dirty="0" smtClean="0"/>
              <a:t>Che genere di politica del digitale vogliamo avere in Italia? E in Europa? Questo tipo di riflessione socio-politica è tanto necessaria, quanto assente. Stiamo subendo la trasformazione del digitale, una delle più grandi nella storia dell’uomo, senza un vero dibattito politico a riguardo.</a:t>
            </a:r>
          </a:p>
          <a:p>
            <a:pPr marL="0" indent="0" algn="r">
              <a:buNone/>
            </a:pPr>
            <a:r>
              <a:rPr lang="it-IT" sz="2000" dirty="0" smtClean="0"/>
              <a:t>(L. Floridi, Mandare il futuro nella giusta direzione, </a:t>
            </a:r>
            <a:r>
              <a:rPr lang="it-IT" sz="2000" dirty="0" err="1" smtClean="0"/>
              <a:t>Forward</a:t>
            </a:r>
            <a:r>
              <a:rPr lang="it-IT" sz="2000" dirty="0" smtClean="0"/>
              <a:t>, Dicembre 2017, p. 8)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418130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Conoscenza</a:t>
            </a:r>
            <a:r>
              <a:rPr lang="it-IT" b="1" dirty="0" smtClean="0"/>
              <a:t>, trasparenza, </a:t>
            </a:r>
            <a:r>
              <a:rPr lang="it-IT" b="1" dirty="0" err="1" smtClean="0"/>
              <a:t>governance</a:t>
            </a:r>
            <a:r>
              <a:rPr lang="it-IT" b="1" dirty="0"/>
              <a:t/>
            </a:r>
            <a:br>
              <a:rPr lang="it-IT" b="1" dirty="0"/>
            </a:b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784465"/>
            <a:ext cx="10515600" cy="488017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Conoscenza dei processi, degli algoritmi…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Valutazione rischi e benefici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Sicurezza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Giustizia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Tutela soggetti deboli e vulnerabili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Bene Comune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Governance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Legislazione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5667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21285"/>
            <a:ext cx="10515600" cy="1325563"/>
          </a:xfrm>
        </p:spPr>
        <p:txBody>
          <a:bodyPr/>
          <a:lstStyle/>
          <a:p>
            <a:r>
              <a:rPr lang="it-IT" b="1" dirty="0" smtClean="0"/>
              <a:t>«Rome </a:t>
            </a:r>
            <a:r>
              <a:rPr lang="it-IT" b="1" dirty="0" smtClean="0"/>
              <a:t>Call for AI </a:t>
            </a:r>
            <a:r>
              <a:rPr lang="it-IT" b="1" dirty="0" err="1" smtClean="0"/>
              <a:t>ethics</a:t>
            </a:r>
            <a:r>
              <a:rPr lang="it-IT" b="1" dirty="0" smtClean="0"/>
              <a:t>»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332411"/>
            <a:ext cx="10515600" cy="5138058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Presentata e firmata il 28/2/2020 da:</a:t>
            </a:r>
          </a:p>
          <a:p>
            <a:pPr lvl="1"/>
            <a:r>
              <a:rPr lang="it-IT" dirty="0" smtClean="0"/>
              <a:t>Arcivescovo Vincenzo Paglia, Presidente Pontificia Accademia per la Vita</a:t>
            </a:r>
          </a:p>
          <a:p>
            <a:pPr lvl="1"/>
            <a:r>
              <a:rPr lang="it-IT" dirty="0" smtClean="0"/>
              <a:t>Brad Smith, Presidente Microsoft</a:t>
            </a:r>
          </a:p>
          <a:p>
            <a:pPr lvl="1"/>
            <a:r>
              <a:rPr lang="it-IT" dirty="0" smtClean="0"/>
              <a:t>John Kelly III, Vice-presidente IBM</a:t>
            </a:r>
          </a:p>
          <a:p>
            <a:pPr lvl="1"/>
            <a:r>
              <a:rPr lang="it-IT" dirty="0" err="1" smtClean="0"/>
              <a:t>Dongyu</a:t>
            </a:r>
            <a:r>
              <a:rPr lang="it-IT" dirty="0" smtClean="0"/>
              <a:t> Qu, Direttore Generale FAO</a:t>
            </a:r>
          </a:p>
          <a:p>
            <a:pPr lvl="1"/>
            <a:r>
              <a:rPr lang="it-IT" dirty="0" smtClean="0"/>
              <a:t>On. Paola Pisano, Ministro per l’Innovazione tecnologica e la digitalizzazione</a:t>
            </a:r>
          </a:p>
          <a:p>
            <a:r>
              <a:rPr lang="it-IT" b="1" dirty="0" smtClean="0"/>
              <a:t>3 punti:</a:t>
            </a:r>
          </a:p>
          <a:p>
            <a:pPr lvl="1"/>
            <a:r>
              <a:rPr lang="it-IT" dirty="0" smtClean="0"/>
              <a:t>Etica</a:t>
            </a:r>
          </a:p>
          <a:p>
            <a:pPr lvl="1"/>
            <a:r>
              <a:rPr lang="it-IT" dirty="0" smtClean="0"/>
              <a:t>Educazione</a:t>
            </a:r>
          </a:p>
          <a:p>
            <a:pPr lvl="1"/>
            <a:r>
              <a:rPr lang="it-IT" dirty="0" smtClean="0"/>
              <a:t>Diritti</a:t>
            </a:r>
          </a:p>
          <a:p>
            <a:r>
              <a:rPr lang="it-IT" b="1" dirty="0" smtClean="0"/>
              <a:t>Principi etici fondamentali</a:t>
            </a:r>
          </a:p>
          <a:p>
            <a:pPr lvl="1"/>
            <a:r>
              <a:rPr lang="it-IT" dirty="0" smtClean="0"/>
              <a:t>Trasparenza</a:t>
            </a:r>
          </a:p>
          <a:p>
            <a:pPr lvl="1"/>
            <a:r>
              <a:rPr lang="it-IT" dirty="0" smtClean="0"/>
              <a:t>Inclusione</a:t>
            </a:r>
          </a:p>
          <a:p>
            <a:pPr lvl="1"/>
            <a:r>
              <a:rPr lang="it-IT" dirty="0" smtClean="0"/>
              <a:t>Responsabilità</a:t>
            </a:r>
          </a:p>
          <a:p>
            <a:pPr lvl="1"/>
            <a:r>
              <a:rPr lang="it-IT" dirty="0" smtClean="0"/>
              <a:t>Imparzialità</a:t>
            </a:r>
          </a:p>
          <a:p>
            <a:pPr lvl="1"/>
            <a:r>
              <a:rPr lang="it-IT" dirty="0" smtClean="0"/>
              <a:t>Affidabilità</a:t>
            </a:r>
          </a:p>
          <a:p>
            <a:pPr lvl="1"/>
            <a:r>
              <a:rPr lang="it-IT" dirty="0" smtClean="0"/>
              <a:t>Sicurezza</a:t>
            </a:r>
          </a:p>
          <a:p>
            <a:pPr lvl="1"/>
            <a:endParaRPr lang="it-IT" dirty="0"/>
          </a:p>
          <a:p>
            <a:pPr marL="457200" lvl="1" indent="0">
              <a:buNone/>
            </a:pPr>
            <a:r>
              <a:rPr lang="it-IT" dirty="0" smtClean="0"/>
              <a:t>E quindi si parla di </a:t>
            </a:r>
            <a:r>
              <a:rPr lang="it-IT" b="1" dirty="0" err="1" smtClean="0"/>
              <a:t>Algor</a:t>
            </a:r>
            <a:r>
              <a:rPr lang="it-IT" b="1" dirty="0" smtClean="0"/>
              <a:t>-etica</a:t>
            </a:r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42251104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1016</Words>
  <Application>Microsoft Office PowerPoint</Application>
  <PresentationFormat>Widescreen</PresentationFormat>
  <Paragraphs>91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Georgia</vt:lpstr>
      <vt:lpstr>Tema di Office</vt:lpstr>
      <vt:lpstr>Algor-etica: quale etica per l’Intelligenza Artificiale</vt:lpstr>
      <vt:lpstr>Intelligenza Artificiale</vt:lpstr>
      <vt:lpstr>Intelligenza Artificiale</vt:lpstr>
      <vt:lpstr>Intelligenza Artificiale</vt:lpstr>
      <vt:lpstr>Intelligenza Artificiale</vt:lpstr>
      <vt:lpstr>Domande da porsi</vt:lpstr>
      <vt:lpstr>Domande da porsi</vt:lpstr>
      <vt:lpstr>Conoscenza, trasparenza, governance </vt:lpstr>
      <vt:lpstr>«Rome Call for AI ethics»</vt:lpstr>
      <vt:lpstr>6. Prospettive di regolamentazione </vt:lpstr>
      <vt:lpstr>Papa Francesco (2024)</vt:lpstr>
      <vt:lpstr>Papa Francesco (2024)</vt:lpstr>
      <vt:lpstr>Papa Francesco (2024)</vt:lpstr>
      <vt:lpstr>Bibliografia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Roboetica</dc:title>
  <dc:creator>Dimopoli Antonietta</dc:creator>
  <cp:lastModifiedBy>Gaetano Torlone</cp:lastModifiedBy>
  <cp:revision>31</cp:revision>
  <dcterms:created xsi:type="dcterms:W3CDTF">2020-01-23T09:07:39Z</dcterms:created>
  <dcterms:modified xsi:type="dcterms:W3CDTF">2024-05-14T15:51:46Z</dcterms:modified>
</cp:coreProperties>
</file>