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145707743" r:id="rId2"/>
    <p:sldId id="2145707744" r:id="rId3"/>
    <p:sldId id="2145707749" r:id="rId4"/>
    <p:sldId id="2145707745" r:id="rId5"/>
    <p:sldId id="2145707746" r:id="rId6"/>
    <p:sldId id="2145707750" r:id="rId7"/>
    <p:sldId id="2145707748" r:id="rId8"/>
    <p:sldId id="2145707747" r:id="rId9"/>
    <p:sldId id="2145707757" r:id="rId10"/>
    <p:sldId id="2145707753" r:id="rId11"/>
    <p:sldId id="2145707758" r:id="rId12"/>
    <p:sldId id="2145707759" r:id="rId13"/>
    <p:sldId id="7930" r:id="rId14"/>
    <p:sldId id="7932" r:id="rId15"/>
    <p:sldId id="7933" r:id="rId16"/>
    <p:sldId id="7929" r:id="rId1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75"/>
    <p:restoredTop sz="89274"/>
  </p:normalViewPr>
  <p:slideViewPr>
    <p:cSldViewPr snapToGrid="0" snapToObjects="1">
      <p:cViewPr>
        <p:scale>
          <a:sx n="88" d="100"/>
          <a:sy n="88" d="100"/>
        </p:scale>
        <p:origin x="28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9DC38-21BC-274E-9DF6-FB850FD5465B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1F176-6D40-004D-981F-EA3682F872A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7279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775732-73CE-CC4F-B7B0-36FB27CC1D34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897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B8291-ED75-0E43-BC1F-464D8AC481D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4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Compound Annual Growth Rate (CAGR): tasso di crescita annuale composto</a:t>
            </a:r>
          </a:p>
          <a:p>
            <a:endParaRPr lang="en-IT" dirty="0"/>
          </a:p>
          <a:p>
            <a:r>
              <a:rPr lang="en-IT" dirty="0"/>
              <a:t>Anziani, rassciurazione monitoraggio pazienti cronici, etc..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1F176-6D40-004D-981F-EA3682F872A1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8299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5C985-8527-CF49-BA08-3CD6497181DD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3014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Compound Annual Growth Rate (CAGR): tasso di crescita annuale composto</a:t>
            </a:r>
          </a:p>
          <a:p>
            <a:endParaRPr lang="en-IT" dirty="0"/>
          </a:p>
          <a:p>
            <a:r>
              <a:rPr lang="en-IT" dirty="0"/>
              <a:t>Anziani, rassciurazione monitoraggio pazienti cronici, etc..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1F176-6D40-004D-981F-EA3682F872A1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8577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en-GB" sz="1200" b="1" dirty="0" err="1"/>
              <a:t>Spazi</a:t>
            </a:r>
            <a:r>
              <a:rPr lang="en-GB" sz="1200" b="1" dirty="0"/>
              <a:t> di </a:t>
            </a:r>
            <a:r>
              <a:rPr lang="en-GB" sz="1200" b="1" dirty="0" err="1"/>
              <a:t>sperimentazione</a:t>
            </a:r>
            <a:r>
              <a:rPr lang="en-GB" sz="1200" b="1" dirty="0"/>
              <a:t> normative per I’IA </a:t>
            </a:r>
          </a:p>
          <a:p>
            <a:pPr algn="l">
              <a:lnSpc>
                <a:spcPct val="100000"/>
              </a:lnSpc>
            </a:pPr>
            <a:endParaRPr lang="en-GB" sz="1200" b="1" dirty="0"/>
          </a:p>
          <a:p>
            <a:pPr algn="l">
              <a:lnSpc>
                <a:spcPct val="100000"/>
              </a:lnSpc>
            </a:pPr>
            <a:r>
              <a:rPr lang="en-GB" sz="1200" b="1" dirty="0"/>
              <a:t>Article 57. </a:t>
            </a:r>
            <a:r>
              <a:rPr lang="en-GB" sz="1200" b="1" i="1" dirty="0"/>
              <a:t>AI Regulatory sandboxes </a:t>
            </a:r>
            <a:r>
              <a:rPr lang="en-GB" sz="1200" i="1" dirty="0"/>
              <a:t>&gt; </a:t>
            </a:r>
            <a:r>
              <a:rPr lang="en-GB" sz="1200" dirty="0"/>
              <a:t>controlled environment to foster innovation </a:t>
            </a:r>
          </a:p>
          <a:p>
            <a:pPr algn="l">
              <a:lnSpc>
                <a:spcPct val="100000"/>
              </a:lnSpc>
            </a:pPr>
            <a:r>
              <a:rPr lang="en-GB" sz="1200" b="1" dirty="0"/>
              <a:t>Article 58</a:t>
            </a:r>
            <a:r>
              <a:rPr lang="en-GB" sz="1200" dirty="0"/>
              <a:t>. </a:t>
            </a:r>
            <a:r>
              <a:rPr lang="en-GB" sz="1200" i="1" dirty="0"/>
              <a:t>Detailed arrangements for, and functioning of, AI regulatory sandboxes</a:t>
            </a:r>
            <a:endParaRPr lang="en-GB" sz="1200" b="1" dirty="0"/>
          </a:p>
          <a:p>
            <a:pPr marL="0" indent="0">
              <a:buNone/>
            </a:pPr>
            <a:endParaRPr lang="en-GB" sz="1200" b="1" dirty="0"/>
          </a:p>
          <a:p>
            <a:pPr marL="0" indent="0">
              <a:buNone/>
            </a:pPr>
            <a:r>
              <a:rPr lang="en-GB" sz="1200" b="1" dirty="0"/>
              <a:t>AIA - REGULATORY SANDBOXES</a:t>
            </a:r>
          </a:p>
          <a:p>
            <a:r>
              <a:rPr lang="en-GB" sz="1200" dirty="0"/>
              <a:t>Recitals 138 and 139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5C985-8527-CF49-BA08-3CD6497181DD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1362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5C985-8527-CF49-BA08-3CD6497181DD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04703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93183-DFA6-7245-AF97-4AE0B088431E}" type="slidenum">
              <a:rPr lang="en-IT" smtClean="0"/>
              <a:t>13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7001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93183-DFA6-7245-AF97-4AE0B088431E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2209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Numero studenti  è aumentato in modo significativo dopo aver ricevuto un'istruzione sulla condivisione dei dati genomici per scopi secondari.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93183-DFA6-7245-AF97-4AE0B088431E}" type="slidenum">
              <a:rPr lang="en-IT" smtClean="0"/>
              <a:t>15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7799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8A30-64BC-3F48-91D6-A0C8D873E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80797-2302-F442-9A0A-B61A3436E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A5AB9-BD92-8346-B148-74FF7C79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7F255-5126-B149-8AC4-30EB1E75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88E4-8942-E84D-914B-F074A2C1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2290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746A-8EB3-4141-B6CF-C82E4C2F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F57A4-FE3A-7F43-BFB7-0DB909A07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A083-FE64-BC42-8221-CC8A499F7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3703A-F52C-F041-A0A1-CB4FDBA2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9003F-DC68-944A-AA0B-E3647340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9866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899D7-E11F-7045-88FF-FF22B6262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429A1-BA99-5A4E-87F5-ED069316F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5BCD9-A759-9E4A-B7E5-88FD8444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E2A36-99B6-7745-804F-91C980CA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2E55-7A3A-7543-B99D-44C48474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3715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33EB-C03B-4340-ADB3-79F74A07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90772-C6CF-F94B-9BEA-442A40BDD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C62C-FACB-844F-94DB-DACE2673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38A84-2359-AA49-B3F8-9851C778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C4AD3-F337-7D43-914A-B4CCFE3C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055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44726-4B17-9940-AB1F-6858C82B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6DB49-FF59-D649-AB25-1DA4F8D99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D89CA-AEBA-3445-A46F-960522FAC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6A207-127A-934A-AEC9-7277590E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FC175-7E80-474C-873D-DCFA0EBA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4774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C303-C29A-1146-95C0-61CF9386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DE7B-4DC7-2543-9BC6-D1163D765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A82D-4B0E-8242-8321-08ADB9488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2A1C6-9904-2042-A3A2-045F31FC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04D8F-206A-FE4A-A980-86D5292C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2140F-9866-294C-9900-CA41ED6F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4332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F12E-A2DD-0F4E-A100-F730E8E5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EBF8B-1909-0242-A7E0-1CCACBC91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050A7-92C3-BF47-830F-9898653DE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194BF-40E0-754B-A89A-D9F46529C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9B0F8-7917-DD45-9285-DE9329568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33632-9E91-274D-8D8A-EB1DC752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CB7019-F86E-E64E-9D88-05CC8BD1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FBEA27-05C1-8445-BEF9-6A57668F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5989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0327-7F34-8C42-82DB-98AF0F08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6F79E-BA06-AE41-A202-1B3E87DD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E7CBE-9437-B943-B081-630E5DD7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BA1F8-107E-3847-83A5-D11ECDBE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4791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11FB4-B65B-0441-9010-71D7D79B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05D17-600E-7849-A0E7-7B30758B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61D70-AF76-344B-A7CE-44BAD118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307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FF82-3D9C-5D4A-B71C-D1784C40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1058D-69C6-BE4D-920A-9ED61C05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AD8D1-4136-6748-8D5E-D340EF744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E90F2-FC1B-A94D-8794-2EAAE2C3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EE073-3954-7141-BFF8-B6E6591A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5FFC5-445F-0543-9183-5A97B926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4959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3DA9-6492-E24D-A704-ADD8CC13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24D87-1C36-254E-98D6-B9B2FCCC3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BF611-B4EA-1B49-B39F-4F136E386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19FB8-8C16-3140-B743-EC4239D2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BC2AB-BFFC-A14C-8BB2-38E932D2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84853-D05C-9B4C-956E-D3704C7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8685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020CA-0061-9643-8470-69785E99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51629-365A-0B4F-A20E-7781AE01B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4F0FE-D9AA-CF49-8790-59BE43870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3D03-8E65-D645-9D02-1A8B669A5A08}" type="datetimeFigureOut">
              <a:rPr lang="en-IT" smtClean="0"/>
              <a:t>15/05/2024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3A76A-AE4C-BC48-B8C8-6238E156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0B89-4574-3548-9071-9FC21C955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C189-9DFF-6147-837C-77E735C4AB51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0220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2E751E1E-EC65-494F-A64D-858411A8B6BE}"/>
              </a:ext>
            </a:extLst>
          </p:cNvPr>
          <p:cNvSpPr txBox="1">
            <a:spLocks/>
          </p:cNvSpPr>
          <p:nvPr/>
        </p:nvSpPr>
        <p:spPr>
          <a:xfrm>
            <a:off x="465221" y="2066697"/>
            <a:ext cx="11146666" cy="1718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rgbClr val="002060"/>
                </a:solidFill>
                <a:ea typeface="Roboto Slab" pitchFamily="2" charset="0"/>
                <a:cs typeface="Roboto Slab" pitchFamily="2" charset="0"/>
              </a:rPr>
              <a:t>Il </a:t>
            </a:r>
            <a:r>
              <a:rPr lang="en-GB" sz="4800" b="1" dirty="0" err="1">
                <a:solidFill>
                  <a:srgbClr val="002060"/>
                </a:solidFill>
                <a:ea typeface="Roboto Slab" pitchFamily="2" charset="0"/>
                <a:cs typeface="Roboto Slab" pitchFamily="2" charset="0"/>
              </a:rPr>
              <a:t>valore</a:t>
            </a:r>
            <a:r>
              <a:rPr lang="en-GB" sz="4800" b="1" dirty="0">
                <a:solidFill>
                  <a:srgbClr val="002060"/>
                </a:solidFill>
                <a:ea typeface="Roboto Slab" pitchFamily="2" charset="0"/>
                <a:cs typeface="Roboto Slab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ea typeface="Roboto Slab" pitchFamily="2" charset="0"/>
                <a:cs typeface="Roboto Slab" pitchFamily="2" charset="0"/>
              </a:rPr>
              <a:t>dell’IA</a:t>
            </a:r>
            <a:r>
              <a:rPr lang="en-GB" sz="4800" b="1" dirty="0">
                <a:solidFill>
                  <a:srgbClr val="002060"/>
                </a:solidFill>
                <a:ea typeface="Roboto Slab" pitchFamily="2" charset="0"/>
                <a:cs typeface="Roboto Slab" pitchFamily="2" charset="0"/>
              </a:rPr>
              <a:t> per la salute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E0E925F-4AD9-F64C-856C-2AB669C10D49}"/>
              </a:ext>
            </a:extLst>
          </p:cNvPr>
          <p:cNvSpPr txBox="1">
            <a:spLocks/>
          </p:cNvSpPr>
          <p:nvPr/>
        </p:nvSpPr>
        <p:spPr>
          <a:xfrm>
            <a:off x="1338934" y="5117072"/>
            <a:ext cx="9514114" cy="89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Roboto Slab" pitchFamily="2" charset="0"/>
                <a:cs typeface="Roboto Slab" pitchFamily="2" charset="0"/>
              </a:rPr>
              <a:t>Assistant Professor of Public Health,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Roboto Slab" pitchFamily="2" charset="0"/>
                <a:cs typeface="Roboto Slab" pitchFamily="2" charset="0"/>
              </a:rPr>
              <a:t>Università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Roboto Slab" pitchFamily="2" charset="0"/>
                <a:cs typeface="Roboto Slab" pitchFamily="2" charset="0"/>
              </a:rPr>
              <a:t> Cattolica S.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Roboto Slab" pitchFamily="2" charset="0"/>
                <a:cs typeface="Roboto Slab" pitchFamily="2" charset="0"/>
              </a:rPr>
              <a:t>Cuore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  <a:ea typeface="Roboto Slab" pitchFamily="2" charset="0"/>
              <a:cs typeface="Roboto Slab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Roboto Slab" pitchFamily="2" charset="0"/>
                <a:cs typeface="Roboto Slab" pitchFamily="2" charset="0"/>
              </a:rPr>
              <a:t>Digital Health Expert, Ministry of Health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174607A6-ECF4-B743-BEE1-AC521FE40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132" y="4178967"/>
            <a:ext cx="3121717" cy="884951"/>
          </a:xfrm>
          <a:prstGeom prst="rect">
            <a:avLst/>
          </a:prstGeom>
        </p:spPr>
      </p:pic>
      <p:pic>
        <p:nvPicPr>
          <p:cNvPr id="1026" name="Picture 2" descr="Non c'è telemedicina senza formazione - PPHC.it">
            <a:extLst>
              <a:ext uri="{FF2B5EF4-FFF2-40B4-BE49-F238E27FC236}">
                <a16:creationId xmlns:a16="http://schemas.microsoft.com/office/drawing/2014/main" id="{47C7AD35-B17C-D647-BEEF-87AA4D84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3" y="186763"/>
            <a:ext cx="3399971" cy="11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F4D535B-38F1-BE46-B961-B5E00D21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92" y="188574"/>
            <a:ext cx="2313095" cy="15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38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7B8990-4CDC-D945-AE58-3EDD838B0EBC}"/>
              </a:ext>
            </a:extLst>
          </p:cNvPr>
          <p:cNvSpPr txBox="1"/>
          <p:nvPr/>
        </p:nvSpPr>
        <p:spPr>
          <a:xfrm>
            <a:off x="648267" y="1524065"/>
            <a:ext cx="642630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1. Vantaggi per i produttori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minore tempo di introduzione sul mercato (processo di autorizzazione più breve)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minore incertezza normativa (ad esempio divieto di nuove tecnologie)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maggiore feedback sui requisiti normativi e sui rischi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dirty="0"/>
          </a:p>
          <a:p>
            <a:r>
              <a:rPr lang="it-IT" b="1" dirty="0"/>
              <a:t>2. Vantaggi per i consumator</a:t>
            </a:r>
          </a:p>
          <a:p>
            <a:pPr marL="171450" indent="-171450">
              <a:buFontTx/>
              <a:buChar char="-"/>
            </a:pPr>
            <a:r>
              <a:rPr lang="it-IT" dirty="0"/>
              <a:t>maggiore disponibilità/scelta di nuovi prodotti più sicuri basati sull’intelligenza artificiale per la salute</a:t>
            </a:r>
          </a:p>
          <a:p>
            <a:pPr marL="171450" indent="-171450">
              <a:buFontTx/>
              <a:buChar char="-"/>
            </a:pPr>
            <a:r>
              <a:rPr lang="it-IT" dirty="0"/>
              <a:t>maggiore disponibilità/scelta di nuovi servizi sanitari più sicuri basati sull’intelligenza artificiale</a:t>
            </a:r>
          </a:p>
          <a:p>
            <a:pPr marL="171450" indent="-171450">
              <a:buFontTx/>
              <a:buChar char="-"/>
            </a:pPr>
            <a:endParaRPr lang="it-IT" dirty="0"/>
          </a:p>
          <a:p>
            <a:r>
              <a:rPr lang="it-IT" b="1" dirty="0"/>
              <a:t>3. Vantaggi per i decisori politici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b="0" dirty="0"/>
              <a:t>Essere informati attraverso l’apprendimento e la sperimentazione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b="0" dirty="0"/>
              <a:t>Essere supportati nell'aggiornamento delle normative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b="0" dirty="0"/>
              <a:t>Essere connessi e coinvolti con gli stakeholder del mercato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675A1B7-A532-5C4E-B7AE-027AAAEE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2" y="381168"/>
            <a:ext cx="11560235" cy="964911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BENEFICI ATTESI DA SPAZI DI SPERIMENTAZIONE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865A281-F2F6-AF4D-8C0A-BD1BF19D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263" y="2132715"/>
            <a:ext cx="3584014" cy="35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2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A26AD-7619-1642-9BE4-1CADE33D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PERSONE</a:t>
            </a:r>
          </a:p>
        </p:txBody>
      </p:sp>
    </p:spTree>
    <p:extLst>
      <p:ext uri="{BB962C8B-B14F-4D97-AF65-F5344CB8AC3E}">
        <p14:creationId xmlns:p14="http://schemas.microsoft.com/office/powerpoint/2010/main" val="274283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uman Capital and Digital Skills in the Digital Economy and Society Index |  Shaping Europe's digital future">
            <a:extLst>
              <a:ext uri="{FF2B5EF4-FFF2-40B4-BE49-F238E27FC236}">
                <a16:creationId xmlns:a16="http://schemas.microsoft.com/office/drawing/2014/main" id="{2F065FE9-9355-C745-BB7A-FC347CF6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0" y="1239233"/>
            <a:ext cx="9741747" cy="54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64C89F-B4E2-2E46-BAF2-25A2095F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4" y="178070"/>
            <a:ext cx="11560235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DISPONIBILITÀ DI CAPITALE UMANO E COMPETENZE</a:t>
            </a:r>
          </a:p>
        </p:txBody>
      </p:sp>
    </p:spTree>
    <p:extLst>
      <p:ext uri="{BB962C8B-B14F-4D97-AF65-F5344CB8AC3E}">
        <p14:creationId xmlns:p14="http://schemas.microsoft.com/office/powerpoint/2010/main" val="2969379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542-BDF7-384C-A1D5-D672C9A5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40" y="265143"/>
            <a:ext cx="6436402" cy="2103081"/>
          </a:xfrm>
        </p:spPr>
        <p:txBody>
          <a:bodyPr anchor="ctr">
            <a:normAutofit/>
          </a:bodyPr>
          <a:lstStyle/>
          <a:p>
            <a:r>
              <a:rPr lang="en-IT" sz="4000" i="1" dirty="0"/>
              <a:t>Attitudine delle persone alla condivisione dei dati di salute per uso primario e secondario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9CD10-C754-154E-ADEE-4F75825C6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41" y="2253469"/>
            <a:ext cx="6147644" cy="3952681"/>
          </a:xfrm>
        </p:spPr>
        <p:txBody>
          <a:bodyPr anchor="ctr">
            <a:norm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Prima revisione della letteratura scientifica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che  riassume tutti i risultati sulla volontà delle persone di condividere i dati sanitari, la motivazione di fondo, le preoccupazioni, i fattori predittivi</a:t>
            </a:r>
          </a:p>
          <a:p>
            <a:pPr marL="0" indent="0">
              <a:buNone/>
            </a:pP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Selezionati 2109 articoli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su intenzioni e comportamenti di condivisione dei dati sanitari per uso primario e per finalità secondarie, di cui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116 inclusi nell’analisi</a:t>
            </a:r>
          </a:p>
          <a:p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Disponibile  per tutti (open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6159D2-5184-6A49-BCD6-551F14BC9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6" t="3631" r="5075" b="4762"/>
          <a:stretch/>
        </p:blipFill>
        <p:spPr>
          <a:xfrm>
            <a:off x="7639560" y="273612"/>
            <a:ext cx="4138863" cy="59325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20A8DB-B205-0943-BE3D-D1D419FE135A}"/>
              </a:ext>
            </a:extLst>
          </p:cNvPr>
          <p:cNvSpPr txBox="1"/>
          <p:nvPr/>
        </p:nvSpPr>
        <p:spPr>
          <a:xfrm>
            <a:off x="176464" y="6285080"/>
            <a:ext cx="11601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Cascini F, et al. Health data sharing attitudes towards primary and secondary use of data: a systematic review.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EClinicalMedicine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. 2024 Mar 18;71:102551. </a:t>
            </a:r>
            <a:endParaRPr lang="en-IT" sz="1400" dirty="0"/>
          </a:p>
        </p:txBody>
      </p:sp>
    </p:spTree>
    <p:extLst>
      <p:ext uri="{BB962C8B-B14F-4D97-AF65-F5344CB8AC3E}">
        <p14:creationId xmlns:p14="http://schemas.microsoft.com/office/powerpoint/2010/main" val="370936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27729-8060-4046-951B-55C51A8D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3600" dirty="0"/>
              <a:t>Quali per principali evidenze?</a:t>
            </a:r>
          </a:p>
        </p:txBody>
      </p:sp>
      <p:pic>
        <p:nvPicPr>
          <p:cNvPr id="5" name="Picture 4" descr="A graph of data received&#10;&#10;Description automatically generated with medium confidence">
            <a:extLst>
              <a:ext uri="{FF2B5EF4-FFF2-40B4-BE49-F238E27FC236}">
                <a16:creationId xmlns:a16="http://schemas.microsoft.com/office/drawing/2014/main" id="{9F25F053-CD48-DA40-A3B0-5CED8D05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6" t="8196" r="2763"/>
          <a:stretch/>
        </p:blipFill>
        <p:spPr>
          <a:xfrm>
            <a:off x="87232" y="1859143"/>
            <a:ext cx="7408078" cy="45416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48BF1E-169C-0847-95CD-1129C441C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087" y="1859144"/>
            <a:ext cx="4336868" cy="4541656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AdvOT3f9da5b7"/>
              </a:rPr>
              <a:t>Le persone sono generalmente molto </a:t>
            </a:r>
            <a:r>
              <a:rPr lang="it-IT" sz="2000" b="1" dirty="0">
                <a:latin typeface="AdvOT3f9da5b7"/>
              </a:rPr>
              <a:t>ben disposte </a:t>
            </a:r>
            <a:r>
              <a:rPr lang="it-IT" sz="2000" dirty="0">
                <a:latin typeface="AdvOT3f9da5b7"/>
              </a:rPr>
              <a:t>a condividere li dati sanitari </a:t>
            </a:r>
            <a:r>
              <a:rPr lang="it-IT" sz="2000" b="1" dirty="0">
                <a:latin typeface="AdvOT3f9da5b7"/>
              </a:rPr>
              <a:t>per finalità di uso primario </a:t>
            </a:r>
            <a:r>
              <a:rPr lang="it-IT" sz="2000" dirty="0">
                <a:latin typeface="AdvOT3f9da5b7"/>
              </a:rPr>
              <a:t>(cura).</a:t>
            </a:r>
          </a:p>
          <a:p>
            <a:pPr marL="0" indent="0">
              <a:buNone/>
            </a:pPr>
            <a:endParaRPr lang="it-IT" sz="2000" dirty="0">
              <a:latin typeface="AdvOT3f9da5b7"/>
            </a:endParaRPr>
          </a:p>
          <a:p>
            <a:pPr marL="0" indent="0">
              <a:buNone/>
            </a:pPr>
            <a:r>
              <a:rPr lang="it-IT" sz="2000" dirty="0">
                <a:latin typeface="AdvOT3f9da5b7"/>
              </a:rPr>
              <a:t>Per gli </a:t>
            </a:r>
            <a:r>
              <a:rPr lang="it-IT" sz="2000" b="1" dirty="0">
                <a:latin typeface="AdvOT3f9da5b7"/>
              </a:rPr>
              <a:t>usi secondari</a:t>
            </a:r>
            <a:r>
              <a:rPr lang="it-IT" sz="2000" dirty="0">
                <a:latin typeface="AdvOT3f9da5b7"/>
              </a:rPr>
              <a:t>, la disponibilità a condividere dipende in gran parte dal </a:t>
            </a:r>
            <a:r>
              <a:rPr lang="it-IT" sz="2000" b="1" dirty="0">
                <a:latin typeface="AdvOT3f9da5b7"/>
              </a:rPr>
              <a:t>destinatario dei dati</a:t>
            </a:r>
            <a:r>
              <a:rPr lang="it-IT" sz="2000" dirty="0">
                <a:latin typeface="AdvOT3f9da5b7"/>
              </a:rPr>
              <a:t>:</a:t>
            </a:r>
          </a:p>
          <a:p>
            <a:r>
              <a:rPr lang="it-IT" sz="2000" dirty="0">
                <a:latin typeface="AdvOT3f9da5b7"/>
              </a:rPr>
              <a:t>I professionisti sanitari e i provider sanitari sono percepiti come i più affidabili</a:t>
            </a:r>
          </a:p>
          <a:p>
            <a:r>
              <a:rPr lang="it-IT" sz="2000" dirty="0">
                <a:latin typeface="AdvOT3f9da5b7"/>
              </a:rPr>
              <a:t>le organizzazioni no-profit e le istituzioni pubbliche hanno un sostegno maggiore rispetto alle aziende profit o private</a:t>
            </a:r>
          </a:p>
        </p:txBody>
      </p:sp>
    </p:spTree>
    <p:extLst>
      <p:ext uri="{BB962C8B-B14F-4D97-AF65-F5344CB8AC3E}">
        <p14:creationId xmlns:p14="http://schemas.microsoft.com/office/powerpoint/2010/main" val="197817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3E99B-47A8-F345-9486-7B2AE8C1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58" y="763139"/>
            <a:ext cx="5690895" cy="5244177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1</a:t>
            </a:r>
            <a:r>
              <a:rPr lang="it-IT" sz="2000" b="1" dirty="0"/>
              <a:t>. Stesse preoccupazioni </a:t>
            </a:r>
            <a:r>
              <a:rPr lang="it-IT" sz="2000" dirty="0"/>
              <a:t>(principalmente privacy e sicurezza) indipendentemente dal tipo di dati sanitari condivisi.</a:t>
            </a:r>
          </a:p>
          <a:p>
            <a:pPr marL="0" indent="0">
              <a:buNone/>
            </a:pPr>
            <a:r>
              <a:rPr lang="it-IT" sz="2000" dirty="0"/>
              <a:t>2. Le </a:t>
            </a:r>
            <a:r>
              <a:rPr lang="it-IT" sz="2000" b="1" dirty="0"/>
              <a:t>finalità benefiche sono incentivanti </a:t>
            </a:r>
            <a:r>
              <a:rPr lang="it-IT" sz="2000" dirty="0"/>
              <a:t>per usi secondari</a:t>
            </a:r>
            <a:r>
              <a:rPr lang="it-IT" sz="2000" b="1" dirty="0"/>
              <a:t> </a:t>
            </a:r>
            <a:r>
              <a:rPr lang="it-IT" sz="2000" dirty="0"/>
              <a:t>(ad esempio, miglioramento della sicurezza e della qualità dell’assistenza sanitaria, avanzamento delle conoscenze sanitarie).</a:t>
            </a:r>
          </a:p>
          <a:p>
            <a:pPr marL="0" indent="0">
              <a:buNone/>
            </a:pPr>
            <a:r>
              <a:rPr lang="it-IT" sz="2000" dirty="0"/>
              <a:t>3. Una </a:t>
            </a:r>
            <a:r>
              <a:rPr lang="it-IT" sz="2000" b="1" dirty="0"/>
              <a:t>maggiore consapevolezza sui processi  </a:t>
            </a:r>
            <a:r>
              <a:rPr lang="it-IT" sz="2000" dirty="0"/>
              <a:t>di condivisione dei dati sanitari rende la società più attiva nel supportarne gli usi secondari (studio sugli studenti universitari finlandesi)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/>
              <a:t>Sostanzialmente: </a:t>
            </a:r>
          </a:p>
          <a:p>
            <a:pPr marL="0" indent="0">
              <a:buNone/>
            </a:pPr>
            <a:r>
              <a:rPr lang="it-IT" sz="2000" dirty="0"/>
              <a:t>le persone hanno bisogno di </a:t>
            </a:r>
            <a:r>
              <a:rPr lang="it-IT" sz="2000" b="1" dirty="0"/>
              <a:t>trasparenza e di strumenti affidabili</a:t>
            </a:r>
            <a:r>
              <a:rPr lang="it-IT" sz="2000" dirty="0"/>
              <a:t> (privacy security) per essere più aperte alla condivisione dei dati relativi alla salute.</a:t>
            </a:r>
          </a:p>
        </p:txBody>
      </p:sp>
      <p:pic>
        <p:nvPicPr>
          <p:cNvPr id="5" name="Picture 4" descr="A diagram of a health care system&#10;&#10;Description automatically generated with medium confidence">
            <a:extLst>
              <a:ext uri="{FF2B5EF4-FFF2-40B4-BE49-F238E27FC236}">
                <a16:creationId xmlns:a16="http://schemas.microsoft.com/office/drawing/2014/main" id="{1BBA9621-02E8-6B40-896D-BF960D16F2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0" t="4199"/>
          <a:stretch/>
        </p:blipFill>
        <p:spPr>
          <a:xfrm>
            <a:off x="6164219" y="1226004"/>
            <a:ext cx="5690895" cy="411525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62237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8BA74-A244-C740-A7E6-EAFC4E474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6" b="9488"/>
          <a:stretch/>
        </p:blipFill>
        <p:spPr>
          <a:xfrm>
            <a:off x="369277" y="136261"/>
            <a:ext cx="11668824" cy="65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3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8087-1741-6C43-B022-B965D719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387"/>
            <a:ext cx="12192000" cy="1325563"/>
          </a:xfrm>
        </p:spPr>
        <p:txBody>
          <a:bodyPr/>
          <a:lstStyle/>
          <a:p>
            <a:pPr algn="ctr"/>
            <a:r>
              <a:rPr lang="en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ELEMENTI CHIAVE PER CREARE VALORE</a:t>
            </a:r>
          </a:p>
        </p:txBody>
      </p:sp>
      <p:pic>
        <p:nvPicPr>
          <p:cNvPr id="2052" name="Picture 4" descr="People, Process, Technology (In Exactly That Order!) - Henrico Dolfing">
            <a:extLst>
              <a:ext uri="{FF2B5EF4-FFF2-40B4-BE49-F238E27FC236}">
                <a16:creationId xmlns:a16="http://schemas.microsoft.com/office/drawing/2014/main" id="{4885C96E-39BD-C649-B186-63EF3870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t="3057" r="12874" b="7234"/>
          <a:stretch/>
        </p:blipFill>
        <p:spPr bwMode="auto">
          <a:xfrm>
            <a:off x="3112169" y="1161019"/>
            <a:ext cx="5967662" cy="551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34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A26AD-7619-1642-9BE4-1CADE33D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IT" sz="5400">
                <a:solidFill>
                  <a:schemeClr val="bg1">
                    <a:lumMod val="95000"/>
                    <a:lumOff val="5000"/>
                  </a:schemeClr>
                </a:solidFill>
              </a:rPr>
              <a:t>TECNOLOGIA</a:t>
            </a:r>
          </a:p>
        </p:txBody>
      </p:sp>
    </p:spTree>
    <p:extLst>
      <p:ext uri="{BB962C8B-B14F-4D97-AF65-F5344CB8AC3E}">
        <p14:creationId xmlns:p14="http://schemas.microsoft.com/office/powerpoint/2010/main" val="249596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tificial Intelligence (AI) in Healthcare Market Size, Share, Industry  Report, Statistics - 2032">
            <a:extLst>
              <a:ext uri="{FF2B5EF4-FFF2-40B4-BE49-F238E27FC236}">
                <a16:creationId xmlns:a16="http://schemas.microsoft.com/office/drawing/2014/main" id="{9C6F8229-64EB-5343-B550-98DB5B71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4" y="522830"/>
            <a:ext cx="10763589" cy="58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1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w Healthcare will be transformed by AI">
            <a:extLst>
              <a:ext uri="{FF2B5EF4-FFF2-40B4-BE49-F238E27FC236}">
                <a16:creationId xmlns:a16="http://schemas.microsoft.com/office/drawing/2014/main" id="{F458C741-DD15-D343-B94B-D8C77C10F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7" y="1891298"/>
            <a:ext cx="5587099" cy="32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pplication of artificial intelligence in wearable devices: Opportunities  and challenges - ScienceDirect">
            <a:extLst>
              <a:ext uri="{FF2B5EF4-FFF2-40B4-BE49-F238E27FC236}">
                <a16:creationId xmlns:a16="http://schemas.microsoft.com/office/drawing/2014/main" id="{C08D45BD-3F31-814F-BE61-98A49699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69" y="1891298"/>
            <a:ext cx="6008434" cy="32789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1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A26AD-7619-1642-9BE4-1CADE33D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PROCESSI</a:t>
            </a:r>
          </a:p>
        </p:txBody>
      </p:sp>
    </p:spTree>
    <p:extLst>
      <p:ext uri="{BB962C8B-B14F-4D97-AF65-F5344CB8AC3E}">
        <p14:creationId xmlns:p14="http://schemas.microsoft.com/office/powerpoint/2010/main" val="2855143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6ABD-1537-8E44-A705-78E262A5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75" y="365125"/>
            <a:ext cx="11560235" cy="964911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ARTIFICIAL INTELLIGENCE ACT – MAY/JUNE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AB005-A261-5A43-A734-C1F264CB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29" y="1618048"/>
            <a:ext cx="11084811" cy="48748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b="1" dirty="0">
                <a:solidFill>
                  <a:srgbClr val="FF0000"/>
                </a:solidFill>
              </a:rPr>
              <a:t>HEALTHCARE-RELATED HIGH-RISK AI SYSTEMS  </a:t>
            </a:r>
            <a:endParaRPr lang="en-GB" sz="1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000" dirty="0"/>
              <a:t>AI systems which are safety </a:t>
            </a:r>
            <a:r>
              <a:rPr lang="en-GB" sz="2000" b="1" dirty="0"/>
              <a:t>components of medical devices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1800" dirty="0"/>
              <a:t>e.g. AI system exerting a safety function in relation to a remote-controlled surgical system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en-GB" sz="2000" dirty="0">
                <a:effectLst/>
              </a:rPr>
              <a:t>AI systems which are </a:t>
            </a:r>
            <a:r>
              <a:rPr lang="en-GB" sz="2000" b="1" dirty="0">
                <a:effectLst/>
              </a:rPr>
              <a:t>medical devices by themselves </a:t>
            </a:r>
            <a:endParaRPr lang="en-GB" sz="20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1800" dirty="0">
                <a:effectLst/>
              </a:rPr>
              <a:t>e.g. AI systems providing information for diagnosis or treatment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" dirty="0"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1800" dirty="0"/>
              <a:t>3.   </a:t>
            </a:r>
            <a:r>
              <a:rPr lang="en-GB" sz="2000" b="1" dirty="0"/>
              <a:t>S</a:t>
            </a:r>
            <a:r>
              <a:rPr lang="en-GB" sz="2000" b="1" dirty="0">
                <a:effectLst/>
              </a:rPr>
              <a:t>tand-alone AI-systems </a:t>
            </a:r>
            <a:r>
              <a:rPr lang="en-GB" sz="2000" dirty="0">
                <a:effectLst/>
              </a:rPr>
              <a:t>for specific use-cases, listed in </a:t>
            </a:r>
            <a:r>
              <a:rPr lang="en-GB" sz="2000" dirty="0"/>
              <a:t>the </a:t>
            </a:r>
            <a:r>
              <a:rPr lang="en-GB" sz="2000" b="1" dirty="0"/>
              <a:t>A</a:t>
            </a:r>
            <a:r>
              <a:rPr lang="en-GB" sz="2000" b="1" dirty="0">
                <a:effectLst/>
              </a:rPr>
              <a:t>nnex </a:t>
            </a:r>
            <a:r>
              <a:rPr lang="en-GB" sz="2000" b="1" dirty="0"/>
              <a:t>III : </a:t>
            </a:r>
            <a:endParaRPr lang="en-GB" sz="2000" b="1" dirty="0">
              <a:effectLst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1800" dirty="0"/>
              <a:t>5. Access to and enjoyment of </a:t>
            </a:r>
            <a:r>
              <a:rPr lang="en-GB" sz="1800" b="1" dirty="0"/>
              <a:t>essential private services and essential public services </a:t>
            </a:r>
            <a:r>
              <a:rPr lang="en-GB" sz="1800" dirty="0"/>
              <a:t>and benefits: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1800" dirty="0"/>
              <a:t>a) </a:t>
            </a:r>
            <a:r>
              <a:rPr lang="en-GB" sz="1800" i="1" dirty="0"/>
              <a:t>AI systems intended to be used by public authorities …</a:t>
            </a:r>
            <a:r>
              <a:rPr lang="en-GB" sz="1800" b="1" i="1" dirty="0"/>
              <a:t>to evaluate the eligibility </a:t>
            </a:r>
            <a:r>
              <a:rPr lang="en-GB" sz="1800" i="1" dirty="0"/>
              <a:t>of natural persons for essential public assistance, benefits and services, </a:t>
            </a:r>
            <a:r>
              <a:rPr lang="en-GB" sz="1800" b="1" i="1" dirty="0"/>
              <a:t>including healthcare services…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1800" dirty="0"/>
              <a:t>d) </a:t>
            </a:r>
            <a:r>
              <a:rPr lang="en-GB" sz="1800" i="1" dirty="0"/>
              <a:t>AI systems intended </a:t>
            </a:r>
            <a:r>
              <a:rPr lang="en-GB" sz="1800" b="1" i="1" dirty="0"/>
              <a:t>to evaluate and classify emergency calls</a:t>
            </a:r>
            <a:r>
              <a:rPr lang="en-GB" sz="1800" i="1" dirty="0"/>
              <a:t> by natural persons or to be used to dispatch, or to establish priority in the dispatching of emergency first response services, including by …. medical aid, as well as of </a:t>
            </a:r>
            <a:r>
              <a:rPr lang="en-GB" sz="1800" b="1" i="1" dirty="0"/>
              <a:t>emergency healthcare patient triage systems.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200B0-DA67-1845-98D7-0B9E47F8ACC5}"/>
              </a:ext>
            </a:extLst>
          </p:cNvPr>
          <p:cNvSpPr/>
          <p:nvPr/>
        </p:nvSpPr>
        <p:spPr>
          <a:xfrm>
            <a:off x="362775" y="2175326"/>
            <a:ext cx="9220201" cy="1627300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D64DC-E26E-D547-B55C-AF87E7FED9C4}"/>
              </a:ext>
            </a:extLst>
          </p:cNvPr>
          <p:cNvSpPr txBox="1"/>
          <p:nvPr/>
        </p:nvSpPr>
        <p:spPr>
          <a:xfrm rot="748474">
            <a:off x="8284089" y="2060113"/>
            <a:ext cx="247335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Joint application AIA/ MDR</a:t>
            </a:r>
            <a:endParaRPr lang="en-IT" sz="1600" dirty="0"/>
          </a:p>
        </p:txBody>
      </p:sp>
    </p:spTree>
    <p:extLst>
      <p:ext uri="{BB962C8B-B14F-4D97-AF65-F5344CB8AC3E}">
        <p14:creationId xmlns:p14="http://schemas.microsoft.com/office/powerpoint/2010/main" val="403393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87057734-F0D9-0346-A60F-AD97CDD0E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87"/>
          <a:stretch/>
        </p:blipFill>
        <p:spPr>
          <a:xfrm>
            <a:off x="0" y="1424206"/>
            <a:ext cx="12192000" cy="54337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A5419D-78D0-594F-B726-C68E03BD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270"/>
            <a:ext cx="12192000" cy="1059638"/>
          </a:xfrm>
        </p:spPr>
        <p:txBody>
          <a:bodyPr>
            <a:normAutofit/>
          </a:bodyPr>
          <a:lstStyle/>
          <a:p>
            <a:pPr algn="ctr"/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AIA: SISTEMA DI CONFORMITÀ</a:t>
            </a:r>
            <a:endParaRPr lang="en-IT" sz="8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5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g. 1">
            <a:extLst>
              <a:ext uri="{FF2B5EF4-FFF2-40B4-BE49-F238E27FC236}">
                <a16:creationId xmlns:a16="http://schemas.microsoft.com/office/drawing/2014/main" id="{A99FDEBE-2D9B-2444-95BC-28BB51B45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" y="1580607"/>
            <a:ext cx="12114690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24E4F-E50D-064A-99E1-DF640B47101E}"/>
              </a:ext>
            </a:extLst>
          </p:cNvPr>
          <p:cNvSpPr txBox="1"/>
          <p:nvPr/>
        </p:nvSpPr>
        <p:spPr>
          <a:xfrm>
            <a:off x="2435021" y="6531196"/>
            <a:ext cx="782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Gonzalez Torres, A.P., Sawhney, N. Role of Regulatory Sandboxes and </a:t>
            </a:r>
            <a:r>
              <a:rPr lang="en-GB" sz="800" b="0" i="0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MLOps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 for AI-Enabled Public Sector Services. 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Rev </a:t>
            </a:r>
            <a:r>
              <a:rPr lang="en-GB" sz="800" b="0" i="1" dirty="0" err="1">
                <a:solidFill>
                  <a:srgbClr val="222222"/>
                </a:solidFill>
                <a:effectLst/>
                <a:latin typeface="Merriweather Sans" pitchFamily="2" charset="77"/>
              </a:rPr>
              <a:t>Socionetwork</a:t>
            </a:r>
            <a:r>
              <a:rPr lang="en-GB" sz="800" b="0" i="1" dirty="0">
                <a:solidFill>
                  <a:srgbClr val="222222"/>
                </a:solidFill>
                <a:effectLst/>
                <a:latin typeface="Merriweather Sans" pitchFamily="2" charset="77"/>
              </a:rPr>
              <a:t> Strat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 </a:t>
            </a:r>
            <a:r>
              <a:rPr lang="en-GB" sz="800" b="1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17</a:t>
            </a:r>
            <a:r>
              <a:rPr lang="en-GB" sz="800" b="0" i="0" dirty="0">
                <a:solidFill>
                  <a:srgbClr val="222222"/>
                </a:solidFill>
                <a:effectLst/>
                <a:latin typeface="Merriweather Sans" pitchFamily="2" charset="77"/>
              </a:rPr>
              <a:t>, 297–318 (2023).</a:t>
            </a:r>
            <a:endParaRPr lang="en-IT" sz="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9B6667-A252-2F48-BA40-7CAA7277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" y="202570"/>
            <a:ext cx="12091176" cy="1559928"/>
          </a:xfrm>
        </p:spPr>
        <p:txBody>
          <a:bodyPr>
            <a:normAutofit/>
          </a:bodyPr>
          <a:lstStyle/>
          <a:p>
            <a:pPr algn="ctr"/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SPAZI DI SPERIMENTAZIONE NORMATIVA </a:t>
            </a:r>
            <a:b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 57 &amp; 58 AIA</a:t>
            </a:r>
          </a:p>
        </p:txBody>
      </p:sp>
    </p:spTree>
    <p:extLst>
      <p:ext uri="{BB962C8B-B14F-4D97-AF65-F5344CB8AC3E}">
        <p14:creationId xmlns:p14="http://schemas.microsoft.com/office/powerpoint/2010/main" val="2258651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761</Words>
  <Application>Microsoft Macintosh PowerPoint</Application>
  <PresentationFormat>Widescreen</PresentationFormat>
  <Paragraphs>80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AdvOT3f9da5b7</vt:lpstr>
      <vt:lpstr>Arial</vt:lpstr>
      <vt:lpstr>Calibri</vt:lpstr>
      <vt:lpstr>Calibri Light</vt:lpstr>
      <vt:lpstr>Merriweather Sans</vt:lpstr>
      <vt:lpstr>system-ui</vt:lpstr>
      <vt:lpstr>Office Theme</vt:lpstr>
      <vt:lpstr>PowerPoint Presentation</vt:lpstr>
      <vt:lpstr>3 ELEMENTI CHIAVE PER CREARE VALORE</vt:lpstr>
      <vt:lpstr>TECNOLOGIA</vt:lpstr>
      <vt:lpstr>PowerPoint Presentation</vt:lpstr>
      <vt:lpstr>PowerPoint Presentation</vt:lpstr>
      <vt:lpstr>PROCESSI</vt:lpstr>
      <vt:lpstr>ARTIFICIAL INTELLIGENCE ACT – MAY/JUNE 2024</vt:lpstr>
      <vt:lpstr>AIA: SISTEMA DI CONFORMITÀ</vt:lpstr>
      <vt:lpstr>SPAZI DI SPERIMENTAZIONE NORMATIVA  ART 57 &amp; 58 AIA</vt:lpstr>
      <vt:lpstr>BENEFICI ATTESI DA SPAZI DI SPERIMENTAZIONE</vt:lpstr>
      <vt:lpstr>PERSONE</vt:lpstr>
      <vt:lpstr>DISPONIBILITÀ DI CAPITALE UMANO E COMPETENZE</vt:lpstr>
      <vt:lpstr>Attitudine delle persone alla condivisione dei dati di salute per uso primario e secondario</vt:lpstr>
      <vt:lpstr>Quali per principali evidenze?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Fidelia Cascini</dc:creator>
  <cp:lastModifiedBy>Fidelia Cascini</cp:lastModifiedBy>
  <cp:revision>7</cp:revision>
  <dcterms:created xsi:type="dcterms:W3CDTF">2024-04-25T15:43:57Z</dcterms:created>
  <dcterms:modified xsi:type="dcterms:W3CDTF">2024-05-16T06:18:58Z</dcterms:modified>
</cp:coreProperties>
</file>