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63" r:id="rId2"/>
    <p:sldMasterId id="2147483661" r:id="rId3"/>
    <p:sldMasterId id="2147483703" r:id="rId4"/>
    <p:sldMasterId id="2147483706" r:id="rId5"/>
  </p:sldMasterIdLst>
  <p:notesMasterIdLst>
    <p:notesMasterId r:id="rId16"/>
  </p:notesMasterIdLst>
  <p:sldIdLst>
    <p:sldId id="256" r:id="rId6"/>
    <p:sldId id="257" r:id="rId7"/>
    <p:sldId id="2147470383" r:id="rId8"/>
    <p:sldId id="2147470384" r:id="rId9"/>
    <p:sldId id="2147470385" r:id="rId10"/>
    <p:sldId id="2147470386" r:id="rId11"/>
    <p:sldId id="2147470387" r:id="rId12"/>
    <p:sldId id="2147470388" r:id="rId13"/>
    <p:sldId id="2147470389" r:id="rId14"/>
    <p:sldId id="2147470390"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98A22D-21FA-A1EA-4EFC-FD2F2DCDAF95}" name="MGB" initials="MGB" userId="MGB"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97A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9D19B-B622-4DCA-B68C-F4ACB2E45008}" v="70" dt="2024-05-15T13:58:10.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53182-2C11-4C74-B5A1-1C036EB1DF0A}" type="datetimeFigureOut">
              <a:rPr lang="it-IT" smtClean="0"/>
              <a:t>15/05/2024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82026-925C-499D-8802-EA516A5280D2}" type="slidenum">
              <a:rPr lang="it-IT" smtClean="0"/>
              <a:t>‹N›</a:t>
            </a:fld>
            <a:endParaRPr lang="it-IT"/>
          </a:p>
        </p:txBody>
      </p:sp>
    </p:spTree>
    <p:extLst>
      <p:ext uri="{BB962C8B-B14F-4D97-AF65-F5344CB8AC3E}">
        <p14:creationId xmlns:p14="http://schemas.microsoft.com/office/powerpoint/2010/main" val="190951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BAAF04-B964-E734-569C-CDD3225C4A5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C0ECCC1-2493-B1F6-A9D9-B219C10105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0979A67-92F0-35DF-F9F5-C1764581AF57}"/>
              </a:ext>
            </a:extLst>
          </p:cNvPr>
          <p:cNvSpPr>
            <a:spLocks noGrp="1"/>
          </p:cNvSpPr>
          <p:nvPr>
            <p:ph type="dt" sz="half" idx="10"/>
          </p:nvPr>
        </p:nvSpPr>
        <p:spPr/>
        <p:txBody>
          <a:bodyPr/>
          <a:lstStyle/>
          <a:p>
            <a:fld id="{1AE82B3B-54C3-4A49-A03A-CB2B3B192762}" type="datetimeFigureOut">
              <a:rPr lang="it-IT" smtClean="0"/>
              <a:t>15/05/2024</a:t>
            </a:fld>
            <a:endParaRPr lang="it-IT"/>
          </a:p>
        </p:txBody>
      </p:sp>
      <p:sp>
        <p:nvSpPr>
          <p:cNvPr id="5" name="Segnaposto piè di pagina 4">
            <a:extLst>
              <a:ext uri="{FF2B5EF4-FFF2-40B4-BE49-F238E27FC236}">
                <a16:creationId xmlns:a16="http://schemas.microsoft.com/office/drawing/2014/main" id="{EF9B769A-4A17-1413-E8D2-D66FB13192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F944A8-BB24-8672-003C-9BDF87183A9D}"/>
              </a:ext>
            </a:extLst>
          </p:cNvPr>
          <p:cNvSpPr>
            <a:spLocks noGrp="1"/>
          </p:cNvSpPr>
          <p:nvPr>
            <p:ph type="sldNum" sz="quarter" idx="12"/>
          </p:nvPr>
        </p:nvSpPr>
        <p:spPr/>
        <p:txBody>
          <a:bodyPr/>
          <a:lstStyle/>
          <a:p>
            <a:fld id="{6B669374-59DC-4264-85AD-964CF31BE994}" type="slidenum">
              <a:rPr lang="it-IT" smtClean="0"/>
              <a:t>‹N›</a:t>
            </a:fld>
            <a:endParaRPr lang="it-IT"/>
          </a:p>
        </p:txBody>
      </p:sp>
    </p:spTree>
    <p:extLst>
      <p:ext uri="{BB962C8B-B14F-4D97-AF65-F5344CB8AC3E}">
        <p14:creationId xmlns:p14="http://schemas.microsoft.com/office/powerpoint/2010/main" val="288169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3E8FAF-35FA-4D4B-F2AF-BB2AA41C95A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D89D0E4-3A04-84D8-9E09-ACC7D4DD2FD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6437DF9-B6B5-9F2A-5AC6-D58CA7115E44}"/>
              </a:ext>
            </a:extLst>
          </p:cNvPr>
          <p:cNvSpPr>
            <a:spLocks noGrp="1"/>
          </p:cNvSpPr>
          <p:nvPr>
            <p:ph type="dt" sz="half" idx="10"/>
          </p:nvPr>
        </p:nvSpPr>
        <p:spPr/>
        <p:txBody>
          <a:bodyPr/>
          <a:lstStyle/>
          <a:p>
            <a:fld id="{1AE82B3B-54C3-4A49-A03A-CB2B3B192762}" type="datetimeFigureOut">
              <a:rPr lang="it-IT" smtClean="0"/>
              <a:t>15/05/2024</a:t>
            </a:fld>
            <a:endParaRPr lang="it-IT"/>
          </a:p>
        </p:txBody>
      </p:sp>
      <p:sp>
        <p:nvSpPr>
          <p:cNvPr id="5" name="Segnaposto piè di pagina 4">
            <a:extLst>
              <a:ext uri="{FF2B5EF4-FFF2-40B4-BE49-F238E27FC236}">
                <a16:creationId xmlns:a16="http://schemas.microsoft.com/office/drawing/2014/main" id="{7ACCDEFC-D450-B2D0-C651-A826ABA139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D123F99-3758-B888-EBDA-E1AE6D1FB159}"/>
              </a:ext>
            </a:extLst>
          </p:cNvPr>
          <p:cNvSpPr>
            <a:spLocks noGrp="1"/>
          </p:cNvSpPr>
          <p:nvPr>
            <p:ph type="sldNum" sz="quarter" idx="12"/>
          </p:nvPr>
        </p:nvSpPr>
        <p:spPr/>
        <p:txBody>
          <a:bodyPr/>
          <a:lstStyle/>
          <a:p>
            <a:fld id="{6B669374-59DC-4264-85AD-964CF31BE994}" type="slidenum">
              <a:rPr lang="it-IT" smtClean="0"/>
              <a:t>‹N›</a:t>
            </a:fld>
            <a:endParaRPr lang="it-IT"/>
          </a:p>
        </p:txBody>
      </p:sp>
    </p:spTree>
    <p:extLst>
      <p:ext uri="{BB962C8B-B14F-4D97-AF65-F5344CB8AC3E}">
        <p14:creationId xmlns:p14="http://schemas.microsoft.com/office/powerpoint/2010/main" val="2145615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E7538F-F12C-10C5-4FAE-25F3FF6B23F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4752D3A-5F08-0E05-CB85-9E93315CEE0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A197BE0-32A3-A1AD-38E0-2B8D2CF3CD96}"/>
              </a:ext>
            </a:extLst>
          </p:cNvPr>
          <p:cNvSpPr>
            <a:spLocks noGrp="1"/>
          </p:cNvSpPr>
          <p:nvPr>
            <p:ph type="dt" sz="half" idx="10"/>
          </p:nvPr>
        </p:nvSpPr>
        <p:spPr/>
        <p:txBody>
          <a:bodyPr/>
          <a:lstStyle/>
          <a:p>
            <a:fld id="{1AE82B3B-54C3-4A49-A03A-CB2B3B192762}" type="datetimeFigureOut">
              <a:rPr lang="it-IT" smtClean="0"/>
              <a:t>15/05/2024</a:t>
            </a:fld>
            <a:endParaRPr lang="it-IT"/>
          </a:p>
        </p:txBody>
      </p:sp>
      <p:sp>
        <p:nvSpPr>
          <p:cNvPr id="5" name="Segnaposto piè di pagina 4">
            <a:extLst>
              <a:ext uri="{FF2B5EF4-FFF2-40B4-BE49-F238E27FC236}">
                <a16:creationId xmlns:a16="http://schemas.microsoft.com/office/drawing/2014/main" id="{53ED1B20-29BA-1712-EF1D-1ADD70D8AC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F46280-0737-693A-4B27-A250A7D7491A}"/>
              </a:ext>
            </a:extLst>
          </p:cNvPr>
          <p:cNvSpPr>
            <a:spLocks noGrp="1"/>
          </p:cNvSpPr>
          <p:nvPr>
            <p:ph type="sldNum" sz="quarter" idx="12"/>
          </p:nvPr>
        </p:nvSpPr>
        <p:spPr/>
        <p:txBody>
          <a:bodyPr/>
          <a:lstStyle/>
          <a:p>
            <a:fld id="{6B669374-59DC-4264-85AD-964CF31BE994}" type="slidenum">
              <a:rPr lang="it-IT" smtClean="0"/>
              <a:t>‹N›</a:t>
            </a:fld>
            <a:endParaRPr lang="it-IT"/>
          </a:p>
        </p:txBody>
      </p:sp>
    </p:spTree>
    <p:extLst>
      <p:ext uri="{BB962C8B-B14F-4D97-AF65-F5344CB8AC3E}">
        <p14:creationId xmlns:p14="http://schemas.microsoft.com/office/powerpoint/2010/main" val="174875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6B600C4-F84F-284C-908C-15914F89DE73}"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AC7F88C-7891-CE41-B3D7-41159696F305}"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‹N›</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81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6B600C4-F84F-284C-908C-15914F89DE73}"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AC7F88C-7891-CE41-B3D7-41159696F305}"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‹N›</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66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L_copertin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0" y="408738"/>
            <a:ext cx="12192000" cy="4042311"/>
          </a:xfrm>
        </p:spPr>
        <p:txBody>
          <a:bodyPr/>
          <a:lstStyle/>
          <a:p>
            <a:r>
              <a:rPr lang="it-IT" dirty="0"/>
              <a:t>Titolo presentazione</a:t>
            </a:r>
          </a:p>
        </p:txBody>
      </p:sp>
    </p:spTree>
    <p:extLst>
      <p:ext uri="{BB962C8B-B14F-4D97-AF65-F5344CB8AC3E}">
        <p14:creationId xmlns:p14="http://schemas.microsoft.com/office/powerpoint/2010/main" val="2396500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L_interno ">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 y="1"/>
            <a:ext cx="12190924" cy="6857799"/>
          </a:xfrm>
          <a:prstGeom prst="rect">
            <a:avLst/>
          </a:prstGeom>
        </p:spPr>
      </p:pic>
      <p:sp>
        <p:nvSpPr>
          <p:cNvPr id="9" name="Titolo 1"/>
          <p:cNvSpPr>
            <a:spLocks noGrp="1"/>
          </p:cNvSpPr>
          <p:nvPr>
            <p:ph type="ctrTitle" hasCustomPrompt="1"/>
          </p:nvPr>
        </p:nvSpPr>
        <p:spPr>
          <a:xfrm>
            <a:off x="914400" y="438963"/>
            <a:ext cx="10363200" cy="880669"/>
          </a:xfrm>
        </p:spPr>
        <p:txBody>
          <a:bodyPr>
            <a:normAutofit/>
          </a:bodyPr>
          <a:lstStyle>
            <a:lvl1pPr algn="l">
              <a:defRPr sz="4000">
                <a:solidFill>
                  <a:srgbClr val="056633"/>
                </a:solidFill>
              </a:defRPr>
            </a:lvl1pPr>
          </a:lstStyle>
          <a:p>
            <a:r>
              <a:rPr lang="it-IT" dirty="0"/>
              <a:t>Titolo</a:t>
            </a:r>
          </a:p>
        </p:txBody>
      </p:sp>
      <p:sp>
        <p:nvSpPr>
          <p:cNvPr id="10" name="Sottotitolo 2"/>
          <p:cNvSpPr>
            <a:spLocks noGrp="1"/>
          </p:cNvSpPr>
          <p:nvPr>
            <p:ph type="subTitle" idx="1" hasCustomPrompt="1"/>
          </p:nvPr>
        </p:nvSpPr>
        <p:spPr>
          <a:xfrm>
            <a:off x="914400" y="1868506"/>
            <a:ext cx="10363200" cy="4414345"/>
          </a:xfrm>
          <a:prstGeom prst="rect">
            <a:avLst/>
          </a:prstGeom>
        </p:spPr>
        <p:txBody>
          <a:bodyPr/>
          <a:lstStyle>
            <a:lvl1pPr marL="0" indent="0" algn="l">
              <a:buNone/>
              <a:defRPr sz="2400">
                <a:solidFill>
                  <a:schemeClr val="tx1"/>
                </a:solidFill>
                <a:latin typeface="Helvetica"/>
                <a:cs typeface="Helvetic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dirty="0"/>
              <a:t>Testo</a:t>
            </a:r>
          </a:p>
        </p:txBody>
      </p:sp>
      <p:sp>
        <p:nvSpPr>
          <p:cNvPr id="11" name="CasellaDiTesto 10"/>
          <p:cNvSpPr txBox="1"/>
          <p:nvPr userDrawn="1"/>
        </p:nvSpPr>
        <p:spPr>
          <a:xfrm>
            <a:off x="-116781" y="1985289"/>
            <a:ext cx="184731" cy="461665"/>
          </a:xfrm>
          <a:prstGeom prst="rect">
            <a:avLst/>
          </a:prstGeom>
          <a:noFill/>
        </p:spPr>
        <p:txBody>
          <a:bodyPr wrap="none" rtlCol="0">
            <a:spAutoFit/>
          </a:bodyPr>
          <a:lstStyle/>
          <a:p>
            <a:endParaRPr lang="it-IT" sz="2400" dirty="0"/>
          </a:p>
        </p:txBody>
      </p:sp>
    </p:spTree>
    <p:extLst>
      <p:ext uri="{BB962C8B-B14F-4D97-AF65-F5344CB8AC3E}">
        <p14:creationId xmlns:p14="http://schemas.microsoft.com/office/powerpoint/2010/main" val="76989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L_copertin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0" y="408738"/>
            <a:ext cx="12192000" cy="4042311"/>
          </a:xfrm>
        </p:spPr>
        <p:txBody>
          <a:bodyPr/>
          <a:lstStyle/>
          <a:p>
            <a:r>
              <a:rPr lang="it-IT" dirty="0"/>
              <a:t>Titolo presentazione</a:t>
            </a:r>
          </a:p>
        </p:txBody>
      </p:sp>
    </p:spTree>
    <p:extLst>
      <p:ext uri="{BB962C8B-B14F-4D97-AF65-F5344CB8AC3E}">
        <p14:creationId xmlns:p14="http://schemas.microsoft.com/office/powerpoint/2010/main" val="1909103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L_interno ">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 y="1"/>
            <a:ext cx="12190924" cy="6857799"/>
          </a:xfrm>
          <a:prstGeom prst="rect">
            <a:avLst/>
          </a:prstGeom>
        </p:spPr>
      </p:pic>
      <p:sp>
        <p:nvSpPr>
          <p:cNvPr id="9" name="Titolo 1"/>
          <p:cNvSpPr>
            <a:spLocks noGrp="1"/>
          </p:cNvSpPr>
          <p:nvPr>
            <p:ph type="ctrTitle" hasCustomPrompt="1"/>
          </p:nvPr>
        </p:nvSpPr>
        <p:spPr>
          <a:xfrm>
            <a:off x="914400" y="438963"/>
            <a:ext cx="10363200" cy="880669"/>
          </a:xfrm>
        </p:spPr>
        <p:txBody>
          <a:bodyPr>
            <a:normAutofit/>
          </a:bodyPr>
          <a:lstStyle>
            <a:lvl1pPr algn="l">
              <a:defRPr sz="4000">
                <a:solidFill>
                  <a:srgbClr val="056633"/>
                </a:solidFill>
              </a:defRPr>
            </a:lvl1pPr>
          </a:lstStyle>
          <a:p>
            <a:r>
              <a:rPr lang="it-IT" dirty="0"/>
              <a:t>Titolo</a:t>
            </a:r>
          </a:p>
        </p:txBody>
      </p:sp>
      <p:sp>
        <p:nvSpPr>
          <p:cNvPr id="10" name="Sottotitolo 2"/>
          <p:cNvSpPr>
            <a:spLocks noGrp="1"/>
          </p:cNvSpPr>
          <p:nvPr>
            <p:ph type="subTitle" idx="1" hasCustomPrompt="1"/>
          </p:nvPr>
        </p:nvSpPr>
        <p:spPr>
          <a:xfrm>
            <a:off x="914400" y="1868506"/>
            <a:ext cx="10363200" cy="4414345"/>
          </a:xfrm>
          <a:prstGeom prst="rect">
            <a:avLst/>
          </a:prstGeom>
        </p:spPr>
        <p:txBody>
          <a:bodyPr/>
          <a:lstStyle>
            <a:lvl1pPr marL="0" indent="0" algn="l">
              <a:buNone/>
              <a:defRPr sz="2400">
                <a:solidFill>
                  <a:schemeClr val="tx1"/>
                </a:solidFill>
                <a:latin typeface="Helvetica"/>
                <a:cs typeface="Helvetic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dirty="0"/>
              <a:t>Testo</a:t>
            </a:r>
          </a:p>
        </p:txBody>
      </p:sp>
      <p:sp>
        <p:nvSpPr>
          <p:cNvPr id="11" name="CasellaDiTesto 10"/>
          <p:cNvSpPr txBox="1"/>
          <p:nvPr userDrawn="1"/>
        </p:nvSpPr>
        <p:spPr>
          <a:xfrm>
            <a:off x="-116781" y="1985289"/>
            <a:ext cx="184731" cy="461665"/>
          </a:xfrm>
          <a:prstGeom prst="rect">
            <a:avLst/>
          </a:prstGeom>
          <a:noFill/>
        </p:spPr>
        <p:txBody>
          <a:bodyPr wrap="none" rtlCol="0">
            <a:spAutoFit/>
          </a:bodyPr>
          <a:lstStyle/>
          <a:p>
            <a:endParaRPr lang="it-IT" sz="2400" dirty="0"/>
          </a:p>
        </p:txBody>
      </p:sp>
    </p:spTree>
    <p:extLst>
      <p:ext uri="{BB962C8B-B14F-4D97-AF65-F5344CB8AC3E}">
        <p14:creationId xmlns:p14="http://schemas.microsoft.com/office/powerpoint/2010/main" val="58949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6FB860-BD1F-E4D3-B7CD-30AF94C0BB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F9E03E-8C9D-3DAE-67F1-F33BCF68C11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168315A-2987-B48F-76EC-35B77EEC8783}"/>
              </a:ext>
            </a:extLst>
          </p:cNvPr>
          <p:cNvSpPr>
            <a:spLocks noGrp="1"/>
          </p:cNvSpPr>
          <p:nvPr>
            <p:ph type="dt" sz="half" idx="10"/>
          </p:nvPr>
        </p:nvSpPr>
        <p:spPr/>
        <p:txBody>
          <a:bodyPr/>
          <a:lstStyle/>
          <a:p>
            <a:fld id="{1AE82B3B-54C3-4A49-A03A-CB2B3B192762}" type="datetimeFigureOut">
              <a:rPr lang="it-IT" smtClean="0"/>
              <a:t>15/05/2024</a:t>
            </a:fld>
            <a:endParaRPr lang="it-IT"/>
          </a:p>
        </p:txBody>
      </p:sp>
      <p:sp>
        <p:nvSpPr>
          <p:cNvPr id="5" name="Segnaposto piè di pagina 4">
            <a:extLst>
              <a:ext uri="{FF2B5EF4-FFF2-40B4-BE49-F238E27FC236}">
                <a16:creationId xmlns:a16="http://schemas.microsoft.com/office/drawing/2014/main" id="{9F8739C1-B003-B35E-BAE0-053207610D0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CDB62CE-31F8-E87A-D3D2-BCC199CAEA60}"/>
              </a:ext>
            </a:extLst>
          </p:cNvPr>
          <p:cNvSpPr>
            <a:spLocks noGrp="1"/>
          </p:cNvSpPr>
          <p:nvPr>
            <p:ph type="sldNum" sz="quarter" idx="12"/>
          </p:nvPr>
        </p:nvSpPr>
        <p:spPr/>
        <p:txBody>
          <a:bodyPr/>
          <a:lstStyle/>
          <a:p>
            <a:fld id="{6B669374-59DC-4264-85AD-964CF31BE994}" type="slidenum">
              <a:rPr lang="it-IT" smtClean="0"/>
              <a:t>‹N›</a:t>
            </a:fld>
            <a:endParaRPr lang="it-IT"/>
          </a:p>
        </p:txBody>
      </p:sp>
    </p:spTree>
    <p:extLst>
      <p:ext uri="{BB962C8B-B14F-4D97-AF65-F5344CB8AC3E}">
        <p14:creationId xmlns:p14="http://schemas.microsoft.com/office/powerpoint/2010/main" val="355623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648AB4-9E21-8629-66FC-26A90806B36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1E3ABE7-D9A0-4310-FA69-AE994938B2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0A6F94B-1EC3-6ECA-967F-8B01F5D59F18}"/>
              </a:ext>
            </a:extLst>
          </p:cNvPr>
          <p:cNvSpPr>
            <a:spLocks noGrp="1"/>
          </p:cNvSpPr>
          <p:nvPr>
            <p:ph type="dt" sz="half" idx="10"/>
          </p:nvPr>
        </p:nvSpPr>
        <p:spPr/>
        <p:txBody>
          <a:bodyPr/>
          <a:lstStyle/>
          <a:p>
            <a:fld id="{1AE82B3B-54C3-4A49-A03A-CB2B3B192762}" type="datetimeFigureOut">
              <a:rPr lang="it-IT" smtClean="0"/>
              <a:t>15/05/2024</a:t>
            </a:fld>
            <a:endParaRPr lang="it-IT"/>
          </a:p>
        </p:txBody>
      </p:sp>
      <p:sp>
        <p:nvSpPr>
          <p:cNvPr id="5" name="Segnaposto piè di pagina 4">
            <a:extLst>
              <a:ext uri="{FF2B5EF4-FFF2-40B4-BE49-F238E27FC236}">
                <a16:creationId xmlns:a16="http://schemas.microsoft.com/office/drawing/2014/main" id="{EB3DE019-7345-DD50-C5D6-F7E6A8DCB74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796FC44-307A-7410-8D99-11A1BE6CDA55}"/>
              </a:ext>
            </a:extLst>
          </p:cNvPr>
          <p:cNvSpPr>
            <a:spLocks noGrp="1"/>
          </p:cNvSpPr>
          <p:nvPr>
            <p:ph type="sldNum" sz="quarter" idx="12"/>
          </p:nvPr>
        </p:nvSpPr>
        <p:spPr/>
        <p:txBody>
          <a:bodyPr/>
          <a:lstStyle/>
          <a:p>
            <a:fld id="{6B669374-59DC-4264-85AD-964CF31BE994}" type="slidenum">
              <a:rPr lang="it-IT" smtClean="0"/>
              <a:t>‹N›</a:t>
            </a:fld>
            <a:endParaRPr lang="it-IT"/>
          </a:p>
        </p:txBody>
      </p:sp>
    </p:spTree>
    <p:extLst>
      <p:ext uri="{BB962C8B-B14F-4D97-AF65-F5344CB8AC3E}">
        <p14:creationId xmlns:p14="http://schemas.microsoft.com/office/powerpoint/2010/main" val="92746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B95156-E396-CABC-1D67-E9BFA664D0E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681D72A-CE16-7888-19E3-CF39A10E62E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DABE49D-F50C-736B-83F5-4195A6E6D38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A3A772F-AA72-03E7-C9EF-5032F820C48C}"/>
              </a:ext>
            </a:extLst>
          </p:cNvPr>
          <p:cNvSpPr>
            <a:spLocks noGrp="1"/>
          </p:cNvSpPr>
          <p:nvPr>
            <p:ph type="dt" sz="half" idx="10"/>
          </p:nvPr>
        </p:nvSpPr>
        <p:spPr/>
        <p:txBody>
          <a:bodyPr/>
          <a:lstStyle/>
          <a:p>
            <a:fld id="{1AE82B3B-54C3-4A49-A03A-CB2B3B192762}" type="datetimeFigureOut">
              <a:rPr lang="it-IT" smtClean="0"/>
              <a:t>15/05/2024</a:t>
            </a:fld>
            <a:endParaRPr lang="it-IT"/>
          </a:p>
        </p:txBody>
      </p:sp>
      <p:sp>
        <p:nvSpPr>
          <p:cNvPr id="6" name="Segnaposto piè di pagina 5">
            <a:extLst>
              <a:ext uri="{FF2B5EF4-FFF2-40B4-BE49-F238E27FC236}">
                <a16:creationId xmlns:a16="http://schemas.microsoft.com/office/drawing/2014/main" id="{5F026D96-2B0A-F579-877D-C001DEC895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FF546DD-E741-0072-5FE2-B49A84978500}"/>
              </a:ext>
            </a:extLst>
          </p:cNvPr>
          <p:cNvSpPr>
            <a:spLocks noGrp="1"/>
          </p:cNvSpPr>
          <p:nvPr>
            <p:ph type="sldNum" sz="quarter" idx="12"/>
          </p:nvPr>
        </p:nvSpPr>
        <p:spPr/>
        <p:txBody>
          <a:bodyPr/>
          <a:lstStyle/>
          <a:p>
            <a:fld id="{6B669374-59DC-4264-85AD-964CF31BE994}" type="slidenum">
              <a:rPr lang="it-IT" smtClean="0"/>
              <a:t>‹N›</a:t>
            </a:fld>
            <a:endParaRPr lang="it-IT"/>
          </a:p>
        </p:txBody>
      </p:sp>
    </p:spTree>
    <p:extLst>
      <p:ext uri="{BB962C8B-B14F-4D97-AF65-F5344CB8AC3E}">
        <p14:creationId xmlns:p14="http://schemas.microsoft.com/office/powerpoint/2010/main" val="224491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3E489D-B0B4-D399-89A1-D3EE9F4F10E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283B8F7-FE1A-40CB-4966-F5CAF3CD05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002AC18-189C-792A-9515-214A04CD682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E8755DB-4577-3D8C-EAE1-41A6D0986C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A9CEF5E-2589-B08E-4B88-89B7F1F3AC1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634414-E39A-1BD2-7103-8CC11D3BAE9B}"/>
              </a:ext>
            </a:extLst>
          </p:cNvPr>
          <p:cNvSpPr>
            <a:spLocks noGrp="1"/>
          </p:cNvSpPr>
          <p:nvPr>
            <p:ph type="dt" sz="half" idx="10"/>
          </p:nvPr>
        </p:nvSpPr>
        <p:spPr/>
        <p:txBody>
          <a:bodyPr/>
          <a:lstStyle/>
          <a:p>
            <a:fld id="{1AE82B3B-54C3-4A49-A03A-CB2B3B192762}" type="datetimeFigureOut">
              <a:rPr lang="it-IT" smtClean="0"/>
              <a:t>15/05/2024</a:t>
            </a:fld>
            <a:endParaRPr lang="it-IT"/>
          </a:p>
        </p:txBody>
      </p:sp>
      <p:sp>
        <p:nvSpPr>
          <p:cNvPr id="8" name="Segnaposto piè di pagina 7">
            <a:extLst>
              <a:ext uri="{FF2B5EF4-FFF2-40B4-BE49-F238E27FC236}">
                <a16:creationId xmlns:a16="http://schemas.microsoft.com/office/drawing/2014/main" id="{64A2227A-1CBF-B6DA-96B4-B762E6212AE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85F20C5-372D-6494-5D33-ACBE7EB05A19}"/>
              </a:ext>
            </a:extLst>
          </p:cNvPr>
          <p:cNvSpPr>
            <a:spLocks noGrp="1"/>
          </p:cNvSpPr>
          <p:nvPr>
            <p:ph type="sldNum" sz="quarter" idx="12"/>
          </p:nvPr>
        </p:nvSpPr>
        <p:spPr/>
        <p:txBody>
          <a:bodyPr/>
          <a:lstStyle/>
          <a:p>
            <a:fld id="{6B669374-59DC-4264-85AD-964CF31BE994}" type="slidenum">
              <a:rPr lang="it-IT" smtClean="0"/>
              <a:t>‹N›</a:t>
            </a:fld>
            <a:endParaRPr lang="it-IT"/>
          </a:p>
        </p:txBody>
      </p:sp>
    </p:spTree>
    <p:extLst>
      <p:ext uri="{BB962C8B-B14F-4D97-AF65-F5344CB8AC3E}">
        <p14:creationId xmlns:p14="http://schemas.microsoft.com/office/powerpoint/2010/main" val="37167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F56FB3-483C-C2BE-00FA-15552908BDA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27F5309-697C-C37A-FD3D-96BC1A74ECEB}"/>
              </a:ext>
            </a:extLst>
          </p:cNvPr>
          <p:cNvSpPr>
            <a:spLocks noGrp="1"/>
          </p:cNvSpPr>
          <p:nvPr>
            <p:ph type="dt" sz="half" idx="10"/>
          </p:nvPr>
        </p:nvSpPr>
        <p:spPr/>
        <p:txBody>
          <a:bodyPr/>
          <a:lstStyle/>
          <a:p>
            <a:fld id="{1AE82B3B-54C3-4A49-A03A-CB2B3B192762}" type="datetimeFigureOut">
              <a:rPr lang="it-IT" smtClean="0"/>
              <a:t>15/05/2024</a:t>
            </a:fld>
            <a:endParaRPr lang="it-IT"/>
          </a:p>
        </p:txBody>
      </p:sp>
      <p:sp>
        <p:nvSpPr>
          <p:cNvPr id="4" name="Segnaposto piè di pagina 3">
            <a:extLst>
              <a:ext uri="{FF2B5EF4-FFF2-40B4-BE49-F238E27FC236}">
                <a16:creationId xmlns:a16="http://schemas.microsoft.com/office/drawing/2014/main" id="{885DAE37-9757-D280-2ED6-FF967A137C0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6E81889-EDC5-0076-7CD1-714A9C377DB9}"/>
              </a:ext>
            </a:extLst>
          </p:cNvPr>
          <p:cNvSpPr>
            <a:spLocks noGrp="1"/>
          </p:cNvSpPr>
          <p:nvPr>
            <p:ph type="sldNum" sz="quarter" idx="12"/>
          </p:nvPr>
        </p:nvSpPr>
        <p:spPr/>
        <p:txBody>
          <a:bodyPr/>
          <a:lstStyle/>
          <a:p>
            <a:fld id="{6B669374-59DC-4264-85AD-964CF31BE994}" type="slidenum">
              <a:rPr lang="it-IT" smtClean="0"/>
              <a:t>‹N›</a:t>
            </a:fld>
            <a:endParaRPr lang="it-IT"/>
          </a:p>
        </p:txBody>
      </p:sp>
    </p:spTree>
    <p:extLst>
      <p:ext uri="{BB962C8B-B14F-4D97-AF65-F5344CB8AC3E}">
        <p14:creationId xmlns:p14="http://schemas.microsoft.com/office/powerpoint/2010/main" val="34458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4F12C02-CC40-538E-BE74-EA6ACAE5CBF7}"/>
              </a:ext>
            </a:extLst>
          </p:cNvPr>
          <p:cNvSpPr>
            <a:spLocks noGrp="1"/>
          </p:cNvSpPr>
          <p:nvPr>
            <p:ph type="dt" sz="half" idx="10"/>
          </p:nvPr>
        </p:nvSpPr>
        <p:spPr/>
        <p:txBody>
          <a:bodyPr/>
          <a:lstStyle/>
          <a:p>
            <a:fld id="{1AE82B3B-54C3-4A49-A03A-CB2B3B192762}" type="datetimeFigureOut">
              <a:rPr lang="it-IT" smtClean="0"/>
              <a:t>15/05/2024</a:t>
            </a:fld>
            <a:endParaRPr lang="it-IT"/>
          </a:p>
        </p:txBody>
      </p:sp>
      <p:sp>
        <p:nvSpPr>
          <p:cNvPr id="3" name="Segnaposto piè di pagina 2">
            <a:extLst>
              <a:ext uri="{FF2B5EF4-FFF2-40B4-BE49-F238E27FC236}">
                <a16:creationId xmlns:a16="http://schemas.microsoft.com/office/drawing/2014/main" id="{98CE9CEE-5CD8-A0EE-F416-791ABE4FCA0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7EAEE0E-DA65-E15F-1849-30DDE26AB6A8}"/>
              </a:ext>
            </a:extLst>
          </p:cNvPr>
          <p:cNvSpPr>
            <a:spLocks noGrp="1"/>
          </p:cNvSpPr>
          <p:nvPr>
            <p:ph type="sldNum" sz="quarter" idx="12"/>
          </p:nvPr>
        </p:nvSpPr>
        <p:spPr/>
        <p:txBody>
          <a:bodyPr/>
          <a:lstStyle/>
          <a:p>
            <a:fld id="{6B669374-59DC-4264-85AD-964CF31BE994}" type="slidenum">
              <a:rPr lang="it-IT" smtClean="0"/>
              <a:t>‹N›</a:t>
            </a:fld>
            <a:endParaRPr lang="it-IT"/>
          </a:p>
        </p:txBody>
      </p:sp>
    </p:spTree>
    <p:extLst>
      <p:ext uri="{BB962C8B-B14F-4D97-AF65-F5344CB8AC3E}">
        <p14:creationId xmlns:p14="http://schemas.microsoft.com/office/powerpoint/2010/main" val="151685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361025-4C33-3359-56A7-552E5BE9745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FC2D5A7-64FD-D7D8-78E0-4D0EEB42AD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C42F2B3-6F8D-0BB1-39FF-FE947CB9B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BF4227B-DB22-5D01-B429-1309FE6398B1}"/>
              </a:ext>
            </a:extLst>
          </p:cNvPr>
          <p:cNvSpPr>
            <a:spLocks noGrp="1"/>
          </p:cNvSpPr>
          <p:nvPr>
            <p:ph type="dt" sz="half" idx="10"/>
          </p:nvPr>
        </p:nvSpPr>
        <p:spPr/>
        <p:txBody>
          <a:bodyPr/>
          <a:lstStyle/>
          <a:p>
            <a:fld id="{1AE82B3B-54C3-4A49-A03A-CB2B3B192762}" type="datetimeFigureOut">
              <a:rPr lang="it-IT" smtClean="0"/>
              <a:t>15/05/2024</a:t>
            </a:fld>
            <a:endParaRPr lang="it-IT"/>
          </a:p>
        </p:txBody>
      </p:sp>
      <p:sp>
        <p:nvSpPr>
          <p:cNvPr id="6" name="Segnaposto piè di pagina 5">
            <a:extLst>
              <a:ext uri="{FF2B5EF4-FFF2-40B4-BE49-F238E27FC236}">
                <a16:creationId xmlns:a16="http://schemas.microsoft.com/office/drawing/2014/main" id="{B638ADAE-5324-1A63-97C3-656A4CFA5EA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4E4D34C-DCE7-98E1-9AE9-6AB306358DC4}"/>
              </a:ext>
            </a:extLst>
          </p:cNvPr>
          <p:cNvSpPr>
            <a:spLocks noGrp="1"/>
          </p:cNvSpPr>
          <p:nvPr>
            <p:ph type="sldNum" sz="quarter" idx="12"/>
          </p:nvPr>
        </p:nvSpPr>
        <p:spPr/>
        <p:txBody>
          <a:bodyPr/>
          <a:lstStyle/>
          <a:p>
            <a:fld id="{6B669374-59DC-4264-85AD-964CF31BE994}" type="slidenum">
              <a:rPr lang="it-IT" smtClean="0"/>
              <a:t>‹N›</a:t>
            </a:fld>
            <a:endParaRPr lang="it-IT"/>
          </a:p>
        </p:txBody>
      </p:sp>
    </p:spTree>
    <p:extLst>
      <p:ext uri="{BB962C8B-B14F-4D97-AF65-F5344CB8AC3E}">
        <p14:creationId xmlns:p14="http://schemas.microsoft.com/office/powerpoint/2010/main" val="209457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4F1541-F59A-0B9A-B46B-ECAC708896F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567CF70-CFE7-C935-650A-6AB7438CF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ED0A4E7-FDE1-E1C3-CCBB-C14980D7B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8712353-E123-7BAA-C6DB-CA48525A8BAF}"/>
              </a:ext>
            </a:extLst>
          </p:cNvPr>
          <p:cNvSpPr>
            <a:spLocks noGrp="1"/>
          </p:cNvSpPr>
          <p:nvPr>
            <p:ph type="dt" sz="half" idx="10"/>
          </p:nvPr>
        </p:nvSpPr>
        <p:spPr/>
        <p:txBody>
          <a:bodyPr/>
          <a:lstStyle/>
          <a:p>
            <a:fld id="{1AE82B3B-54C3-4A49-A03A-CB2B3B192762}" type="datetimeFigureOut">
              <a:rPr lang="it-IT" smtClean="0"/>
              <a:t>15/05/2024</a:t>
            </a:fld>
            <a:endParaRPr lang="it-IT"/>
          </a:p>
        </p:txBody>
      </p:sp>
      <p:sp>
        <p:nvSpPr>
          <p:cNvPr id="6" name="Segnaposto piè di pagina 5">
            <a:extLst>
              <a:ext uri="{FF2B5EF4-FFF2-40B4-BE49-F238E27FC236}">
                <a16:creationId xmlns:a16="http://schemas.microsoft.com/office/drawing/2014/main" id="{D1C5FE1A-C706-82BE-20B9-30E7F98055D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1CE751F-C6CC-D6B1-6CD5-1BB7039B6E9F}"/>
              </a:ext>
            </a:extLst>
          </p:cNvPr>
          <p:cNvSpPr>
            <a:spLocks noGrp="1"/>
          </p:cNvSpPr>
          <p:nvPr>
            <p:ph type="sldNum" sz="quarter" idx="12"/>
          </p:nvPr>
        </p:nvSpPr>
        <p:spPr/>
        <p:txBody>
          <a:bodyPr/>
          <a:lstStyle/>
          <a:p>
            <a:fld id="{6B669374-59DC-4264-85AD-964CF31BE994}" type="slidenum">
              <a:rPr lang="it-IT" smtClean="0"/>
              <a:t>‹N›</a:t>
            </a:fld>
            <a:endParaRPr lang="it-IT"/>
          </a:p>
        </p:txBody>
      </p:sp>
    </p:spTree>
    <p:extLst>
      <p:ext uri="{BB962C8B-B14F-4D97-AF65-F5344CB8AC3E}">
        <p14:creationId xmlns:p14="http://schemas.microsoft.com/office/powerpoint/2010/main" val="179236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83889BE-56C5-7715-1DAD-409C2C5EC8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53FB4D8-47EE-5110-7029-D07102797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D5752BE-C8E5-2E69-1EBF-FFBF3E25D7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E82B3B-54C3-4A49-A03A-CB2B3B192762}" type="datetimeFigureOut">
              <a:rPr lang="it-IT" smtClean="0"/>
              <a:t>15/05/2024</a:t>
            </a:fld>
            <a:endParaRPr lang="it-IT"/>
          </a:p>
        </p:txBody>
      </p:sp>
      <p:sp>
        <p:nvSpPr>
          <p:cNvPr id="5" name="Segnaposto piè di pagina 4">
            <a:extLst>
              <a:ext uri="{FF2B5EF4-FFF2-40B4-BE49-F238E27FC236}">
                <a16:creationId xmlns:a16="http://schemas.microsoft.com/office/drawing/2014/main" id="{E2242A3B-70EB-F035-410B-1CDF970B50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718229CE-2ED0-6F46-E674-46F5A30E0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669374-59DC-4264-85AD-964CF31BE994}" type="slidenum">
              <a:rPr lang="it-IT" smtClean="0"/>
              <a:t>‹N›</a:t>
            </a:fld>
            <a:endParaRPr lang="it-IT"/>
          </a:p>
        </p:txBody>
      </p:sp>
    </p:spTree>
    <p:extLst>
      <p:ext uri="{BB962C8B-B14F-4D97-AF65-F5344CB8AC3E}">
        <p14:creationId xmlns:p14="http://schemas.microsoft.com/office/powerpoint/2010/main" val="30320509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0" y="5589237"/>
            <a:ext cx="12211688" cy="1283532"/>
          </a:xfrm>
          <a:prstGeom prst="rect">
            <a:avLst/>
          </a:prstGeom>
        </p:spPr>
      </p:pic>
      <p:pic>
        <p:nvPicPr>
          <p:cNvPr id="8" name="Picture 7"/>
          <p:cNvPicPr>
            <a:picLocks noChangeAspect="1"/>
          </p:cNvPicPr>
          <p:nvPr userDrawn="1"/>
        </p:nvPicPr>
        <p:blipFill>
          <a:blip r:embed="rId4"/>
          <a:stretch>
            <a:fillRect/>
          </a:stretch>
        </p:blipFill>
        <p:spPr>
          <a:xfrm>
            <a:off x="0" y="0"/>
            <a:ext cx="12192000" cy="336656"/>
          </a:xfrm>
          <a:prstGeom prst="rect">
            <a:avLst/>
          </a:prstGeom>
        </p:spPr>
      </p:pic>
      <p:pic>
        <p:nvPicPr>
          <p:cNvPr id="9" name="Picture 8"/>
          <p:cNvPicPr>
            <a:picLocks noChangeAspect="1"/>
          </p:cNvPicPr>
          <p:nvPr userDrawn="1"/>
        </p:nvPicPr>
        <p:blipFill>
          <a:blip r:embed="rId5"/>
          <a:stretch>
            <a:fillRect/>
          </a:stretch>
        </p:blipFill>
        <p:spPr>
          <a:xfrm>
            <a:off x="0" y="0"/>
            <a:ext cx="508000" cy="6489700"/>
          </a:xfrm>
          <a:prstGeom prst="rect">
            <a:avLst/>
          </a:prstGeom>
        </p:spPr>
      </p:pic>
      <p:pic>
        <p:nvPicPr>
          <p:cNvPr id="10" name="Picture 9"/>
          <p:cNvPicPr>
            <a:picLocks noChangeAspect="1"/>
          </p:cNvPicPr>
          <p:nvPr userDrawn="1"/>
        </p:nvPicPr>
        <p:blipFill>
          <a:blip r:embed="rId5"/>
          <a:stretch>
            <a:fillRect/>
          </a:stretch>
        </p:blipFill>
        <p:spPr>
          <a:xfrm>
            <a:off x="11703688" y="0"/>
            <a:ext cx="508000" cy="6489700"/>
          </a:xfrm>
          <a:prstGeom prst="rect">
            <a:avLst/>
          </a:prstGeom>
        </p:spPr>
      </p:pic>
    </p:spTree>
    <p:extLst>
      <p:ext uri="{BB962C8B-B14F-4D97-AF65-F5344CB8AC3E}">
        <p14:creationId xmlns:p14="http://schemas.microsoft.com/office/powerpoint/2010/main" val="3408797678"/>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0" y="5589237"/>
            <a:ext cx="12211688" cy="1283532"/>
          </a:xfrm>
          <a:prstGeom prst="rect">
            <a:avLst/>
          </a:prstGeom>
        </p:spPr>
      </p:pic>
      <p:pic>
        <p:nvPicPr>
          <p:cNvPr id="8" name="Picture 7"/>
          <p:cNvPicPr>
            <a:picLocks noChangeAspect="1"/>
          </p:cNvPicPr>
          <p:nvPr userDrawn="1"/>
        </p:nvPicPr>
        <p:blipFill>
          <a:blip r:embed="rId4"/>
          <a:stretch>
            <a:fillRect/>
          </a:stretch>
        </p:blipFill>
        <p:spPr>
          <a:xfrm>
            <a:off x="0" y="0"/>
            <a:ext cx="12192000" cy="336656"/>
          </a:xfrm>
          <a:prstGeom prst="rect">
            <a:avLst/>
          </a:prstGeom>
        </p:spPr>
      </p:pic>
      <p:pic>
        <p:nvPicPr>
          <p:cNvPr id="9" name="Picture 8"/>
          <p:cNvPicPr>
            <a:picLocks noChangeAspect="1"/>
          </p:cNvPicPr>
          <p:nvPr userDrawn="1"/>
        </p:nvPicPr>
        <p:blipFill>
          <a:blip r:embed="rId5"/>
          <a:stretch>
            <a:fillRect/>
          </a:stretch>
        </p:blipFill>
        <p:spPr>
          <a:xfrm>
            <a:off x="0" y="0"/>
            <a:ext cx="508000" cy="6489700"/>
          </a:xfrm>
          <a:prstGeom prst="rect">
            <a:avLst/>
          </a:prstGeom>
        </p:spPr>
      </p:pic>
      <p:pic>
        <p:nvPicPr>
          <p:cNvPr id="10" name="Picture 9"/>
          <p:cNvPicPr>
            <a:picLocks noChangeAspect="1"/>
          </p:cNvPicPr>
          <p:nvPr userDrawn="1"/>
        </p:nvPicPr>
        <p:blipFill>
          <a:blip r:embed="rId5"/>
          <a:stretch>
            <a:fillRect/>
          </a:stretch>
        </p:blipFill>
        <p:spPr>
          <a:xfrm>
            <a:off x="11703688" y="0"/>
            <a:ext cx="508000" cy="6489700"/>
          </a:xfrm>
          <a:prstGeom prst="rect">
            <a:avLst/>
          </a:prstGeom>
        </p:spPr>
      </p:pic>
    </p:spTree>
    <p:extLst>
      <p:ext uri="{BB962C8B-B14F-4D97-AF65-F5344CB8AC3E}">
        <p14:creationId xmlns:p14="http://schemas.microsoft.com/office/powerpoint/2010/main" val="309601419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0" y="0"/>
            <a:ext cx="12191140" cy="6857920"/>
          </a:xfrm>
          <a:prstGeom prst="rect">
            <a:avLst/>
          </a:prstGeom>
        </p:spPr>
      </p:pic>
      <p:sp>
        <p:nvSpPr>
          <p:cNvPr id="2" name="Segnaposto titolo 1"/>
          <p:cNvSpPr>
            <a:spLocks noGrp="1"/>
          </p:cNvSpPr>
          <p:nvPr>
            <p:ph type="title"/>
          </p:nvPr>
        </p:nvSpPr>
        <p:spPr>
          <a:xfrm>
            <a:off x="609600" y="408737"/>
            <a:ext cx="10972800" cy="5542120"/>
          </a:xfrm>
          <a:prstGeom prst="rect">
            <a:avLst/>
          </a:prstGeom>
        </p:spPr>
        <p:txBody>
          <a:bodyPr vert="horz" lIns="91440" tIns="45720" rIns="91440" bIns="45720" rtlCol="0" anchor="ctr">
            <a:normAutofit/>
          </a:bodyPr>
          <a:lstStyle/>
          <a:p>
            <a:r>
              <a:rPr lang="it-IT" dirty="0"/>
              <a:t>Titolo presentazione</a:t>
            </a:r>
          </a:p>
        </p:txBody>
      </p:sp>
    </p:spTree>
    <p:extLst>
      <p:ext uri="{BB962C8B-B14F-4D97-AF65-F5344CB8AC3E}">
        <p14:creationId xmlns:p14="http://schemas.microsoft.com/office/powerpoint/2010/main" val="1917601108"/>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ctr" defTabSz="609585" rtl="0" eaLnBrk="1" latinLnBrk="0" hangingPunct="1">
        <a:spcBef>
          <a:spcPct val="0"/>
        </a:spcBef>
        <a:buNone/>
        <a:defRPr sz="5867" b="1" kern="1200">
          <a:solidFill>
            <a:srgbClr val="056633"/>
          </a:solidFill>
          <a:latin typeface="Helvetica"/>
          <a:ea typeface="+mj-ea"/>
          <a:cs typeface="Helvetica"/>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it-IT"/>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0" y="0"/>
            <a:ext cx="12191140" cy="6857920"/>
          </a:xfrm>
          <a:prstGeom prst="rect">
            <a:avLst/>
          </a:prstGeom>
        </p:spPr>
      </p:pic>
      <p:sp>
        <p:nvSpPr>
          <p:cNvPr id="2" name="Segnaposto titolo 1"/>
          <p:cNvSpPr>
            <a:spLocks noGrp="1"/>
          </p:cNvSpPr>
          <p:nvPr>
            <p:ph type="title"/>
          </p:nvPr>
        </p:nvSpPr>
        <p:spPr>
          <a:xfrm>
            <a:off x="609600" y="408737"/>
            <a:ext cx="10972800" cy="5542120"/>
          </a:xfrm>
          <a:prstGeom prst="rect">
            <a:avLst/>
          </a:prstGeom>
        </p:spPr>
        <p:txBody>
          <a:bodyPr vert="horz" lIns="91440" tIns="45720" rIns="91440" bIns="45720" rtlCol="0" anchor="ctr">
            <a:normAutofit/>
          </a:bodyPr>
          <a:lstStyle/>
          <a:p>
            <a:r>
              <a:rPr lang="it-IT" dirty="0"/>
              <a:t>Titolo presentazione</a:t>
            </a:r>
          </a:p>
        </p:txBody>
      </p:sp>
    </p:spTree>
    <p:extLst>
      <p:ext uri="{BB962C8B-B14F-4D97-AF65-F5344CB8AC3E}">
        <p14:creationId xmlns:p14="http://schemas.microsoft.com/office/powerpoint/2010/main" val="1738494998"/>
      </p:ext>
    </p:extLst>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ctr" defTabSz="609585" rtl="0" eaLnBrk="1" latinLnBrk="0" hangingPunct="1">
        <a:spcBef>
          <a:spcPct val="0"/>
        </a:spcBef>
        <a:buNone/>
        <a:defRPr sz="5867" b="1" kern="1200">
          <a:solidFill>
            <a:srgbClr val="056633"/>
          </a:solidFill>
          <a:latin typeface="Helvetica"/>
          <a:ea typeface="+mj-ea"/>
          <a:cs typeface="Helvetica"/>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it-IT"/>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448431" y="5571404"/>
            <a:ext cx="11398898" cy="810543"/>
          </a:xfrm>
          <a:prstGeom prst="rect">
            <a:avLst/>
          </a:prstGeom>
          <a:noFill/>
        </p:spPr>
        <p:txBody>
          <a:bodyPr wrap="square" rtlCol="0">
            <a:spAutoFit/>
          </a:bodyPr>
          <a:lstStyle/>
          <a:p>
            <a:pPr algn="ctr" defTabSz="609585"/>
            <a:endParaRPr lang="it-IT" sz="2667" dirty="0">
              <a:solidFill>
                <a:prstClr val="black"/>
              </a:solidFill>
              <a:latin typeface="Helvetica"/>
              <a:cs typeface="Helvetica"/>
            </a:endParaRPr>
          </a:p>
          <a:p>
            <a:pPr algn="ctr" defTabSz="609585"/>
            <a:r>
              <a:rPr lang="it-IT" sz="2000" b="1" dirty="0">
                <a:latin typeface="Calibri Light" panose="020F0302020204030204"/>
                <a:ea typeface="+mj-ea"/>
                <a:cs typeface="+mj-cs"/>
              </a:rPr>
              <a:t>Roma, 16 maggio 2024</a:t>
            </a:r>
          </a:p>
        </p:txBody>
      </p:sp>
      <p:sp>
        <p:nvSpPr>
          <p:cNvPr id="5" name="Titolo 6">
            <a:extLst>
              <a:ext uri="{FF2B5EF4-FFF2-40B4-BE49-F238E27FC236}">
                <a16:creationId xmlns:a16="http://schemas.microsoft.com/office/drawing/2014/main" id="{A99127DA-B28F-CF19-B3AC-401583D1AB7B}"/>
              </a:ext>
            </a:extLst>
          </p:cNvPr>
          <p:cNvSpPr txBox="1">
            <a:spLocks/>
          </p:cNvSpPr>
          <p:nvPr/>
        </p:nvSpPr>
        <p:spPr>
          <a:xfrm>
            <a:off x="893427" y="1885244"/>
            <a:ext cx="10405145" cy="1543756"/>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60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SCENARI DI INTEGRAZIONE TRA RICERCA E DATI DELLA PA</a:t>
            </a:r>
            <a:endParaRPr kumimoji="0" lang="it-IT" sz="3200" b="1" i="1"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endParaRPr>
          </a:p>
        </p:txBody>
      </p:sp>
      <p:sp>
        <p:nvSpPr>
          <p:cNvPr id="7" name="Titolo 6">
            <a:extLst>
              <a:ext uri="{FF2B5EF4-FFF2-40B4-BE49-F238E27FC236}">
                <a16:creationId xmlns:a16="http://schemas.microsoft.com/office/drawing/2014/main" id="{D986A4DF-B479-49C5-02E2-4F7E8AE7B51D}"/>
              </a:ext>
            </a:extLst>
          </p:cNvPr>
          <p:cNvSpPr txBox="1">
            <a:spLocks/>
          </p:cNvSpPr>
          <p:nvPr/>
        </p:nvSpPr>
        <p:spPr>
          <a:xfrm>
            <a:off x="1059999" y="3872518"/>
            <a:ext cx="10071997" cy="117038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400" b="1" dirty="0">
                <a:latin typeface="Calibri Light" panose="020F0302020204030204"/>
              </a:rPr>
              <a:t>Elisabetta Confalonieri</a:t>
            </a:r>
          </a:p>
          <a:p>
            <a:r>
              <a:rPr lang="it-IT" sz="2400" b="1" dirty="0">
                <a:latin typeface="Calibri Light" panose="020F0302020204030204"/>
              </a:rPr>
              <a:t>Direttore Generale Università Ricerca e Innovazione</a:t>
            </a:r>
          </a:p>
          <a:p>
            <a:r>
              <a:rPr lang="it-IT" sz="2400" b="1" dirty="0">
                <a:latin typeface="Calibri Light" panose="020F0302020204030204"/>
              </a:rPr>
              <a:t> Regione Lombardia </a:t>
            </a:r>
          </a:p>
        </p:txBody>
      </p:sp>
    </p:spTree>
    <p:extLst>
      <p:ext uri="{BB962C8B-B14F-4D97-AF65-F5344CB8AC3E}">
        <p14:creationId xmlns:p14="http://schemas.microsoft.com/office/powerpoint/2010/main" val="85045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53D14F-2BD3-E417-1A8B-2B8E2B43BE5B}"/>
              </a:ext>
            </a:extLst>
          </p:cNvPr>
          <p:cNvSpPr>
            <a:spLocks noChangeArrowheads="1"/>
          </p:cNvSpPr>
          <p:nvPr/>
        </p:nvSpPr>
        <p:spPr bwMode="auto">
          <a:xfrm>
            <a:off x="1" y="164413"/>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a:endParaRPr lang="it-IT" sz="2400">
              <a:solidFill>
                <a:prstClr val="black"/>
              </a:solidFill>
              <a:latin typeface="Calibri"/>
            </a:endParaRPr>
          </a:p>
        </p:txBody>
      </p:sp>
      <p:pic>
        <p:nvPicPr>
          <p:cNvPr id="2" name="Picture 2" descr="Abstract artificial intelligence brain">
            <a:extLst>
              <a:ext uri="{FF2B5EF4-FFF2-40B4-BE49-F238E27FC236}">
                <a16:creationId xmlns:a16="http://schemas.microsoft.com/office/drawing/2014/main" id="{53926A3B-0A9C-2782-9C6B-DD0E813C5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0" y="0"/>
            <a:ext cx="9723120" cy="647690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7B9B5CD5-7AF8-55FC-A637-7A787A0DA99E}"/>
              </a:ext>
            </a:extLst>
          </p:cNvPr>
          <p:cNvSpPr txBox="1"/>
          <p:nvPr/>
        </p:nvSpPr>
        <p:spPr>
          <a:xfrm>
            <a:off x="1077026" y="630028"/>
            <a:ext cx="10037947" cy="5264903"/>
          </a:xfrm>
          <a:prstGeom prst="rect">
            <a:avLst/>
          </a:prstGeom>
          <a:noFill/>
        </p:spPr>
        <p:txBody>
          <a:bodyPr wrap="square">
            <a:spAutoFit/>
          </a:bodyPr>
          <a:lstStyle/>
          <a:p>
            <a:pPr algn="just">
              <a:lnSpc>
                <a:spcPct val="107000"/>
              </a:lnSpc>
              <a:spcAft>
                <a:spcPts val="800"/>
              </a:spcAft>
            </a:pPr>
            <a:endParaRPr lang="it-IT"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it-IT" sz="2000" b="1" kern="100" dirty="0">
                <a:solidFill>
                  <a:srgbClr val="70AD47">
                    <a:lumMod val="75000"/>
                  </a:srgbClr>
                </a:solidFill>
                <a:latin typeface="Aptos" panose="020B0004020202020204" pitchFamily="34" charset="0"/>
                <a:cs typeface="Times New Roman" panose="02020603050405020304" pitchFamily="18" charset="0"/>
              </a:rPr>
              <a:t> CONCLUSIONI</a:t>
            </a:r>
          </a:p>
          <a:p>
            <a:pPr algn="just">
              <a:lnSpc>
                <a:spcPct val="107000"/>
              </a:lnSpc>
              <a:spcAft>
                <a:spcPts val="800"/>
              </a:spcAft>
            </a:pPr>
            <a:endParaRPr lang="it-IT" kern="100" dirty="0">
              <a:solidFill>
                <a:srgbClr val="70AD47">
                  <a:lumMod val="75000"/>
                </a:srgbClr>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kern="100" dirty="0">
                <a:latin typeface="Titillium Web" panose="00000500000000000000" pitchFamily="2" charset="0"/>
                <a:ea typeface="Aptos" panose="020B0004020202020204" pitchFamily="34" charset="0"/>
                <a:cs typeface="Times New Roman" panose="02020603050405020304" pitchFamily="18" charset="0"/>
              </a:rPr>
              <a:t>L’IA  è sicuramente una grande opportunità anche per le PA. È necessario avere:</a:t>
            </a:r>
          </a:p>
          <a:p>
            <a:pPr marL="285750" indent="-285750" algn="just">
              <a:lnSpc>
                <a:spcPct val="107000"/>
              </a:lnSpc>
              <a:spcAft>
                <a:spcPts val="800"/>
              </a:spcAft>
              <a:buFont typeface="Arial" panose="020B0604020202020204" pitchFamily="34" charset="0"/>
              <a:buChar char="•"/>
            </a:pPr>
            <a:r>
              <a:rPr lang="it-IT" b="1" kern="100" dirty="0">
                <a:latin typeface="Titillium Web" panose="00000500000000000000" pitchFamily="2" charset="0"/>
                <a:ea typeface="Aptos" panose="020B0004020202020204" pitchFamily="34" charset="0"/>
                <a:cs typeface="Times New Roman" panose="02020603050405020304" pitchFamily="18" charset="0"/>
              </a:rPr>
              <a:t>Dati affidabili</a:t>
            </a:r>
          </a:p>
          <a:p>
            <a:pPr marL="285750" indent="-285750" algn="just">
              <a:lnSpc>
                <a:spcPct val="107000"/>
              </a:lnSpc>
              <a:spcAft>
                <a:spcPts val="800"/>
              </a:spcAft>
              <a:buFont typeface="Arial" panose="020B0604020202020204" pitchFamily="34" charset="0"/>
              <a:buChar char="•"/>
            </a:pPr>
            <a:r>
              <a:rPr lang="it-IT" b="1" kern="100" dirty="0">
                <a:latin typeface="Titillium Web" panose="00000500000000000000" pitchFamily="2" charset="0"/>
                <a:ea typeface="Aptos" panose="020B0004020202020204" pitchFamily="34" charset="0"/>
                <a:cs typeface="Times New Roman" panose="02020603050405020304" pitchFamily="18" charset="0"/>
              </a:rPr>
              <a:t>Algoritmi trasparenti</a:t>
            </a:r>
          </a:p>
          <a:p>
            <a:pPr marL="285750" indent="-285750" algn="just">
              <a:lnSpc>
                <a:spcPct val="107000"/>
              </a:lnSpc>
              <a:spcAft>
                <a:spcPts val="800"/>
              </a:spcAft>
              <a:buFont typeface="Arial" panose="020B0604020202020204" pitchFamily="34" charset="0"/>
              <a:buChar char="•"/>
            </a:pPr>
            <a:r>
              <a:rPr lang="it-IT" b="1" kern="100" dirty="0">
                <a:latin typeface="Titillium Web" panose="00000500000000000000" pitchFamily="2" charset="0"/>
                <a:ea typeface="Aptos" panose="020B0004020202020204" pitchFamily="34" charset="0"/>
                <a:cs typeface="Times New Roman" panose="02020603050405020304" pitchFamily="18" charset="0"/>
              </a:rPr>
              <a:t>Verifica dei risultati</a:t>
            </a:r>
          </a:p>
          <a:p>
            <a:pPr algn="just">
              <a:lnSpc>
                <a:spcPct val="107000"/>
              </a:lnSpc>
              <a:spcAft>
                <a:spcPts val="800"/>
              </a:spcAft>
            </a:pPr>
            <a:endParaRPr lang="it-IT" b="1" kern="100" dirty="0">
              <a:latin typeface="Titillium Web" panose="00000500000000000000" pitchFamily="2" charset="0"/>
              <a:ea typeface="Aptos" panose="020B0004020202020204" pitchFamily="34" charset="0"/>
              <a:cs typeface="Times New Roman" panose="02020603050405020304" pitchFamily="18" charset="0"/>
            </a:endParaRPr>
          </a:p>
          <a:p>
            <a:pPr algn="just">
              <a:lnSpc>
                <a:spcPct val="107000"/>
              </a:lnSpc>
              <a:spcAft>
                <a:spcPts val="800"/>
              </a:spcAft>
            </a:pPr>
            <a:r>
              <a:rPr lang="it-IT" sz="2000" b="1" kern="100" dirty="0">
                <a:solidFill>
                  <a:srgbClr val="70AD47">
                    <a:lumMod val="75000"/>
                  </a:srgbClr>
                </a:solidFill>
                <a:latin typeface="Aptos" panose="020B0004020202020204" pitchFamily="34" charset="0"/>
                <a:cs typeface="Times New Roman" panose="02020603050405020304" pitchFamily="18" charset="0"/>
              </a:rPr>
              <a:t>Come?</a:t>
            </a:r>
          </a:p>
          <a:p>
            <a:pPr marL="285750" indent="-285750" algn="just">
              <a:lnSpc>
                <a:spcPct val="107000"/>
              </a:lnSpc>
              <a:spcAft>
                <a:spcPts val="800"/>
              </a:spcAft>
              <a:buFont typeface="Arial" panose="020B0604020202020204" pitchFamily="34" charset="0"/>
              <a:buChar char="•"/>
            </a:pPr>
            <a:r>
              <a:rPr lang="it-IT" b="1" kern="100" dirty="0">
                <a:latin typeface="Titillium Web" panose="00000500000000000000" pitchFamily="2" charset="0"/>
                <a:ea typeface="Aptos" panose="020B0004020202020204" pitchFamily="34" charset="0"/>
                <a:cs typeface="Times New Roman" panose="02020603050405020304" pitchFamily="18" charset="0"/>
              </a:rPr>
              <a:t>Nuove competenze</a:t>
            </a:r>
            <a:endParaRPr lang="it-IT" kern="100" dirty="0">
              <a:latin typeface="Titillium Web" panose="00000500000000000000" pitchFamily="2" charset="0"/>
              <a:ea typeface="Aptos" panose="020B0004020202020204" pitchFamily="34" charset="0"/>
              <a:cs typeface="Times New Roman" panose="02020603050405020304" pitchFamily="18" charset="0"/>
            </a:endParaRPr>
          </a:p>
          <a:p>
            <a:pPr algn="just">
              <a:lnSpc>
                <a:spcPct val="107000"/>
              </a:lnSpc>
              <a:spcAft>
                <a:spcPts val="800"/>
              </a:spcAft>
            </a:pPr>
            <a:endParaRPr lang="it-IT" b="1" kern="100" dirty="0">
              <a:latin typeface="Titillium Web" panose="00000500000000000000" pitchFamily="2" charset="0"/>
              <a:ea typeface="Aptos" panose="020B0004020202020204" pitchFamily="34" charset="0"/>
              <a:cs typeface="Times New Roman" panose="02020603050405020304" pitchFamily="18" charset="0"/>
            </a:endParaRPr>
          </a:p>
          <a:p>
            <a:pPr algn="ctr">
              <a:lnSpc>
                <a:spcPct val="107000"/>
              </a:lnSpc>
              <a:spcAft>
                <a:spcPts val="800"/>
              </a:spcAft>
            </a:pPr>
            <a:r>
              <a:rPr lang="it-IT" sz="2000" b="1" kern="100" dirty="0">
                <a:solidFill>
                  <a:srgbClr val="70AD47">
                    <a:lumMod val="75000"/>
                  </a:srgbClr>
                </a:solidFill>
                <a:latin typeface="Aptos" panose="020B0004020202020204" pitchFamily="34" charset="0"/>
                <a:cs typeface="Times New Roman" panose="02020603050405020304" pitchFamily="18" charset="0"/>
              </a:rPr>
              <a:t>PUNTO DI ATTENZIONE : NON TRASCURARE AI NON GENERATIVA NELLA RICERCA </a:t>
            </a:r>
          </a:p>
          <a:p>
            <a:pPr algn="just">
              <a:lnSpc>
                <a:spcPct val="107000"/>
              </a:lnSpc>
              <a:spcAft>
                <a:spcPts val="800"/>
              </a:spcAft>
            </a:pPr>
            <a:endParaRPr lang="it-IT"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7880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53D14F-2BD3-E417-1A8B-2B8E2B43BE5B}"/>
              </a:ext>
            </a:extLst>
          </p:cNvPr>
          <p:cNvSpPr>
            <a:spLocks noChangeArrowheads="1"/>
          </p:cNvSpPr>
          <p:nvPr/>
        </p:nvSpPr>
        <p:spPr bwMode="auto">
          <a:xfrm>
            <a:off x="1" y="164413"/>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a:endParaRPr lang="it-IT" sz="2400">
              <a:solidFill>
                <a:prstClr val="black"/>
              </a:solidFill>
              <a:latin typeface="Calibri"/>
            </a:endParaRPr>
          </a:p>
        </p:txBody>
      </p:sp>
      <p:pic>
        <p:nvPicPr>
          <p:cNvPr id="2" name="Picture 2" descr="Abstract artificial intelligence brain">
            <a:extLst>
              <a:ext uri="{FF2B5EF4-FFF2-40B4-BE49-F238E27FC236}">
                <a16:creationId xmlns:a16="http://schemas.microsoft.com/office/drawing/2014/main" id="{53926A3B-0A9C-2782-9C6B-DD0E813C5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0" y="0"/>
            <a:ext cx="9723120" cy="647690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92FC023B-6FED-7E67-836C-2E7A0F575F75}"/>
              </a:ext>
            </a:extLst>
          </p:cNvPr>
          <p:cNvSpPr txBox="1"/>
          <p:nvPr/>
        </p:nvSpPr>
        <p:spPr>
          <a:xfrm>
            <a:off x="872397" y="1166842"/>
            <a:ext cx="10447206" cy="4585871"/>
          </a:xfrm>
          <a:prstGeom prst="rect">
            <a:avLst/>
          </a:prstGeom>
          <a:noFill/>
        </p:spPr>
        <p:txBody>
          <a:bodyPr wrap="square" lIns="91440" tIns="45720" rIns="91440" bIns="45720" rtlCol="0" anchor="t">
            <a:spAutoFit/>
          </a:bodyPr>
          <a:lstStyle/>
          <a:p>
            <a:pPr algn="ctr"/>
            <a:endParaRPr lang="it-IT" b="1" dirty="0">
              <a:solidFill>
                <a:srgbClr val="70AD47">
                  <a:lumMod val="75000"/>
                </a:srgbClr>
              </a:solidFill>
              <a:latin typeface="Arial Black" panose="020B0A04020102020204" pitchFamily="34" charset="0"/>
            </a:endParaRPr>
          </a:p>
          <a:p>
            <a:pPr algn="ctr"/>
            <a:endParaRPr lang="it-IT" b="1" dirty="0">
              <a:solidFill>
                <a:srgbClr val="70AD47">
                  <a:lumMod val="75000"/>
                </a:srgbClr>
              </a:solidFill>
              <a:latin typeface="Arial Black" panose="020B0A04020102020204" pitchFamily="34" charset="0"/>
            </a:endParaRPr>
          </a:p>
          <a:p>
            <a:pPr algn="ctr"/>
            <a:endParaRPr lang="it-IT" b="1" dirty="0">
              <a:solidFill>
                <a:srgbClr val="70AD47">
                  <a:lumMod val="75000"/>
                </a:srgbClr>
              </a:solidFill>
              <a:latin typeface="Arial Black" panose="020B0A04020102020204" pitchFamily="34" charset="0"/>
            </a:endParaRPr>
          </a:p>
          <a:p>
            <a:pPr algn="ctr"/>
            <a:r>
              <a:rPr lang="it-IT" sz="2000" b="1" dirty="0">
                <a:solidFill>
                  <a:srgbClr val="70AD47">
                    <a:lumMod val="75000"/>
                  </a:srgbClr>
                </a:solidFill>
                <a:latin typeface="Aptos" panose="020B0004020202020204" pitchFamily="34" charset="0"/>
              </a:rPr>
              <a:t>Cos’è </a:t>
            </a:r>
            <a:r>
              <a:rPr lang="it-IT" sz="2000" b="1" dirty="0" err="1">
                <a:solidFill>
                  <a:srgbClr val="70AD47">
                    <a:lumMod val="75000"/>
                  </a:srgbClr>
                </a:solidFill>
                <a:latin typeface="Aptos" panose="020B0004020202020204" pitchFamily="34" charset="0"/>
              </a:rPr>
              <a:t>LombardIA</a:t>
            </a:r>
            <a:r>
              <a:rPr lang="it-IT" sz="2000" b="1" dirty="0">
                <a:solidFill>
                  <a:srgbClr val="70AD47">
                    <a:lumMod val="75000"/>
                  </a:srgbClr>
                </a:solidFill>
                <a:latin typeface="Aptos" panose="020B0004020202020204" pitchFamily="34" charset="0"/>
              </a:rPr>
              <a:t>?</a:t>
            </a:r>
          </a:p>
          <a:p>
            <a:pPr algn="ctr"/>
            <a:endParaRPr lang="it-IT" b="1" dirty="0">
              <a:solidFill>
                <a:srgbClr val="70AD47">
                  <a:lumMod val="75000"/>
                </a:srgbClr>
              </a:solidFill>
              <a:latin typeface="Arial Black" panose="020B0A04020102020204" pitchFamily="34" charset="0"/>
            </a:endParaRPr>
          </a:p>
          <a:p>
            <a:pPr algn="ctr"/>
            <a:r>
              <a:rPr lang="it-IT" dirty="0">
                <a:solidFill>
                  <a:srgbClr val="000000"/>
                </a:solidFill>
                <a:latin typeface="Titillium Web" panose="00000500000000000000" pitchFamily="2" charset="0"/>
              </a:rPr>
              <a:t>Iniziativa di governance e sviluppo dell’Intelligenza Artificiale all’interno dell’ecosistema regionale di ricerca e innovazione</a:t>
            </a:r>
          </a:p>
          <a:p>
            <a:pPr algn="ctr"/>
            <a:endParaRPr lang="it-IT" b="1" dirty="0">
              <a:solidFill>
                <a:srgbClr val="70AD47">
                  <a:lumMod val="75000"/>
                </a:srgbClr>
              </a:solidFill>
              <a:latin typeface="Titillium Web" panose="00000500000000000000" pitchFamily="2" charset="0"/>
            </a:endParaRPr>
          </a:p>
          <a:p>
            <a:pPr algn="ctr"/>
            <a:endParaRPr lang="it-IT" b="1" dirty="0">
              <a:solidFill>
                <a:srgbClr val="70AD47">
                  <a:lumMod val="75000"/>
                </a:srgbClr>
              </a:solidFill>
              <a:latin typeface="Arial Black" panose="020B0A04020102020204" pitchFamily="34" charset="0"/>
            </a:endParaRPr>
          </a:p>
          <a:p>
            <a:pPr algn="ctr"/>
            <a:endParaRPr lang="it-IT" b="1" dirty="0">
              <a:solidFill>
                <a:srgbClr val="70AD47">
                  <a:lumMod val="75000"/>
                </a:srgbClr>
              </a:solidFill>
              <a:latin typeface="Arial Black" panose="020B0A04020102020204" pitchFamily="34" charset="0"/>
            </a:endParaRPr>
          </a:p>
          <a:p>
            <a:pPr algn="ctr"/>
            <a:r>
              <a:rPr lang="it-IT" sz="2000" b="1" dirty="0">
                <a:solidFill>
                  <a:srgbClr val="70AD47">
                    <a:lumMod val="75000"/>
                  </a:srgbClr>
                </a:solidFill>
                <a:latin typeface="Aptos" panose="020B0004020202020204" pitchFamily="34" charset="0"/>
              </a:rPr>
              <a:t>Finalità</a:t>
            </a:r>
            <a:endParaRPr lang="it-IT" b="1" dirty="0">
              <a:solidFill>
                <a:srgbClr val="70AD47">
                  <a:lumMod val="75000"/>
                </a:srgbClr>
              </a:solidFill>
              <a:latin typeface="Aptos" panose="020B0004020202020204" pitchFamily="34" charset="0"/>
            </a:endParaRPr>
          </a:p>
          <a:p>
            <a:pPr algn="ctr"/>
            <a:endParaRPr lang="it-IT" b="1" dirty="0">
              <a:solidFill>
                <a:srgbClr val="70AD47">
                  <a:lumMod val="75000"/>
                </a:srgbClr>
              </a:solidFill>
              <a:latin typeface="Arial Black" panose="020B0A04020102020204" pitchFamily="34" charset="0"/>
            </a:endParaRPr>
          </a:p>
          <a:p>
            <a:pPr algn="ctr"/>
            <a:r>
              <a:rPr lang="it-IT" dirty="0">
                <a:solidFill>
                  <a:srgbClr val="000000"/>
                </a:solidFill>
                <a:latin typeface="Titillium Web" panose="00000500000000000000" pitchFamily="2" charset="0"/>
              </a:rPr>
              <a:t>Avere un ruolo attivo di </a:t>
            </a:r>
            <a:r>
              <a:rPr lang="it-IT" b="1" dirty="0">
                <a:latin typeface="Titillium Web" panose="00000500000000000000" pitchFamily="2" charset="0"/>
              </a:rPr>
              <a:t>coordinamento</a:t>
            </a:r>
            <a:r>
              <a:rPr lang="it-IT" dirty="0">
                <a:solidFill>
                  <a:srgbClr val="000000"/>
                </a:solidFill>
                <a:latin typeface="Titillium Web" panose="00000500000000000000" pitchFamily="2" charset="0"/>
              </a:rPr>
              <a:t>, al fine di </a:t>
            </a:r>
            <a:r>
              <a:rPr lang="it-IT" b="1" dirty="0">
                <a:latin typeface="Titillium Web" panose="00000500000000000000" pitchFamily="2" charset="0"/>
              </a:rPr>
              <a:t>valorizzare</a:t>
            </a:r>
            <a:r>
              <a:rPr lang="it-IT" dirty="0">
                <a:solidFill>
                  <a:srgbClr val="000000"/>
                </a:solidFill>
                <a:latin typeface="Titillium Web" panose="00000500000000000000" pitchFamily="2" charset="0"/>
              </a:rPr>
              <a:t> gli asset presenti in Lombardia, </a:t>
            </a:r>
            <a:r>
              <a:rPr lang="it-IT" b="1" dirty="0">
                <a:latin typeface="Titillium Web" panose="00000500000000000000" pitchFamily="2" charset="0"/>
              </a:rPr>
              <a:t>condividere</a:t>
            </a:r>
            <a:r>
              <a:rPr lang="it-IT" b="1" dirty="0">
                <a:solidFill>
                  <a:srgbClr val="70AD47">
                    <a:lumMod val="50000"/>
                  </a:srgbClr>
                </a:solidFill>
                <a:latin typeface="Titillium Web" panose="00000500000000000000" pitchFamily="2" charset="0"/>
              </a:rPr>
              <a:t> </a:t>
            </a:r>
            <a:r>
              <a:rPr lang="it-IT" dirty="0">
                <a:solidFill>
                  <a:srgbClr val="000000"/>
                </a:solidFill>
                <a:latin typeface="Titillium Web" panose="00000500000000000000" pitchFamily="2" charset="0"/>
              </a:rPr>
              <a:t>la conoscenza e costruire le condizioni di contesto favorevoli a uno sviluppo affidabile, etico e sostenibile dell’Intelligenza Artificiale, a </a:t>
            </a:r>
            <a:r>
              <a:rPr lang="it-IT" b="1" dirty="0">
                <a:latin typeface="Titillium Web" panose="00000500000000000000" pitchFamily="2" charset="0"/>
              </a:rPr>
              <a:t>sostegno</a:t>
            </a:r>
            <a:r>
              <a:rPr lang="it-IT" dirty="0">
                <a:solidFill>
                  <a:srgbClr val="000000"/>
                </a:solidFill>
                <a:latin typeface="Titillium Web" panose="00000500000000000000" pitchFamily="2" charset="0"/>
              </a:rPr>
              <a:t> della crescita economica e sociale </a:t>
            </a:r>
          </a:p>
          <a:p>
            <a:pPr algn="ctr"/>
            <a:endParaRPr lang="it-IT" dirty="0">
              <a:solidFill>
                <a:srgbClr val="000000"/>
              </a:solidFill>
              <a:latin typeface="Aptos" panose="020B0004020202020204" pitchFamily="34" charset="0"/>
            </a:endParaRPr>
          </a:p>
        </p:txBody>
      </p:sp>
    </p:spTree>
    <p:extLst>
      <p:ext uri="{BB962C8B-B14F-4D97-AF65-F5344CB8AC3E}">
        <p14:creationId xmlns:p14="http://schemas.microsoft.com/office/powerpoint/2010/main" val="394165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53D14F-2BD3-E417-1A8B-2B8E2B43BE5B}"/>
              </a:ext>
            </a:extLst>
          </p:cNvPr>
          <p:cNvSpPr>
            <a:spLocks noChangeArrowheads="1"/>
          </p:cNvSpPr>
          <p:nvPr/>
        </p:nvSpPr>
        <p:spPr bwMode="auto">
          <a:xfrm>
            <a:off x="-100667" y="-111348"/>
            <a:ext cx="25102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ctr" defTabSz="609585"/>
            <a:endParaRPr lang="it-IT" sz="2400">
              <a:solidFill>
                <a:prstClr val="black"/>
              </a:solidFill>
              <a:latin typeface="Calibri"/>
            </a:endParaRPr>
          </a:p>
        </p:txBody>
      </p:sp>
      <p:sp>
        <p:nvSpPr>
          <p:cNvPr id="19" name="Rettangolo 18">
            <a:extLst>
              <a:ext uri="{FF2B5EF4-FFF2-40B4-BE49-F238E27FC236}">
                <a16:creationId xmlns:a16="http://schemas.microsoft.com/office/drawing/2014/main" id="{A4402F52-F6F3-1D9B-F007-25EB802BCB87}"/>
              </a:ext>
            </a:extLst>
          </p:cNvPr>
          <p:cNvSpPr/>
          <p:nvPr/>
        </p:nvSpPr>
        <p:spPr>
          <a:xfrm>
            <a:off x="243281" y="2543678"/>
            <a:ext cx="11577159" cy="2045524"/>
          </a:xfrm>
          <a:prstGeom prst="rect">
            <a:avLst/>
          </a:prstGeom>
          <a:solidFill>
            <a:srgbClr val="67A892">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Arial"/>
              <a:ea typeface="+mn-ea"/>
              <a:cs typeface="+mn-cs"/>
            </a:endParaRPr>
          </a:p>
        </p:txBody>
      </p:sp>
      <p:sp>
        <p:nvSpPr>
          <p:cNvPr id="20" name="Rettangolo 19">
            <a:extLst>
              <a:ext uri="{FF2B5EF4-FFF2-40B4-BE49-F238E27FC236}">
                <a16:creationId xmlns:a16="http://schemas.microsoft.com/office/drawing/2014/main" id="{C74DFCF9-5133-8DB6-5FB0-822B29E95B9E}"/>
              </a:ext>
            </a:extLst>
          </p:cNvPr>
          <p:cNvSpPr/>
          <p:nvPr/>
        </p:nvSpPr>
        <p:spPr>
          <a:xfrm>
            <a:off x="243281" y="352338"/>
            <a:ext cx="11576807" cy="1963557"/>
          </a:xfrm>
          <a:prstGeom prst="rect">
            <a:avLst/>
          </a:prstGeom>
          <a:solidFill>
            <a:srgbClr val="297A38">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Arial"/>
              <a:ea typeface="+mn-ea"/>
              <a:cs typeface="+mn-cs"/>
            </a:endParaRPr>
          </a:p>
        </p:txBody>
      </p:sp>
      <p:sp>
        <p:nvSpPr>
          <p:cNvPr id="21" name="Rettangolo con angoli arrotondati 20">
            <a:extLst>
              <a:ext uri="{FF2B5EF4-FFF2-40B4-BE49-F238E27FC236}">
                <a16:creationId xmlns:a16="http://schemas.microsoft.com/office/drawing/2014/main" id="{E159857C-9D1F-2A9D-2CBB-BF071C0969A7}"/>
              </a:ext>
            </a:extLst>
          </p:cNvPr>
          <p:cNvSpPr/>
          <p:nvPr/>
        </p:nvSpPr>
        <p:spPr>
          <a:xfrm>
            <a:off x="4781155" y="610353"/>
            <a:ext cx="6784287" cy="1057643"/>
          </a:xfrm>
          <a:prstGeom prst="roundRect">
            <a:avLst/>
          </a:prstGeom>
          <a:noFill/>
          <a:ln w="38100" cap="flat" cmpd="sng" algn="ctr">
            <a:solidFill>
              <a:srgbClr val="297A3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all" spc="0" normalizeH="0" baseline="0" noProof="0" dirty="0">
                <a:ln>
                  <a:noFill/>
                </a:ln>
                <a:solidFill>
                  <a:srgbClr val="000000"/>
                </a:solidFill>
                <a:effectLst/>
                <a:uLnTx/>
                <a:uFillTx/>
                <a:latin typeface="Titillium Web" panose="00000500000000000000" pitchFamily="2" charset="0"/>
                <a:ea typeface="+mn-ea"/>
                <a:cs typeface="+mn-cs"/>
              </a:rPr>
              <a:t>Osservatorio sull’Intelligenza Artificiale</a:t>
            </a:r>
            <a:r>
              <a:rPr kumimoji="0" lang="it-IT" sz="1600" b="0" i="0" u="none" strike="noStrike" kern="0" cap="none" spc="0" normalizeH="0" baseline="0" noProof="0" dirty="0">
                <a:ln>
                  <a:noFill/>
                </a:ln>
                <a:solidFill>
                  <a:srgbClr val="000000"/>
                </a:solidFill>
                <a:effectLst/>
                <a:uLnTx/>
                <a:uFillTx/>
                <a:latin typeface="Titillium Web" panose="00000500000000000000" pitchFamily="2" charset="0"/>
                <a:ea typeface="+mn-ea"/>
                <a:cs typeface="+mn-cs"/>
              </a:rPr>
              <a:t>: un canale costante di ascolto dei bisogni dei portatori d’interesse, censimento delle opportunità e confronto attivo</a:t>
            </a:r>
            <a:endParaRPr kumimoji="0" lang="it-IT" sz="1600" b="0" i="0" u="none" strike="noStrike" kern="0" cap="none" spc="0" normalizeH="0" baseline="0" noProof="0" dirty="0">
              <a:ln>
                <a:noFill/>
              </a:ln>
              <a:solidFill>
                <a:srgbClr val="297A38"/>
              </a:solidFill>
              <a:effectLst/>
              <a:uLnTx/>
              <a:uFillTx/>
              <a:latin typeface="Titillium Web" panose="00000500000000000000" pitchFamily="2" charset="0"/>
              <a:ea typeface="+mn-ea"/>
              <a:cs typeface="+mn-cs"/>
            </a:endParaRPr>
          </a:p>
        </p:txBody>
      </p:sp>
      <p:cxnSp>
        <p:nvCxnSpPr>
          <p:cNvPr id="22" name="Connettore curvo 21">
            <a:extLst>
              <a:ext uri="{FF2B5EF4-FFF2-40B4-BE49-F238E27FC236}">
                <a16:creationId xmlns:a16="http://schemas.microsoft.com/office/drawing/2014/main" id="{6B6C9006-9D60-CAFC-5881-E3C50F02A75D}"/>
              </a:ext>
            </a:extLst>
          </p:cNvPr>
          <p:cNvCxnSpPr>
            <a:cxnSpLocks/>
          </p:cNvCxnSpPr>
          <p:nvPr/>
        </p:nvCxnSpPr>
        <p:spPr>
          <a:xfrm rot="10800000">
            <a:off x="1972203" y="1156691"/>
            <a:ext cx="2757658" cy="12700"/>
          </a:xfrm>
          <a:prstGeom prst="curvedConnector3">
            <a:avLst>
              <a:gd name="adj1" fmla="val 53650"/>
            </a:avLst>
          </a:prstGeom>
          <a:noFill/>
          <a:ln w="28575" cap="flat" cmpd="sng" algn="ctr">
            <a:solidFill>
              <a:srgbClr val="297A38">
                <a:shade val="95000"/>
                <a:satMod val="105000"/>
              </a:srgbClr>
            </a:solidFill>
            <a:prstDash val="solid"/>
            <a:headEnd type="triangle" w="med" len="med"/>
            <a:tailEnd type="triangle" w="med" len="med"/>
          </a:ln>
          <a:effectLst/>
        </p:spPr>
      </p:cxnSp>
      <p:sp>
        <p:nvSpPr>
          <p:cNvPr id="23" name="Rettangolo con angoli arrotondati 22">
            <a:extLst>
              <a:ext uri="{FF2B5EF4-FFF2-40B4-BE49-F238E27FC236}">
                <a16:creationId xmlns:a16="http://schemas.microsoft.com/office/drawing/2014/main" id="{43387D5E-8E09-7D87-00C2-2DCDBA8E9BE5}"/>
              </a:ext>
            </a:extLst>
          </p:cNvPr>
          <p:cNvSpPr/>
          <p:nvPr/>
        </p:nvSpPr>
        <p:spPr>
          <a:xfrm>
            <a:off x="522005" y="3094079"/>
            <a:ext cx="3002982" cy="1191702"/>
          </a:xfrm>
          <a:prstGeom prst="roundRect">
            <a:avLst/>
          </a:prstGeom>
          <a:noFill/>
          <a:ln w="38100" cap="flat" cmpd="sng" algn="ctr">
            <a:solidFill>
              <a:srgbClr val="297A3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000000"/>
                </a:solidFill>
                <a:effectLst/>
                <a:uLnTx/>
                <a:uFillTx/>
                <a:latin typeface="Titillium Web" panose="00000500000000000000" pitchFamily="2" charset="0"/>
                <a:ea typeface="+mn-ea"/>
                <a:cs typeface="+mn-cs"/>
              </a:rPr>
              <a:t>STUDIO E DEFINIZIONE DI LINEE GUIDA GIURIDICHE, METODOLOGICHE ED ETICHE</a:t>
            </a:r>
            <a:endParaRPr kumimoji="0" lang="it-IT" sz="1600" b="0" i="0" u="none" strike="noStrike" kern="0" cap="none" spc="0" normalizeH="0" baseline="0" noProof="0" dirty="0">
              <a:ln>
                <a:noFill/>
              </a:ln>
              <a:solidFill>
                <a:srgbClr val="297A38"/>
              </a:solidFill>
              <a:effectLst/>
              <a:uLnTx/>
              <a:uFillTx/>
              <a:latin typeface="Titillium Web" panose="00000500000000000000" pitchFamily="2" charset="0"/>
              <a:ea typeface="+mn-ea"/>
              <a:cs typeface="+mn-cs"/>
            </a:endParaRPr>
          </a:p>
        </p:txBody>
      </p:sp>
      <p:sp>
        <p:nvSpPr>
          <p:cNvPr id="24" name="Rettangolo con angoli arrotondati 23">
            <a:extLst>
              <a:ext uri="{FF2B5EF4-FFF2-40B4-BE49-F238E27FC236}">
                <a16:creationId xmlns:a16="http://schemas.microsoft.com/office/drawing/2014/main" id="{348A3A90-9A8E-5084-E037-01387E2C5CB7}"/>
              </a:ext>
            </a:extLst>
          </p:cNvPr>
          <p:cNvSpPr/>
          <p:nvPr/>
        </p:nvSpPr>
        <p:spPr>
          <a:xfrm>
            <a:off x="4120561" y="2973860"/>
            <a:ext cx="3217481" cy="1418541"/>
          </a:xfrm>
          <a:prstGeom prst="roundRect">
            <a:avLst/>
          </a:prstGeom>
          <a:noFill/>
          <a:ln w="38100" cap="flat" cmpd="sng" algn="ctr">
            <a:solidFill>
              <a:srgbClr val="297A3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000000"/>
                </a:solidFill>
                <a:effectLst/>
                <a:uLnTx/>
                <a:uFillTx/>
                <a:latin typeface="Titillium Web" panose="00000500000000000000" pitchFamily="2" charset="0"/>
                <a:ea typeface="+mn-ea"/>
                <a:cs typeface="+mn-cs"/>
              </a:rPr>
              <a:t>MONITORAGGIO DEGLI AMBITI APPLICATIVI E SVILUPPO DI RICERCA E INNOVAZIONE</a:t>
            </a:r>
            <a:endParaRPr kumimoji="0" lang="it-IT" sz="1600" b="0" i="0" u="none" strike="noStrike" kern="0" cap="none" spc="0" normalizeH="0" baseline="0" noProof="0" dirty="0">
              <a:ln>
                <a:noFill/>
              </a:ln>
              <a:solidFill>
                <a:srgbClr val="297A38"/>
              </a:solidFill>
              <a:effectLst/>
              <a:uLnTx/>
              <a:uFillTx/>
              <a:latin typeface="Titillium Web" panose="00000500000000000000" pitchFamily="2" charset="0"/>
              <a:ea typeface="+mn-ea"/>
              <a:cs typeface="+mn-cs"/>
            </a:endParaRPr>
          </a:p>
        </p:txBody>
      </p:sp>
      <p:sp>
        <p:nvSpPr>
          <p:cNvPr id="25" name="Rettangolo con angoli arrotondati 24">
            <a:extLst>
              <a:ext uri="{FF2B5EF4-FFF2-40B4-BE49-F238E27FC236}">
                <a16:creationId xmlns:a16="http://schemas.microsoft.com/office/drawing/2014/main" id="{DD02440D-51DD-D713-C547-97E3263381F1}"/>
              </a:ext>
            </a:extLst>
          </p:cNvPr>
          <p:cNvSpPr/>
          <p:nvPr/>
        </p:nvSpPr>
        <p:spPr>
          <a:xfrm>
            <a:off x="7917918" y="2988650"/>
            <a:ext cx="3441178" cy="1418542"/>
          </a:xfrm>
          <a:prstGeom prst="roundRect">
            <a:avLst/>
          </a:prstGeom>
          <a:noFill/>
          <a:ln w="38100" cap="flat" cmpd="sng" algn="ctr">
            <a:solidFill>
              <a:srgbClr val="297A3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000000"/>
                </a:solidFill>
                <a:effectLst/>
                <a:uLnTx/>
                <a:uFillTx/>
                <a:latin typeface="Titillium Web" panose="00000500000000000000" pitchFamily="2" charset="0"/>
                <a:ea typeface="+mn-ea"/>
                <a:cs typeface="+mn-cs"/>
              </a:rPr>
              <a:t>L’INTELLIGENZA ARTIFICIALE NELLA PUBBLICA AMMINISTRAZIONE</a:t>
            </a:r>
            <a:endParaRPr kumimoji="0" lang="it-IT" sz="1600" b="1" i="0" u="none" strike="noStrike" kern="0" cap="none" spc="0" normalizeH="0" baseline="0" noProof="0" dirty="0">
              <a:ln>
                <a:noFill/>
              </a:ln>
              <a:solidFill>
                <a:srgbClr val="297A38"/>
              </a:solidFill>
              <a:effectLst/>
              <a:uLnTx/>
              <a:uFillTx/>
              <a:latin typeface="Titillium Web" panose="00000500000000000000" pitchFamily="2" charset="0"/>
              <a:ea typeface="+mn-ea"/>
              <a:cs typeface="+mn-cs"/>
            </a:endParaRPr>
          </a:p>
        </p:txBody>
      </p:sp>
      <p:sp>
        <p:nvSpPr>
          <p:cNvPr id="26" name="Rettangolo 25">
            <a:extLst>
              <a:ext uri="{FF2B5EF4-FFF2-40B4-BE49-F238E27FC236}">
                <a16:creationId xmlns:a16="http://schemas.microsoft.com/office/drawing/2014/main" id="{2E93A1DC-7CA4-EB6A-0606-4016B6B2B5F5}"/>
              </a:ext>
            </a:extLst>
          </p:cNvPr>
          <p:cNvSpPr/>
          <p:nvPr/>
        </p:nvSpPr>
        <p:spPr>
          <a:xfrm>
            <a:off x="243281" y="4816984"/>
            <a:ext cx="11577349" cy="1283493"/>
          </a:xfrm>
          <a:prstGeom prst="rect">
            <a:avLst/>
          </a:prstGeom>
          <a:solidFill>
            <a:srgbClr val="67A892">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Arial"/>
              <a:ea typeface="+mn-ea"/>
              <a:cs typeface="+mn-cs"/>
            </a:endParaRPr>
          </a:p>
        </p:txBody>
      </p:sp>
      <p:sp>
        <p:nvSpPr>
          <p:cNvPr id="27" name="Rettangolo con angoli arrotondati 26">
            <a:extLst>
              <a:ext uri="{FF2B5EF4-FFF2-40B4-BE49-F238E27FC236}">
                <a16:creationId xmlns:a16="http://schemas.microsoft.com/office/drawing/2014/main" id="{99D8DCC3-0EDE-1FCB-9804-6B4484D2A2B7}"/>
              </a:ext>
            </a:extLst>
          </p:cNvPr>
          <p:cNvSpPr/>
          <p:nvPr/>
        </p:nvSpPr>
        <p:spPr>
          <a:xfrm>
            <a:off x="604258" y="4991335"/>
            <a:ext cx="11041513" cy="616344"/>
          </a:xfrm>
          <a:prstGeom prst="roundRect">
            <a:avLst/>
          </a:prstGeom>
          <a:noFill/>
          <a:ln w="38100" cap="flat" cmpd="sng" algn="ctr">
            <a:solidFill>
              <a:srgbClr val="297A3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srgbClr val="000000"/>
                </a:solidFill>
                <a:effectLst/>
                <a:uLnTx/>
                <a:uFillTx/>
                <a:latin typeface="Titillium Web" panose="00000500000000000000" pitchFamily="2" charset="0"/>
                <a:ea typeface="+mn-ea"/>
                <a:cs typeface="+mn-cs"/>
              </a:rPr>
              <a:t>Potenziamento delle </a:t>
            </a:r>
            <a:r>
              <a:rPr kumimoji="0" lang="it-IT" sz="1600" b="1" i="0" u="none" strike="noStrike" kern="0" cap="all" spc="0" normalizeH="0" baseline="0" noProof="0" dirty="0">
                <a:ln>
                  <a:noFill/>
                </a:ln>
                <a:solidFill>
                  <a:srgbClr val="000000"/>
                </a:solidFill>
                <a:effectLst/>
                <a:uLnTx/>
                <a:uFillTx/>
                <a:latin typeface="Titillium Web" panose="00000500000000000000" pitchFamily="2" charset="0"/>
                <a:ea typeface="+mn-ea"/>
                <a:cs typeface="+mn-cs"/>
              </a:rPr>
              <a:t>competenze professionali per i dipendenti del settore pubblico </a:t>
            </a:r>
            <a:r>
              <a:rPr kumimoji="0" lang="it-IT" sz="1600" b="0" i="0" u="none" strike="noStrike" kern="0" cap="none" spc="0" normalizeH="0" baseline="0" noProof="0" dirty="0">
                <a:ln>
                  <a:noFill/>
                </a:ln>
                <a:solidFill>
                  <a:srgbClr val="000000"/>
                </a:solidFill>
                <a:effectLst/>
                <a:uLnTx/>
                <a:uFillTx/>
                <a:latin typeface="Titillium Web" panose="00000500000000000000" pitchFamily="2" charset="0"/>
                <a:ea typeface="+mn-ea"/>
                <a:cs typeface="+mn-cs"/>
              </a:rPr>
              <a:t>e delle </a:t>
            </a:r>
            <a:r>
              <a:rPr kumimoji="0" lang="it-IT" sz="1600" b="1" i="0" u="none" strike="noStrike" kern="0" cap="all" spc="0" normalizeH="0" baseline="0" noProof="0" dirty="0">
                <a:ln>
                  <a:noFill/>
                </a:ln>
                <a:solidFill>
                  <a:srgbClr val="000000"/>
                </a:solidFill>
                <a:effectLst/>
                <a:uLnTx/>
                <a:uFillTx/>
                <a:latin typeface="Titillium Web" panose="00000500000000000000" pitchFamily="2" charset="0"/>
                <a:ea typeface="+mn-ea"/>
                <a:cs typeface="+mn-cs"/>
              </a:rPr>
              <a:t>imprese</a:t>
            </a:r>
            <a:r>
              <a:rPr kumimoji="0" lang="it-IT" sz="1600" b="1" i="0" u="none" strike="noStrike" kern="0" cap="none" spc="0" normalizeH="0" baseline="0" noProof="0" dirty="0">
                <a:ln>
                  <a:noFill/>
                </a:ln>
                <a:solidFill>
                  <a:srgbClr val="000000"/>
                </a:solidFill>
                <a:effectLst/>
                <a:uLnTx/>
                <a:uFillTx/>
                <a:latin typeface="Titillium Web" panose="00000500000000000000" pitchFamily="2" charset="0"/>
                <a:ea typeface="+mn-ea"/>
                <a:cs typeface="+mn-cs"/>
              </a:rPr>
              <a:t> </a:t>
            </a:r>
            <a:r>
              <a:rPr kumimoji="0" lang="it-IT" sz="1600" b="0" i="0" u="none" strike="noStrike" kern="0" cap="none" spc="0" normalizeH="0" baseline="0" noProof="0" dirty="0">
                <a:ln>
                  <a:noFill/>
                </a:ln>
                <a:solidFill>
                  <a:srgbClr val="000000"/>
                </a:solidFill>
                <a:effectLst/>
                <a:uLnTx/>
                <a:uFillTx/>
                <a:latin typeface="Titillium Web" panose="00000500000000000000" pitchFamily="2" charset="0"/>
                <a:ea typeface="+mn-ea"/>
                <a:cs typeface="+mn-cs"/>
              </a:rPr>
              <a:t>Lombarde</a:t>
            </a:r>
            <a:endParaRPr kumimoji="0" lang="it-IT" sz="1600" b="0" i="0" u="none" strike="noStrike" kern="0" cap="none" spc="0" normalizeH="0" baseline="0" noProof="0" dirty="0">
              <a:ln>
                <a:noFill/>
              </a:ln>
              <a:solidFill>
                <a:srgbClr val="297A38"/>
              </a:solidFill>
              <a:effectLst/>
              <a:uLnTx/>
              <a:uFillTx/>
              <a:latin typeface="Titillium Web" panose="00000500000000000000" pitchFamily="2" charset="0"/>
              <a:ea typeface="+mn-ea"/>
              <a:cs typeface="+mn-cs"/>
            </a:endParaRPr>
          </a:p>
        </p:txBody>
      </p:sp>
      <p:pic>
        <p:nvPicPr>
          <p:cNvPr id="28" name="Immagine 27" descr="Immagine che contiene testo, Carattere, logo, simbolo&#10;&#10;Descrizione generata automaticamente">
            <a:extLst>
              <a:ext uri="{FF2B5EF4-FFF2-40B4-BE49-F238E27FC236}">
                <a16:creationId xmlns:a16="http://schemas.microsoft.com/office/drawing/2014/main" id="{804E522A-B197-FFD1-DB3B-F01F5DB1E44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0693" y="728454"/>
            <a:ext cx="2254418" cy="914490"/>
          </a:xfrm>
          <a:prstGeom prst="rect">
            <a:avLst/>
          </a:prstGeom>
        </p:spPr>
      </p:pic>
      <p:cxnSp>
        <p:nvCxnSpPr>
          <p:cNvPr id="29" name="Connettore curvo 28">
            <a:extLst>
              <a:ext uri="{FF2B5EF4-FFF2-40B4-BE49-F238E27FC236}">
                <a16:creationId xmlns:a16="http://schemas.microsoft.com/office/drawing/2014/main" id="{68F5A004-68C1-4BA3-5064-A682AB7ED1FA}"/>
              </a:ext>
            </a:extLst>
          </p:cNvPr>
          <p:cNvCxnSpPr>
            <a:cxnSpLocks/>
            <a:stCxn id="21" idx="2"/>
            <a:endCxn id="23" idx="0"/>
          </p:cNvCxnSpPr>
          <p:nvPr/>
        </p:nvCxnSpPr>
        <p:spPr>
          <a:xfrm rot="5400000">
            <a:off x="4385357" y="-693864"/>
            <a:ext cx="1426083" cy="6149803"/>
          </a:xfrm>
          <a:prstGeom prst="curvedConnector3">
            <a:avLst>
              <a:gd name="adj1" fmla="val 50000"/>
            </a:avLst>
          </a:prstGeom>
          <a:noFill/>
          <a:ln w="9525" cap="flat" cmpd="sng" algn="ctr">
            <a:solidFill>
              <a:srgbClr val="297A38">
                <a:shade val="95000"/>
                <a:satMod val="105000"/>
              </a:srgbClr>
            </a:solidFill>
            <a:prstDash val="dash"/>
            <a:headEnd type="triangle" w="med" len="med"/>
            <a:tailEnd type="triangle" w="med" len="med"/>
          </a:ln>
          <a:effectLst/>
        </p:spPr>
      </p:cxnSp>
      <p:cxnSp>
        <p:nvCxnSpPr>
          <p:cNvPr id="30" name="Connettore curvo 29">
            <a:extLst>
              <a:ext uri="{FF2B5EF4-FFF2-40B4-BE49-F238E27FC236}">
                <a16:creationId xmlns:a16="http://schemas.microsoft.com/office/drawing/2014/main" id="{E9A16787-3BEA-52E9-B421-66552C0D1094}"/>
              </a:ext>
            </a:extLst>
          </p:cNvPr>
          <p:cNvCxnSpPr>
            <a:cxnSpLocks/>
            <a:stCxn id="21" idx="2"/>
            <a:endCxn id="24" idx="0"/>
          </p:cNvCxnSpPr>
          <p:nvPr/>
        </p:nvCxnSpPr>
        <p:spPr>
          <a:xfrm rot="5400000">
            <a:off x="6298369" y="1098930"/>
            <a:ext cx="1305864" cy="2443997"/>
          </a:xfrm>
          <a:prstGeom prst="curvedConnector3">
            <a:avLst>
              <a:gd name="adj1" fmla="val 50000"/>
            </a:avLst>
          </a:prstGeom>
          <a:noFill/>
          <a:ln w="9525" cap="flat" cmpd="sng" algn="ctr">
            <a:solidFill>
              <a:srgbClr val="297A38">
                <a:shade val="95000"/>
                <a:satMod val="105000"/>
              </a:srgbClr>
            </a:solidFill>
            <a:prstDash val="dash"/>
            <a:headEnd type="triangle" w="med" len="med"/>
            <a:tailEnd type="triangle" w="med" len="med"/>
          </a:ln>
          <a:effectLst/>
        </p:spPr>
      </p:cxnSp>
      <p:cxnSp>
        <p:nvCxnSpPr>
          <p:cNvPr id="31" name="Connettore curvo 30">
            <a:extLst>
              <a:ext uri="{FF2B5EF4-FFF2-40B4-BE49-F238E27FC236}">
                <a16:creationId xmlns:a16="http://schemas.microsoft.com/office/drawing/2014/main" id="{B3A3B6C1-9C7E-4EB7-E788-A59EBBCC93DF}"/>
              </a:ext>
            </a:extLst>
          </p:cNvPr>
          <p:cNvCxnSpPr>
            <a:cxnSpLocks/>
            <a:stCxn id="21" idx="2"/>
            <a:endCxn id="25" idx="0"/>
          </p:cNvCxnSpPr>
          <p:nvPr/>
        </p:nvCxnSpPr>
        <p:spPr>
          <a:xfrm rot="16200000" flipH="1">
            <a:off x="8245576" y="1595719"/>
            <a:ext cx="1320654" cy="1465208"/>
          </a:xfrm>
          <a:prstGeom prst="curvedConnector3">
            <a:avLst>
              <a:gd name="adj1" fmla="val 50000"/>
            </a:avLst>
          </a:prstGeom>
          <a:noFill/>
          <a:ln w="9525" cap="flat" cmpd="sng" algn="ctr">
            <a:solidFill>
              <a:srgbClr val="297A38">
                <a:shade val="95000"/>
                <a:satMod val="105000"/>
              </a:srgbClr>
            </a:solidFill>
            <a:prstDash val="dash"/>
            <a:headEnd type="triangle" w="med" len="med"/>
            <a:tailEnd type="triangle" w="med" len="med"/>
          </a:ln>
          <a:effectLst/>
        </p:spPr>
      </p:cxnSp>
      <p:cxnSp>
        <p:nvCxnSpPr>
          <p:cNvPr id="32" name="Connettore curvo 31">
            <a:extLst>
              <a:ext uri="{FF2B5EF4-FFF2-40B4-BE49-F238E27FC236}">
                <a16:creationId xmlns:a16="http://schemas.microsoft.com/office/drawing/2014/main" id="{3B7067F1-F7EE-8EDC-ACB1-8741385FB277}"/>
              </a:ext>
            </a:extLst>
          </p:cNvPr>
          <p:cNvCxnSpPr>
            <a:cxnSpLocks/>
            <a:stCxn id="21" idx="2"/>
            <a:endCxn id="27" idx="0"/>
          </p:cNvCxnSpPr>
          <p:nvPr/>
        </p:nvCxnSpPr>
        <p:spPr>
          <a:xfrm rot="5400000">
            <a:off x="5487488" y="2305523"/>
            <a:ext cx="3323339" cy="2048284"/>
          </a:xfrm>
          <a:prstGeom prst="curvedConnector3">
            <a:avLst>
              <a:gd name="adj1" fmla="val 69437"/>
            </a:avLst>
          </a:prstGeom>
          <a:noFill/>
          <a:ln w="9525" cap="flat" cmpd="sng" algn="ctr">
            <a:solidFill>
              <a:srgbClr val="297A38">
                <a:shade val="95000"/>
                <a:satMod val="105000"/>
              </a:srgbClr>
            </a:solidFill>
            <a:prstDash val="dash"/>
            <a:headEnd type="triangle" w="med" len="med"/>
            <a:tailEnd type="triangle" w="med" len="med"/>
          </a:ln>
          <a:effectLst/>
        </p:spPr>
      </p:cxnSp>
    </p:spTree>
    <p:extLst>
      <p:ext uri="{BB962C8B-B14F-4D97-AF65-F5344CB8AC3E}">
        <p14:creationId xmlns:p14="http://schemas.microsoft.com/office/powerpoint/2010/main" val="343924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53D14F-2BD3-E417-1A8B-2B8E2B43BE5B}"/>
              </a:ext>
            </a:extLst>
          </p:cNvPr>
          <p:cNvSpPr>
            <a:spLocks noChangeArrowheads="1"/>
          </p:cNvSpPr>
          <p:nvPr/>
        </p:nvSpPr>
        <p:spPr bwMode="auto">
          <a:xfrm>
            <a:off x="1" y="164413"/>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a:endParaRPr lang="it-IT" sz="2400">
              <a:solidFill>
                <a:prstClr val="black"/>
              </a:solidFill>
              <a:latin typeface="Calibri"/>
            </a:endParaRPr>
          </a:p>
        </p:txBody>
      </p:sp>
      <p:pic>
        <p:nvPicPr>
          <p:cNvPr id="2" name="Picture 2" descr="Abstract artificial intelligence brain">
            <a:extLst>
              <a:ext uri="{FF2B5EF4-FFF2-40B4-BE49-F238E27FC236}">
                <a16:creationId xmlns:a16="http://schemas.microsoft.com/office/drawing/2014/main" id="{53926A3B-0A9C-2782-9C6B-DD0E813C5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0" y="0"/>
            <a:ext cx="9723120" cy="647690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7B51771E-561F-85F7-66E3-ECA60AF2654A}"/>
              </a:ext>
            </a:extLst>
          </p:cNvPr>
          <p:cNvSpPr txBox="1"/>
          <p:nvPr/>
        </p:nvSpPr>
        <p:spPr>
          <a:xfrm>
            <a:off x="861270" y="952104"/>
            <a:ext cx="10469460" cy="4657429"/>
          </a:xfrm>
          <a:prstGeom prst="rect">
            <a:avLst/>
          </a:prstGeom>
          <a:noFill/>
        </p:spPr>
        <p:txBody>
          <a:bodyPr wrap="square">
            <a:spAutoFit/>
          </a:bodyPr>
          <a:lstStyle/>
          <a:p>
            <a:endParaRPr lang="it-IT" dirty="0">
              <a:solidFill>
                <a:srgbClr val="000000"/>
              </a:solidFill>
              <a:latin typeface="Aptos" panose="020B0004020202020204" pitchFamily="34" charset="0"/>
            </a:endParaRPr>
          </a:p>
          <a:p>
            <a:pPr algn="ctr">
              <a:lnSpc>
                <a:spcPct val="107000"/>
              </a:lnSpc>
              <a:spcAft>
                <a:spcPts val="800"/>
              </a:spcAft>
            </a:pPr>
            <a:r>
              <a:rPr lang="it-IT" sz="2000" b="1" kern="100" dirty="0">
                <a:solidFill>
                  <a:srgbClr val="70AD47">
                    <a:lumMod val="75000"/>
                  </a:srgbClr>
                </a:solidFill>
                <a:latin typeface="Aptos" panose="020B0004020202020204" pitchFamily="34" charset="0"/>
                <a:ea typeface="Aptos" panose="020B0004020202020204" pitchFamily="34" charset="0"/>
                <a:cs typeface="Times New Roman" panose="02020603050405020304" pitchFamily="18" charset="0"/>
              </a:rPr>
              <a:t>L’IA avrà un impatto sempre più rilevante sulle attività della pubblica amministrazione</a:t>
            </a:r>
            <a:endParaRPr lang="it-IT"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it-IT"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Ad oggi l’IA può essere applicata alle attività della PA  con due finalità: </a:t>
            </a:r>
          </a:p>
          <a:p>
            <a:pPr algn="just">
              <a:lnSpc>
                <a:spcPct val="107000"/>
              </a:lnSpc>
              <a:spcAft>
                <a:spcPts val="800"/>
              </a:spcAft>
            </a:pP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1. Per la </a:t>
            </a:r>
            <a:r>
              <a:rPr lang="it-IT" b="1" kern="100" dirty="0">
                <a:latin typeface="Titillium Web" panose="00000500000000000000" pitchFamily="2" charset="0"/>
                <a:ea typeface="Aptos" panose="020B0004020202020204" pitchFamily="34" charset="0"/>
                <a:cs typeface="Times New Roman" panose="02020603050405020304" pitchFamily="18" charset="0"/>
              </a:rPr>
              <a:t>realizzazione di servizi </a:t>
            </a: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semplificando l’accesso e l’utilizzo delle informazioni, supportando le decisioni dei fruitori degli stessi siano essi operatori interni (es. funzionari, medici, infermieri….) o cittadini. </a:t>
            </a:r>
          </a:p>
          <a:p>
            <a:pPr algn="just">
              <a:lnSpc>
                <a:spcPct val="107000"/>
              </a:lnSpc>
              <a:spcAft>
                <a:spcPts val="800"/>
              </a:spcAft>
            </a:pP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2. Per </a:t>
            </a:r>
            <a:r>
              <a:rPr lang="it-IT" b="1" kern="100" dirty="0">
                <a:latin typeface="Titillium Web" panose="00000500000000000000" pitchFamily="2" charset="0"/>
                <a:ea typeface="Aptos" panose="020B0004020202020204" pitchFamily="34" charset="0"/>
                <a:cs typeface="Times New Roman" panose="02020603050405020304" pitchFamily="18" charset="0"/>
              </a:rPr>
              <a:t>valorizzare</a:t>
            </a: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 il patrimonio </a:t>
            </a:r>
            <a:r>
              <a:rPr lang="it-IT" b="1" kern="100" dirty="0">
                <a:solidFill>
                  <a:srgbClr val="70AD47">
                    <a:lumMod val="50000"/>
                  </a:srgbClr>
                </a:solidFill>
                <a:latin typeface="Titillium Web" panose="00000500000000000000" pitchFamily="2" charset="0"/>
                <a:ea typeface="Aptos" panose="020B0004020202020204" pitchFamily="34" charset="0"/>
                <a:cs typeface="Times New Roman" panose="02020603050405020304" pitchFamily="18" charset="0"/>
              </a:rPr>
              <a:t>di dati </a:t>
            </a: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e informazioni della PA agevolandone l’integrazione e l’accesso al fine di potenziare: </a:t>
            </a:r>
          </a:p>
          <a:p>
            <a:pPr indent="449580" algn="just">
              <a:lnSpc>
                <a:spcPct val="107000"/>
              </a:lnSpc>
              <a:spcAft>
                <a:spcPts val="800"/>
              </a:spcAft>
            </a:pP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  	la capacità di </a:t>
            </a:r>
            <a:r>
              <a:rPr lang="it-IT" b="1" kern="100" dirty="0">
                <a:latin typeface="Titillium Web" panose="00000500000000000000" pitchFamily="2" charset="0"/>
                <a:ea typeface="Aptos" panose="020B0004020202020204" pitchFamily="34" charset="0"/>
                <a:cs typeface="Times New Roman" panose="02020603050405020304" pitchFamily="18" charset="0"/>
              </a:rPr>
              <a:t>comprendere fenomeni complessi </a:t>
            </a: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di interesse pubblico rilevante in termini previsionali allo scopo di programmare, regolamentare e sviluppare la ricerca su basi conoscitive più ampie, fruibili e precise;</a:t>
            </a:r>
          </a:p>
          <a:p>
            <a:pPr indent="449580" algn="just">
              <a:lnSpc>
                <a:spcPct val="107000"/>
              </a:lnSpc>
              <a:spcAft>
                <a:spcPts val="800"/>
              </a:spcAft>
            </a:pP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 	gli interventi tramite decisioni di </a:t>
            </a:r>
            <a:r>
              <a:rPr lang="it-IT" b="1" kern="100" dirty="0">
                <a:latin typeface="Titillium Web" panose="00000500000000000000" pitchFamily="2" charset="0"/>
                <a:ea typeface="Aptos" panose="020B0004020202020204" pitchFamily="34" charset="0"/>
                <a:cs typeface="Times New Roman" panose="02020603050405020304" pitchFamily="18" charset="0"/>
              </a:rPr>
              <a:t>tipo correttivo</a:t>
            </a: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a:t>
            </a:r>
            <a:endParaRPr lang="it-IT" dirty="0">
              <a:solidFill>
                <a:srgbClr val="000000"/>
              </a:solidFill>
              <a:latin typeface="Titillium Web" panose="00000500000000000000" pitchFamily="2" charset="0"/>
            </a:endParaRPr>
          </a:p>
          <a:p>
            <a:endParaRPr lang="it-IT" dirty="0">
              <a:solidFill>
                <a:srgbClr val="000000"/>
              </a:solidFill>
              <a:latin typeface="Aptos" panose="020B0004020202020204" pitchFamily="34" charset="0"/>
            </a:endParaRPr>
          </a:p>
        </p:txBody>
      </p:sp>
    </p:spTree>
    <p:extLst>
      <p:ext uri="{BB962C8B-B14F-4D97-AF65-F5344CB8AC3E}">
        <p14:creationId xmlns:p14="http://schemas.microsoft.com/office/powerpoint/2010/main" val="240965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53D14F-2BD3-E417-1A8B-2B8E2B43BE5B}"/>
              </a:ext>
            </a:extLst>
          </p:cNvPr>
          <p:cNvSpPr>
            <a:spLocks noChangeArrowheads="1"/>
          </p:cNvSpPr>
          <p:nvPr/>
        </p:nvSpPr>
        <p:spPr bwMode="auto">
          <a:xfrm>
            <a:off x="1" y="164413"/>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a:endParaRPr lang="it-IT" sz="2400">
              <a:solidFill>
                <a:prstClr val="black"/>
              </a:solidFill>
              <a:latin typeface="Calibri"/>
            </a:endParaRPr>
          </a:p>
        </p:txBody>
      </p:sp>
      <p:pic>
        <p:nvPicPr>
          <p:cNvPr id="2" name="Picture 2" descr="Abstract artificial intelligence brain">
            <a:extLst>
              <a:ext uri="{FF2B5EF4-FFF2-40B4-BE49-F238E27FC236}">
                <a16:creationId xmlns:a16="http://schemas.microsoft.com/office/drawing/2014/main" id="{53926A3B-0A9C-2782-9C6B-DD0E813C5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0" y="0"/>
            <a:ext cx="9723120" cy="647690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B190F735-B9B8-21DC-9E48-55101BD36591}"/>
              </a:ext>
            </a:extLst>
          </p:cNvPr>
          <p:cNvSpPr txBox="1"/>
          <p:nvPr/>
        </p:nvSpPr>
        <p:spPr>
          <a:xfrm>
            <a:off x="563461" y="1207125"/>
            <a:ext cx="11065078" cy="4308872"/>
          </a:xfrm>
          <a:prstGeom prst="rect">
            <a:avLst/>
          </a:prstGeom>
          <a:noFill/>
        </p:spPr>
        <p:txBody>
          <a:bodyPr wrap="square">
            <a:spAutoFit/>
          </a:bodyPr>
          <a:lstStyle/>
          <a:p>
            <a:pPr algn="ctr"/>
            <a:r>
              <a:rPr lang="it-IT" sz="2000" b="1" kern="100" dirty="0">
                <a:solidFill>
                  <a:srgbClr val="70AD47">
                    <a:lumMod val="75000"/>
                  </a:srgbClr>
                </a:solidFill>
                <a:latin typeface="Aptos" panose="020B0004020202020204" pitchFamily="34" charset="0"/>
                <a:cs typeface="Times New Roman" panose="02020603050405020304" pitchFamily="18" charset="0"/>
              </a:rPr>
              <a:t>Consultazione di normativa in ambito energetico</a:t>
            </a:r>
          </a:p>
          <a:p>
            <a:endParaRPr lang="it-IT" sz="2000" b="1" kern="100" dirty="0">
              <a:solidFill>
                <a:srgbClr val="70AD47">
                  <a:lumMod val="75000"/>
                </a:srgbClr>
              </a:solidFill>
              <a:latin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it-IT" b="1" dirty="0">
                <a:latin typeface="Titillium Web" panose="00000500000000000000" pitchFamily="2" charset="0"/>
                <a:ea typeface="Aptos" panose="020B0004020202020204" pitchFamily="34" charset="0"/>
                <a:cs typeface="Times New Roman" panose="02020603050405020304" pitchFamily="18" charset="0"/>
              </a:rPr>
              <a:t>La normativa energetica </a:t>
            </a:r>
            <a:r>
              <a:rPr lang="it-IT" dirty="0">
                <a:solidFill>
                  <a:prstClr val="black"/>
                </a:solidFill>
                <a:latin typeface="Titillium Web" panose="00000500000000000000" pitchFamily="2" charset="0"/>
                <a:ea typeface="Aptos" panose="020B0004020202020204" pitchFamily="34" charset="0"/>
                <a:cs typeface="Times New Roman" panose="02020603050405020304" pitchFamily="18" charset="0"/>
              </a:rPr>
              <a:t>sugli edifici è molto complessa, frammentata  ed in continua evoluzione. </a:t>
            </a:r>
          </a:p>
          <a:p>
            <a:pPr marL="342900" indent="-342900" algn="just">
              <a:buFont typeface="Arial" panose="020B0604020202020204" pitchFamily="34" charset="0"/>
              <a:buChar char="•"/>
            </a:pPr>
            <a:endParaRPr lang="it-IT" dirty="0">
              <a:solidFill>
                <a:prstClr val="black"/>
              </a:solidFill>
              <a:latin typeface="Titillium Web" panose="00000500000000000000" pitchFamily="2" charset="0"/>
              <a:ea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it-IT" dirty="0">
                <a:solidFill>
                  <a:prstClr val="black"/>
                </a:solidFill>
                <a:latin typeface="Titillium Web" panose="00000500000000000000" pitchFamily="2" charset="0"/>
                <a:ea typeface="Aptos" panose="020B0004020202020204" pitchFamily="34" charset="0"/>
                <a:cs typeface="Times New Roman" panose="02020603050405020304" pitchFamily="18" charset="0"/>
              </a:rPr>
              <a:t>Le norme coinvolgono molteplici ambiti e devono essere attuate da soggetti con diverse competenze (tecniche, amministrative, fiscali, ecc.).</a:t>
            </a:r>
          </a:p>
          <a:p>
            <a:pPr marL="342900" indent="-342900" algn="just">
              <a:buFont typeface="Arial" panose="020B0604020202020204" pitchFamily="34" charset="0"/>
              <a:buChar char="•"/>
            </a:pPr>
            <a:endParaRPr lang="it-IT" dirty="0">
              <a:solidFill>
                <a:prstClr val="black"/>
              </a:solidFill>
              <a:latin typeface="Titillium Web" panose="00000500000000000000" pitchFamily="2" charset="0"/>
              <a:ea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it-IT" dirty="0">
                <a:solidFill>
                  <a:prstClr val="black"/>
                </a:solidFill>
                <a:latin typeface="Titillium Web" panose="00000500000000000000" pitchFamily="2" charset="0"/>
                <a:ea typeface="Aptos" panose="020B0004020202020204" pitchFamily="34" charset="0"/>
                <a:cs typeface="Times New Roman" panose="02020603050405020304" pitchFamily="18" charset="0"/>
              </a:rPr>
              <a:t>Durante la seconda metà del 2023 la Lombardia ha intrapreso un percorso di sperimentazione  di impiego dell’IA generativa per semplificare l’applicazione della norma da parte degli utenti, ipotizzando che gli stessi fossero anche operatori in ambito energetico.</a:t>
            </a:r>
          </a:p>
          <a:p>
            <a:pPr marL="342900" indent="-342900" algn="just">
              <a:buFont typeface="Arial" panose="020B0604020202020204" pitchFamily="34" charset="0"/>
              <a:buChar char="•"/>
            </a:pPr>
            <a:endParaRPr lang="it-IT" dirty="0">
              <a:solidFill>
                <a:prstClr val="black"/>
              </a:solidFill>
              <a:latin typeface="Titillium Web" panose="00000500000000000000" pitchFamily="2" charset="0"/>
              <a:ea typeface="Aptos" panose="020B0004020202020204" pitchFamily="34" charset="0"/>
              <a:cs typeface="Times New Roman" panose="02020603050405020304" pitchFamily="18" charset="0"/>
            </a:endParaRPr>
          </a:p>
          <a:p>
            <a:pPr marL="342900" indent="-342900" algn="just">
              <a:buFont typeface="Arial" panose="020B0604020202020204" pitchFamily="34" charset="0"/>
              <a:buChar char="•"/>
            </a:pPr>
            <a:r>
              <a:rPr lang="it-IT" dirty="0">
                <a:solidFill>
                  <a:prstClr val="black"/>
                </a:solidFill>
                <a:latin typeface="Titillium Web" panose="00000500000000000000" pitchFamily="2" charset="0"/>
                <a:ea typeface="Aptos" panose="020B0004020202020204" pitchFamily="34" charset="0"/>
                <a:cs typeface="Times New Roman" panose="02020603050405020304" pitchFamily="18" charset="0"/>
              </a:rPr>
              <a:t>Il progetto ha portato a una prima versione di un assistente online per operatori che consente di consultare in maniera semplice e veloce tutta la normativa di riferimento.</a:t>
            </a:r>
          </a:p>
          <a:p>
            <a:pPr marL="342900" indent="-342900" algn="just">
              <a:buFont typeface="Arial" panose="020B0604020202020204" pitchFamily="34" charset="0"/>
              <a:buChar char="•"/>
            </a:pPr>
            <a:endParaRPr lang="it-IT" dirty="0">
              <a:solidFill>
                <a:prstClr val="black"/>
              </a:solidFill>
              <a:latin typeface="Titillium Web" panose="00000500000000000000" pitchFamily="2" charset="0"/>
              <a:cs typeface="Times New Roman" panose="02020603050405020304" pitchFamily="18" charset="0"/>
            </a:endParaRPr>
          </a:p>
          <a:p>
            <a:pPr marL="342900" indent="-342900" algn="just">
              <a:buFont typeface="Arial" panose="020B0604020202020204" pitchFamily="34" charset="0"/>
              <a:buChar char="•"/>
            </a:pPr>
            <a:endParaRPr lang="it-IT" dirty="0">
              <a:solidFill>
                <a:prstClr val="black"/>
              </a:solidFill>
              <a:latin typeface="Titillium Web"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97636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53D14F-2BD3-E417-1A8B-2B8E2B43BE5B}"/>
              </a:ext>
            </a:extLst>
          </p:cNvPr>
          <p:cNvSpPr>
            <a:spLocks noChangeArrowheads="1"/>
          </p:cNvSpPr>
          <p:nvPr/>
        </p:nvSpPr>
        <p:spPr bwMode="auto">
          <a:xfrm>
            <a:off x="1" y="164413"/>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a:endParaRPr lang="it-IT" sz="2400">
              <a:solidFill>
                <a:prstClr val="black"/>
              </a:solidFill>
              <a:latin typeface="Calibri"/>
            </a:endParaRPr>
          </a:p>
        </p:txBody>
      </p:sp>
      <p:pic>
        <p:nvPicPr>
          <p:cNvPr id="2" name="Picture 2" descr="Abstract artificial intelligence brain">
            <a:extLst>
              <a:ext uri="{FF2B5EF4-FFF2-40B4-BE49-F238E27FC236}">
                <a16:creationId xmlns:a16="http://schemas.microsoft.com/office/drawing/2014/main" id="{53926A3B-0A9C-2782-9C6B-DD0E813C5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0" y="0"/>
            <a:ext cx="9714164" cy="64709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bstract artificial intelligence brain">
            <a:extLst>
              <a:ext uri="{FF2B5EF4-FFF2-40B4-BE49-F238E27FC236}">
                <a16:creationId xmlns:a16="http://schemas.microsoft.com/office/drawing/2014/main" id="{544DF2EF-FB71-9B5F-78C7-A5CC4FB66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785" y="462013"/>
            <a:ext cx="10120923" cy="561054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4AFFEF9F-C1FB-6DF4-AD7D-EFEB36D7A2DC}"/>
              </a:ext>
            </a:extLst>
          </p:cNvPr>
          <p:cNvSpPr txBox="1"/>
          <p:nvPr/>
        </p:nvSpPr>
        <p:spPr>
          <a:xfrm>
            <a:off x="1500554" y="-1009812"/>
            <a:ext cx="7643446" cy="707886"/>
          </a:xfrm>
          <a:prstGeom prst="rect">
            <a:avLst/>
          </a:prstGeom>
          <a:noFill/>
        </p:spPr>
        <p:txBody>
          <a:bodyPr wrap="square">
            <a:spAutoFit/>
          </a:bodyPr>
          <a:lstStyle/>
          <a:p>
            <a:pPr algn="l"/>
            <a:endParaRPr lang="it-IT" sz="2000" b="0" i="0" u="none" strike="noStrike" baseline="0" dirty="0">
              <a:solidFill>
                <a:srgbClr val="000000"/>
              </a:solidFill>
              <a:latin typeface="Aptos" panose="020B0004020202020204" pitchFamily="34" charset="0"/>
            </a:endParaRPr>
          </a:p>
          <a:p>
            <a:r>
              <a:rPr lang="it-IT" sz="2000" b="0" i="0" u="none" strike="noStrike" baseline="0" dirty="0">
                <a:solidFill>
                  <a:srgbClr val="000000"/>
                </a:solidFill>
                <a:latin typeface="Aptos" panose="020B0004020202020204" pitchFamily="34" charset="0"/>
              </a:rPr>
              <a:t> </a:t>
            </a:r>
          </a:p>
        </p:txBody>
      </p:sp>
      <p:sp>
        <p:nvSpPr>
          <p:cNvPr id="6" name="CasellaDiTesto 5">
            <a:extLst>
              <a:ext uri="{FF2B5EF4-FFF2-40B4-BE49-F238E27FC236}">
                <a16:creationId xmlns:a16="http://schemas.microsoft.com/office/drawing/2014/main" id="{6A657908-3121-C047-F98A-04569FCE2006}"/>
              </a:ext>
            </a:extLst>
          </p:cNvPr>
          <p:cNvSpPr txBox="1"/>
          <p:nvPr/>
        </p:nvSpPr>
        <p:spPr>
          <a:xfrm>
            <a:off x="815212" y="1632119"/>
            <a:ext cx="10795763" cy="1754326"/>
          </a:xfrm>
          <a:prstGeom prst="rect">
            <a:avLst/>
          </a:prstGeom>
          <a:noFill/>
        </p:spPr>
        <p:txBody>
          <a:bodyPr wrap="square">
            <a:spAutoFit/>
          </a:bodyPr>
          <a:lstStyle/>
          <a:p>
            <a:pPr algn="just" defTabSz="457200">
              <a:defRPr/>
            </a:pPr>
            <a:r>
              <a:rPr lang="it-IT" sz="1800" dirty="0">
                <a:solidFill>
                  <a:srgbClr val="000000"/>
                </a:solidFill>
                <a:latin typeface="Titillium Web" panose="00000500000000000000" pitchFamily="2" charset="0"/>
              </a:rPr>
              <a:t>I modelli di AI possono fornire un </a:t>
            </a:r>
            <a:r>
              <a:rPr lang="it-IT" sz="1800" i="1" dirty="0">
                <a:solidFill>
                  <a:srgbClr val="000000"/>
                </a:solidFill>
                <a:latin typeface="Titillium Web" panose="00000500000000000000" pitchFamily="2" charset="0"/>
              </a:rPr>
              <a:t>supporto</a:t>
            </a:r>
            <a:r>
              <a:rPr lang="it-IT" sz="1800" dirty="0">
                <a:solidFill>
                  <a:srgbClr val="000000"/>
                </a:solidFill>
                <a:latin typeface="Titillium Web" panose="00000500000000000000" pitchFamily="2" charset="0"/>
              </a:rPr>
              <a:t> efficace, ripetibile, rapido e «spiegabile» finalizzato a:</a:t>
            </a:r>
          </a:p>
          <a:p>
            <a:pPr algn="just" defTabSz="457200">
              <a:defRPr/>
            </a:pPr>
            <a:endParaRPr lang="it-IT" sz="1800" dirty="0">
              <a:solidFill>
                <a:srgbClr val="000000"/>
              </a:solidFill>
              <a:latin typeface="Titillium Web" panose="00000500000000000000" pitchFamily="2" charset="0"/>
            </a:endParaRPr>
          </a:p>
          <a:p>
            <a:pPr marL="228600" indent="-228600" algn="just" defTabSz="457200">
              <a:buFont typeface="+mj-lt"/>
              <a:buAutoNum type="arabicPeriod"/>
              <a:defRPr/>
            </a:pPr>
            <a:r>
              <a:rPr lang="it-IT" sz="1800" dirty="0">
                <a:solidFill>
                  <a:srgbClr val="000000"/>
                </a:solidFill>
                <a:latin typeface="Titillium Web" panose="00000500000000000000" pitchFamily="2" charset="0"/>
              </a:rPr>
              <a:t> Effettuare una </a:t>
            </a:r>
            <a:r>
              <a:rPr lang="it-IT" sz="1800" b="1" dirty="0">
                <a:solidFill>
                  <a:srgbClr val="000000"/>
                </a:solidFill>
                <a:latin typeface="Titillium Web" panose="00000500000000000000" pitchFamily="2" charset="0"/>
              </a:rPr>
              <a:t>«scrematura» automatica </a:t>
            </a:r>
            <a:r>
              <a:rPr lang="it-IT" sz="1800" dirty="0">
                <a:solidFill>
                  <a:srgbClr val="000000"/>
                </a:solidFill>
                <a:latin typeface="Titillium Web" panose="00000500000000000000" pitchFamily="2" charset="0"/>
              </a:rPr>
              <a:t>sui</a:t>
            </a:r>
            <a:r>
              <a:rPr lang="it-IT" sz="1800" b="1" dirty="0">
                <a:solidFill>
                  <a:srgbClr val="000000"/>
                </a:solidFill>
                <a:latin typeface="Titillium Web" panose="00000500000000000000" pitchFamily="2" charset="0"/>
              </a:rPr>
              <a:t> requisiti preliminari</a:t>
            </a:r>
            <a:r>
              <a:rPr lang="it-IT" sz="1800" b="1" dirty="0">
                <a:latin typeface="Titillium Web" panose="00000500000000000000" pitchFamily="2" charset="0"/>
              </a:rPr>
              <a:t> </a:t>
            </a:r>
          </a:p>
          <a:p>
            <a:pPr marL="228600" indent="-228600" algn="just" defTabSz="457200">
              <a:buFont typeface="+mj-lt"/>
              <a:buAutoNum type="arabicPeriod"/>
              <a:defRPr/>
            </a:pPr>
            <a:endParaRPr lang="it-IT" sz="1800" b="1" dirty="0">
              <a:latin typeface="Titillium Web" panose="00000500000000000000" pitchFamily="2" charset="0"/>
            </a:endParaRPr>
          </a:p>
          <a:p>
            <a:pPr marL="228600" indent="-228600" algn="just" defTabSz="457200">
              <a:buFont typeface="+mj-lt"/>
              <a:buAutoNum type="arabicPeriod"/>
              <a:defRPr/>
            </a:pPr>
            <a:r>
              <a:rPr lang="it-IT" sz="1800" dirty="0">
                <a:latin typeface="Titillium Web" panose="00000500000000000000" pitchFamily="2" charset="0"/>
              </a:rPr>
              <a:t> </a:t>
            </a:r>
            <a:r>
              <a:rPr lang="it-IT" sz="1800" b="1" dirty="0">
                <a:solidFill>
                  <a:srgbClr val="000000"/>
                </a:solidFill>
                <a:latin typeface="Titillium Web" panose="00000500000000000000" pitchFamily="2" charset="0"/>
              </a:rPr>
              <a:t>Estrarre informazioni </a:t>
            </a:r>
            <a:r>
              <a:rPr lang="it-IT" sz="1800" dirty="0">
                <a:solidFill>
                  <a:srgbClr val="000000"/>
                </a:solidFill>
                <a:latin typeface="Titillium Web" panose="00000500000000000000" pitchFamily="2" charset="0"/>
              </a:rPr>
              <a:t>puntuali e quantitative legate ai </a:t>
            </a:r>
            <a:r>
              <a:rPr lang="it-IT" sz="1800" b="1" dirty="0">
                <a:solidFill>
                  <a:srgbClr val="000000"/>
                </a:solidFill>
                <a:latin typeface="Titillium Web" panose="00000500000000000000" pitchFamily="2" charset="0"/>
              </a:rPr>
              <a:t>requisiti di merito </a:t>
            </a:r>
            <a:r>
              <a:rPr lang="it-IT" sz="1800" dirty="0">
                <a:solidFill>
                  <a:srgbClr val="000000"/>
                </a:solidFill>
                <a:latin typeface="Titillium Web" panose="00000500000000000000" pitchFamily="2" charset="0"/>
              </a:rPr>
              <a:t>per facilitare la valutazione</a:t>
            </a:r>
          </a:p>
          <a:p>
            <a:pPr marL="228600" indent="-228600" algn="just" defTabSz="457200">
              <a:buFont typeface="+mj-lt"/>
              <a:buAutoNum type="arabicPeriod"/>
              <a:defRPr/>
            </a:pPr>
            <a:endParaRPr lang="it-IT" sz="1800" dirty="0">
              <a:solidFill>
                <a:srgbClr val="000000"/>
              </a:solidFill>
              <a:latin typeface="Titillium Web" panose="00000500000000000000" pitchFamily="2" charset="0"/>
            </a:endParaRPr>
          </a:p>
        </p:txBody>
      </p:sp>
      <p:sp>
        <p:nvSpPr>
          <p:cNvPr id="7" name="CasellaDiTesto 6">
            <a:extLst>
              <a:ext uri="{FF2B5EF4-FFF2-40B4-BE49-F238E27FC236}">
                <a16:creationId xmlns:a16="http://schemas.microsoft.com/office/drawing/2014/main" id="{C38BE504-B478-C32E-4038-3F00470D7C71}"/>
              </a:ext>
            </a:extLst>
          </p:cNvPr>
          <p:cNvSpPr txBox="1"/>
          <p:nvPr/>
        </p:nvSpPr>
        <p:spPr>
          <a:xfrm>
            <a:off x="851429" y="274024"/>
            <a:ext cx="10120923" cy="1170106"/>
          </a:xfrm>
          <a:prstGeom prst="rect">
            <a:avLst/>
          </a:prstGeom>
          <a:noFill/>
        </p:spPr>
        <p:txBody>
          <a:bodyPr wrap="square">
            <a:spAutoFit/>
          </a:bodyPr>
          <a:lstStyle/>
          <a:p>
            <a:pPr algn="just">
              <a:lnSpc>
                <a:spcPct val="107000"/>
              </a:lnSpc>
              <a:spcAft>
                <a:spcPts val="800"/>
              </a:spcAft>
            </a:pPr>
            <a:endParaRPr lang="it-IT" b="1" dirty="0">
              <a:solidFill>
                <a:srgbClr val="007D43"/>
              </a:solidFill>
              <a:latin typeface="Titillium Web" panose="00000500000000000000" pitchFamily="2" charset="0"/>
            </a:endParaRPr>
          </a:p>
          <a:p>
            <a:pPr algn="ctr">
              <a:lnSpc>
                <a:spcPct val="107000"/>
              </a:lnSpc>
              <a:spcAft>
                <a:spcPts val="800"/>
              </a:spcAft>
            </a:pPr>
            <a:r>
              <a:rPr lang="it-IT" sz="2000" b="1" kern="100" dirty="0">
                <a:solidFill>
                  <a:srgbClr val="70AD47">
                    <a:lumMod val="75000"/>
                  </a:srgbClr>
                </a:solidFill>
                <a:latin typeface="Aptos" panose="020B0004020202020204" pitchFamily="34" charset="0"/>
                <a:cs typeface="Times New Roman" panose="02020603050405020304" pitchFamily="18" charset="0"/>
              </a:rPr>
              <a:t>Supporto della procedura di valutazione delle proposte progettuali di un bando di ricerca e innovazione</a:t>
            </a:r>
          </a:p>
        </p:txBody>
      </p:sp>
      <p:sp>
        <p:nvSpPr>
          <p:cNvPr id="8" name="CasellaDiTesto 42">
            <a:extLst>
              <a:ext uri="{FF2B5EF4-FFF2-40B4-BE49-F238E27FC236}">
                <a16:creationId xmlns:a16="http://schemas.microsoft.com/office/drawing/2014/main" id="{EE6D13F3-0138-4526-0F4D-2CCF662DB5AC}"/>
              </a:ext>
            </a:extLst>
          </p:cNvPr>
          <p:cNvSpPr txBox="1"/>
          <p:nvPr/>
        </p:nvSpPr>
        <p:spPr>
          <a:xfrm>
            <a:off x="912366" y="3386445"/>
            <a:ext cx="10565259" cy="2893100"/>
          </a:xfrm>
          <a:prstGeom prst="rect">
            <a:avLst/>
          </a:prstGeom>
          <a:noFill/>
        </p:spPr>
        <p:txBody>
          <a:bodyPr wrap="square">
            <a:spAutoFit/>
          </a:bodyPr>
          <a:lstStyle>
            <a:defPPr>
              <a:defRPr lang="de-DE"/>
            </a:defPPr>
            <a:lvl1pPr algn="ctr">
              <a:defRPr sz="2000">
                <a:latin typeface="Titillium Web" panose="00000500000000000000" pitchFamily="2" charset="0"/>
              </a:defRPr>
            </a:lvl1pPr>
          </a:lstStyle>
          <a:p>
            <a:pPr algn="l" defTabSz="457200">
              <a:defRPr/>
            </a:pPr>
            <a:r>
              <a:rPr lang="it-IT" b="1" kern="100" dirty="0">
                <a:solidFill>
                  <a:srgbClr val="70AD47">
                    <a:lumMod val="75000"/>
                  </a:srgbClr>
                </a:solidFill>
                <a:latin typeface="Aptos" panose="020B0004020202020204" pitchFamily="34" charset="0"/>
                <a:cs typeface="Times New Roman" panose="02020603050405020304" pitchFamily="18" charset="0"/>
              </a:rPr>
              <a:t>Funzionalità richieste</a:t>
            </a:r>
            <a:endParaRPr lang="en-US" b="1" kern="100" dirty="0">
              <a:solidFill>
                <a:srgbClr val="70AD47">
                  <a:lumMod val="75000"/>
                </a:srgbClr>
              </a:solidFill>
              <a:latin typeface="Aptos" panose="020B0004020202020204" pitchFamily="34" charset="0"/>
              <a:cs typeface="Times New Roman" panose="02020603050405020304" pitchFamily="18" charset="0"/>
            </a:endParaRPr>
          </a:p>
          <a:p>
            <a:pPr marL="142875" indent="-142875" algn="l" defTabSz="457200">
              <a:buFont typeface="Arial" panose="020B0604020202020204" pitchFamily="34" charset="0"/>
              <a:buChar char="•"/>
              <a:defRPr/>
            </a:pPr>
            <a:endParaRPr lang="it-IT" sz="1600" dirty="0">
              <a:solidFill>
                <a:srgbClr val="000000"/>
              </a:solidFill>
            </a:endParaRPr>
          </a:p>
          <a:p>
            <a:pPr marL="142875" indent="-142875" algn="l" defTabSz="457200">
              <a:buFont typeface="Arial" panose="020B0604020202020204" pitchFamily="34" charset="0"/>
              <a:buChar char="•"/>
              <a:defRPr/>
            </a:pPr>
            <a:r>
              <a:rPr lang="it-IT" sz="1600" dirty="0">
                <a:solidFill>
                  <a:srgbClr val="000000"/>
                </a:solidFill>
              </a:rPr>
              <a:t>Analisi e sintesi delle schede progettuali</a:t>
            </a:r>
          </a:p>
          <a:p>
            <a:pPr marL="142875" indent="-142875" algn="l" defTabSz="457200">
              <a:buFont typeface="Arial" panose="020B0604020202020204" pitchFamily="34" charset="0"/>
              <a:buChar char="•"/>
              <a:defRPr/>
            </a:pPr>
            <a:r>
              <a:rPr lang="it-IT" sz="1600" dirty="0">
                <a:solidFill>
                  <a:srgbClr val="000000"/>
                </a:solidFill>
              </a:rPr>
              <a:t>Accesso alle fonti dati e ai documenti per le valutazioni di merito </a:t>
            </a:r>
          </a:p>
          <a:p>
            <a:pPr marL="142875" indent="-142875" algn="l" defTabSz="457200">
              <a:buFont typeface="Arial" panose="020B0604020202020204" pitchFamily="34" charset="0"/>
              <a:buChar char="•"/>
              <a:defRPr/>
            </a:pPr>
            <a:r>
              <a:rPr lang="it-IT" sz="1600" dirty="0">
                <a:solidFill>
                  <a:srgbClr val="000000"/>
                </a:solidFill>
              </a:rPr>
              <a:t>Classificazioni delle parti di testo</a:t>
            </a:r>
          </a:p>
          <a:p>
            <a:pPr marL="142875" indent="-142875" algn="l" defTabSz="457200">
              <a:buFont typeface="Arial" panose="020B0604020202020204" pitchFamily="34" charset="0"/>
              <a:buChar char="•"/>
              <a:defRPr/>
            </a:pPr>
            <a:r>
              <a:rPr lang="it-IT" sz="1600" dirty="0">
                <a:solidFill>
                  <a:srgbClr val="000000"/>
                </a:solidFill>
              </a:rPr>
              <a:t>Categorizzazione delle risposte per analisi semi-quantitativa</a:t>
            </a:r>
          </a:p>
          <a:p>
            <a:pPr marL="142875" indent="-142875" algn="l" defTabSz="457200">
              <a:buFont typeface="Arial" panose="020B0604020202020204" pitchFamily="34" charset="0"/>
              <a:buChar char="•"/>
              <a:defRPr/>
            </a:pPr>
            <a:r>
              <a:rPr lang="it-IT" sz="1600" dirty="0">
                <a:solidFill>
                  <a:srgbClr val="000000"/>
                </a:solidFill>
              </a:rPr>
              <a:t>Generazione di risposte sintetiche</a:t>
            </a:r>
          </a:p>
          <a:p>
            <a:pPr marL="142875" indent="-142875" algn="l" defTabSz="457200">
              <a:buFont typeface="Arial" panose="020B0604020202020204" pitchFamily="34" charset="0"/>
              <a:buChar char="•"/>
              <a:defRPr/>
            </a:pPr>
            <a:r>
              <a:rPr lang="it-IT" sz="1600" dirty="0">
                <a:solidFill>
                  <a:srgbClr val="000000"/>
                </a:solidFill>
              </a:rPr>
              <a:t>Accesso a ricerche di mercato e a repository online</a:t>
            </a:r>
          </a:p>
          <a:p>
            <a:pPr algn="l" defTabSz="457200">
              <a:defRPr/>
            </a:pPr>
            <a:endParaRPr lang="it-IT" sz="1600" b="1" kern="100" dirty="0">
              <a:solidFill>
                <a:srgbClr val="000000"/>
              </a:solidFill>
              <a:latin typeface="Aptos" panose="020B0004020202020204" pitchFamily="34" charset="0"/>
              <a:cs typeface="Times New Roman" panose="02020603050405020304" pitchFamily="18" charset="0"/>
            </a:endParaRPr>
          </a:p>
          <a:p>
            <a:pPr algn="l" defTabSz="457200">
              <a:defRPr/>
            </a:pPr>
            <a:r>
              <a:rPr lang="it-IT" b="1" kern="100" dirty="0">
                <a:solidFill>
                  <a:srgbClr val="70AD47">
                    <a:lumMod val="75000"/>
                  </a:srgbClr>
                </a:solidFill>
                <a:latin typeface="Aptos" panose="020B0004020202020204" pitchFamily="34" charset="0"/>
                <a:cs typeface="Times New Roman" panose="02020603050405020304" pitchFamily="18" charset="0"/>
              </a:rPr>
              <a:t>RISULTATI DELLA SPERIMENTAZIONE PRELIMINARE: PRECISIONE 89%</a:t>
            </a:r>
          </a:p>
          <a:p>
            <a:pPr marL="142875" indent="-142875" algn="l" defTabSz="457200">
              <a:buFont typeface="Arial" panose="020B0604020202020204" pitchFamily="34" charset="0"/>
              <a:buChar char="•"/>
              <a:defRPr/>
            </a:pPr>
            <a:endParaRPr lang="it-IT" sz="1400" dirty="0">
              <a:solidFill>
                <a:srgbClr val="000000"/>
              </a:solidFill>
            </a:endParaRPr>
          </a:p>
        </p:txBody>
      </p:sp>
    </p:spTree>
    <p:extLst>
      <p:ext uri="{BB962C8B-B14F-4D97-AF65-F5344CB8AC3E}">
        <p14:creationId xmlns:p14="http://schemas.microsoft.com/office/powerpoint/2010/main" val="259708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53D14F-2BD3-E417-1A8B-2B8E2B43BE5B}"/>
              </a:ext>
            </a:extLst>
          </p:cNvPr>
          <p:cNvSpPr>
            <a:spLocks noChangeArrowheads="1"/>
          </p:cNvSpPr>
          <p:nvPr/>
        </p:nvSpPr>
        <p:spPr bwMode="auto">
          <a:xfrm>
            <a:off x="1" y="164413"/>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a:endParaRPr lang="it-IT" sz="2400">
              <a:solidFill>
                <a:prstClr val="black"/>
              </a:solidFill>
              <a:latin typeface="Calibri"/>
            </a:endParaRPr>
          </a:p>
        </p:txBody>
      </p:sp>
      <p:pic>
        <p:nvPicPr>
          <p:cNvPr id="2" name="Picture 2" descr="Abstract artificial intelligence brain">
            <a:extLst>
              <a:ext uri="{FF2B5EF4-FFF2-40B4-BE49-F238E27FC236}">
                <a16:creationId xmlns:a16="http://schemas.microsoft.com/office/drawing/2014/main" id="{53926A3B-0A9C-2782-9C6B-DD0E813C5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0" y="0"/>
            <a:ext cx="9723120" cy="647690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F1C32B2E-87DD-18D5-319C-42C38BD2F27C}"/>
              </a:ext>
            </a:extLst>
          </p:cNvPr>
          <p:cNvSpPr txBox="1"/>
          <p:nvPr/>
        </p:nvSpPr>
        <p:spPr>
          <a:xfrm>
            <a:off x="1267526" y="1536238"/>
            <a:ext cx="9656948" cy="4217437"/>
          </a:xfrm>
          <a:prstGeom prst="rect">
            <a:avLst/>
          </a:prstGeom>
          <a:noFill/>
        </p:spPr>
        <p:txBody>
          <a:bodyPr wrap="square">
            <a:spAutoFit/>
          </a:bodyPr>
          <a:lstStyle/>
          <a:p>
            <a:pPr algn="ctr">
              <a:lnSpc>
                <a:spcPct val="107000"/>
              </a:lnSpc>
              <a:spcAft>
                <a:spcPts val="800"/>
              </a:spcAft>
            </a:pPr>
            <a:r>
              <a:rPr lang="it-IT" sz="2000" b="1" kern="100" dirty="0">
                <a:solidFill>
                  <a:srgbClr val="70AD47">
                    <a:lumMod val="75000"/>
                  </a:srgbClr>
                </a:solidFill>
                <a:latin typeface="Aptos" panose="020B0004020202020204" pitchFamily="34" charset="0"/>
                <a:ea typeface="Aptos" panose="020B0004020202020204" pitchFamily="34" charset="0"/>
                <a:cs typeface="Times New Roman" panose="02020603050405020304" pitchFamily="18" charset="0"/>
              </a:rPr>
              <a:t>Dati Sintetici. Cosa significa?</a:t>
            </a:r>
          </a:p>
          <a:p>
            <a:pPr algn="ctr">
              <a:lnSpc>
                <a:spcPct val="107000"/>
              </a:lnSpc>
              <a:spcAft>
                <a:spcPts val="800"/>
              </a:spcAft>
            </a:pPr>
            <a:endParaRPr lang="it-IT" sz="2000" b="1" kern="100" dirty="0">
              <a:solidFill>
                <a:srgbClr val="70AD47">
                  <a:lumMod val="75000"/>
                </a:srgbClr>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Sintetizzare nuovi dati a partire da un insieme di informazioni di partenza riferite a soggetti reali significa riprodurre, applicando degli algoritmi complessi, un set di dati tali da non richiedere l’applicazione delle normative di riferimento in  tema di  privacy, in quanto dai nuovi dati non è  possibile in alcun modo risalire alle informazioni di natura personale presenti o sottostanti ai dati originali.</a:t>
            </a:r>
          </a:p>
          <a:p>
            <a:pPr algn="just">
              <a:lnSpc>
                <a:spcPct val="107000"/>
              </a:lnSpc>
              <a:spcAft>
                <a:spcPts val="800"/>
              </a:spcAft>
            </a:pP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Viceversa, è possibile, tramite analisi successive, produrre risultati di studio sul fenomeno reale che hanno la stessa validità di quelli che potrebbero essere prodotti effettuando l’analisi a partire dai dati originali.</a:t>
            </a:r>
          </a:p>
          <a:p>
            <a:pPr algn="just">
              <a:lnSpc>
                <a:spcPct val="107000"/>
              </a:lnSpc>
              <a:spcAft>
                <a:spcPts val="800"/>
              </a:spcAft>
            </a:pPr>
            <a:endParaRPr lang="it-IT"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it-IT"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021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53D14F-2BD3-E417-1A8B-2B8E2B43BE5B}"/>
              </a:ext>
            </a:extLst>
          </p:cNvPr>
          <p:cNvSpPr>
            <a:spLocks noChangeArrowheads="1"/>
          </p:cNvSpPr>
          <p:nvPr/>
        </p:nvSpPr>
        <p:spPr bwMode="auto">
          <a:xfrm>
            <a:off x="1" y="164413"/>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a:endParaRPr lang="it-IT" sz="2400">
              <a:solidFill>
                <a:prstClr val="black"/>
              </a:solidFill>
              <a:latin typeface="Calibri"/>
            </a:endParaRPr>
          </a:p>
        </p:txBody>
      </p:sp>
      <p:pic>
        <p:nvPicPr>
          <p:cNvPr id="2" name="Picture 2" descr="Abstract artificial intelligence brain">
            <a:extLst>
              <a:ext uri="{FF2B5EF4-FFF2-40B4-BE49-F238E27FC236}">
                <a16:creationId xmlns:a16="http://schemas.microsoft.com/office/drawing/2014/main" id="{53926A3B-0A9C-2782-9C6B-DD0E813C5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0" y="0"/>
            <a:ext cx="9723120" cy="647690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03C0FA89-8B8B-BA6A-251E-B17614869262}"/>
              </a:ext>
            </a:extLst>
          </p:cNvPr>
          <p:cNvSpPr txBox="1"/>
          <p:nvPr/>
        </p:nvSpPr>
        <p:spPr>
          <a:xfrm>
            <a:off x="1047750" y="1488164"/>
            <a:ext cx="10096500" cy="3500574"/>
          </a:xfrm>
          <a:prstGeom prst="rect">
            <a:avLst/>
          </a:prstGeom>
          <a:noFill/>
        </p:spPr>
        <p:txBody>
          <a:bodyPr wrap="square">
            <a:spAutoFit/>
          </a:bodyPr>
          <a:lstStyle/>
          <a:p>
            <a:pPr algn="ctr">
              <a:lnSpc>
                <a:spcPct val="107000"/>
              </a:lnSpc>
              <a:spcAft>
                <a:spcPts val="800"/>
              </a:spcAft>
            </a:pPr>
            <a:r>
              <a:rPr lang="it-IT" sz="2000" b="1" kern="100" dirty="0">
                <a:solidFill>
                  <a:srgbClr val="70AD47">
                    <a:lumMod val="75000"/>
                  </a:srgbClr>
                </a:solidFill>
                <a:latin typeface="Aptos" panose="020B0004020202020204" pitchFamily="34" charset="0"/>
                <a:cs typeface="Times New Roman" panose="02020603050405020304" pitchFamily="18" charset="0"/>
              </a:rPr>
              <a:t>Dati Sintetici / Valorizzazione del patrimonio informativo</a:t>
            </a:r>
            <a:endParaRPr lang="it-IT" sz="200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it-IT"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Nel 2023 Regione ha messo a punto un metodo di sintetizzazione dati e lo ha sperimentato:</a:t>
            </a:r>
          </a:p>
          <a:p>
            <a:pPr marL="285750" indent="-285750" algn="just">
              <a:lnSpc>
                <a:spcPct val="107000"/>
              </a:lnSpc>
              <a:spcAft>
                <a:spcPts val="800"/>
              </a:spcAft>
              <a:buFont typeface="Arial" panose="020B0604020202020204" pitchFamily="34" charset="0"/>
              <a:buChar char="•"/>
            </a:pP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realizzando una piattaforma di mercato specificatamente progettata per questo fine che adotta tecniche di IA generative;  </a:t>
            </a:r>
          </a:p>
          <a:p>
            <a:pPr marL="285750" indent="-285750" algn="just">
              <a:lnSpc>
                <a:spcPct val="107000"/>
              </a:lnSpc>
              <a:spcAft>
                <a:spcPts val="800"/>
              </a:spcAft>
              <a:buFont typeface="Arial" panose="020B0604020202020204" pitchFamily="34" charset="0"/>
              <a:buChar char="•"/>
            </a:pP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testando e verificato tramite un team di data scientist:</a:t>
            </a:r>
          </a:p>
          <a:p>
            <a:pPr marL="800100" lvl="1" indent="-342900" algn="just">
              <a:lnSpc>
                <a:spcPct val="107000"/>
              </a:lnSpc>
              <a:spcAft>
                <a:spcPts val="800"/>
              </a:spcAft>
              <a:buFont typeface="+mj-lt"/>
              <a:buAutoNum type="arabicPeriod"/>
            </a:pPr>
            <a:r>
              <a:rPr lang="it-IT" b="1" kern="100" dirty="0">
                <a:latin typeface="Titillium Web" panose="00000500000000000000" pitchFamily="2" charset="0"/>
                <a:ea typeface="Aptos" panose="020B0004020202020204" pitchFamily="34" charset="0"/>
                <a:cs typeface="Times New Roman" panose="02020603050405020304" pitchFamily="18" charset="0"/>
              </a:rPr>
              <a:t>l’</a:t>
            </a:r>
            <a:r>
              <a:rPr lang="it-IT" b="1" kern="100" dirty="0" err="1">
                <a:latin typeface="Titillium Web" panose="00000500000000000000" pitchFamily="2" charset="0"/>
                <a:ea typeface="Aptos" panose="020B0004020202020204" pitchFamily="34" charset="0"/>
                <a:cs typeface="Times New Roman" panose="02020603050405020304" pitchFamily="18" charset="0"/>
              </a:rPr>
              <a:t>irriconducibilità</a:t>
            </a:r>
            <a:r>
              <a:rPr lang="it-IT" b="1" kern="100" dirty="0">
                <a:latin typeface="Titillium Web" panose="00000500000000000000" pitchFamily="2" charset="0"/>
                <a:ea typeface="Aptos" panose="020B0004020202020204" pitchFamily="34" charset="0"/>
                <a:cs typeface="Times New Roman" panose="02020603050405020304" pitchFamily="18" charset="0"/>
              </a:rPr>
              <a:t> dei dati prodotti agli originali </a:t>
            </a:r>
          </a:p>
          <a:p>
            <a:pPr marL="800100" lvl="1" indent="-342900" algn="just">
              <a:lnSpc>
                <a:spcPct val="107000"/>
              </a:lnSpc>
              <a:spcAft>
                <a:spcPts val="800"/>
              </a:spcAft>
              <a:buFont typeface="+mj-lt"/>
              <a:buAutoNum type="arabicPeriod"/>
            </a:pPr>
            <a:r>
              <a:rPr lang="it-IT" b="1" kern="100" dirty="0">
                <a:latin typeface="Titillium Web" panose="00000500000000000000" pitchFamily="2" charset="0"/>
                <a:ea typeface="Aptos" panose="020B0004020202020204" pitchFamily="34" charset="0"/>
                <a:cs typeface="Times New Roman" panose="02020603050405020304" pitchFamily="18" charset="0"/>
              </a:rPr>
              <a:t>l’equivalenza statistica dei dati sintetizzati rispetto agli originali. </a:t>
            </a:r>
          </a:p>
          <a:p>
            <a:pPr algn="just">
              <a:lnSpc>
                <a:spcPct val="107000"/>
              </a:lnSpc>
              <a:spcAft>
                <a:spcPts val="800"/>
              </a:spcAft>
            </a:pPr>
            <a:endParaRPr lang="it-IT" kern="100" dirty="0">
              <a:solidFill>
                <a:srgbClr val="70AD47">
                  <a:lumMod val="75000"/>
                </a:srgbClr>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7020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53D14F-2BD3-E417-1A8B-2B8E2B43BE5B}"/>
              </a:ext>
            </a:extLst>
          </p:cNvPr>
          <p:cNvSpPr>
            <a:spLocks noChangeArrowheads="1"/>
          </p:cNvSpPr>
          <p:nvPr/>
        </p:nvSpPr>
        <p:spPr bwMode="auto">
          <a:xfrm>
            <a:off x="1" y="164413"/>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a:endParaRPr lang="it-IT" sz="2400">
              <a:solidFill>
                <a:prstClr val="black"/>
              </a:solidFill>
              <a:latin typeface="Calibri"/>
            </a:endParaRPr>
          </a:p>
        </p:txBody>
      </p:sp>
      <p:pic>
        <p:nvPicPr>
          <p:cNvPr id="2" name="Picture 2" descr="Abstract artificial intelligence brain">
            <a:extLst>
              <a:ext uri="{FF2B5EF4-FFF2-40B4-BE49-F238E27FC236}">
                <a16:creationId xmlns:a16="http://schemas.microsoft.com/office/drawing/2014/main" id="{53926A3B-0A9C-2782-9C6B-DD0E813C5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0" y="0"/>
            <a:ext cx="9723120" cy="647690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B017FD1F-E7AD-F0C2-15A3-AAB80C85176B}"/>
              </a:ext>
            </a:extLst>
          </p:cNvPr>
          <p:cNvSpPr txBox="1"/>
          <p:nvPr/>
        </p:nvSpPr>
        <p:spPr>
          <a:xfrm>
            <a:off x="1038927" y="1131576"/>
            <a:ext cx="10114146" cy="505971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it-IT" sz="2000" b="1" i="0" u="none" strike="noStrike" kern="100" cap="none" spc="0" normalizeH="0" baseline="0" noProof="0" dirty="0">
                <a:ln>
                  <a:noFill/>
                </a:ln>
                <a:solidFill>
                  <a:srgbClr val="70AD47">
                    <a:lumMod val="75000"/>
                  </a:srgbClr>
                </a:solidFill>
                <a:effectLst/>
                <a:uLnTx/>
                <a:uFillTx/>
                <a:latin typeface="Aptos" panose="020B0004020202020204" pitchFamily="34" charset="0"/>
                <a:ea typeface="+mn-ea"/>
                <a:cs typeface="Times New Roman" panose="02020603050405020304" pitchFamily="18" charset="0"/>
              </a:rPr>
              <a:t>Dati Sintetici / Sfide e Limiti</a:t>
            </a:r>
            <a:endParaRPr kumimoji="0" lang="it-IT"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it-IT"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2000" b="1" kern="100" dirty="0">
                <a:solidFill>
                  <a:srgbClr val="297A38"/>
                </a:solidFill>
                <a:latin typeface="Aptos" panose="020B0004020202020204" pitchFamily="34" charset="0"/>
                <a:cs typeface="Times New Roman" panose="02020603050405020304" pitchFamily="18" charset="0"/>
              </a:rPr>
              <a:t> </a:t>
            </a:r>
            <a:r>
              <a:rPr lang="it-IT" sz="2000" b="1" kern="100" dirty="0">
                <a:solidFill>
                  <a:srgbClr val="70AD47">
                    <a:lumMod val="75000"/>
                  </a:srgbClr>
                </a:solidFill>
                <a:latin typeface="Aptos" panose="020B0004020202020204" pitchFamily="34" charset="0"/>
                <a:cs typeface="Times New Roman" panose="02020603050405020304" pitchFamily="18" charset="0"/>
              </a:rPr>
              <a:t>Due grandi sfide:</a:t>
            </a:r>
          </a:p>
          <a:p>
            <a:pPr marL="285750" indent="-285750" algn="just">
              <a:lnSpc>
                <a:spcPct val="107000"/>
              </a:lnSpc>
              <a:spcAft>
                <a:spcPts val="800"/>
              </a:spcAft>
              <a:buFont typeface="Arial" panose="020B0604020202020204" pitchFamily="34" charset="0"/>
              <a:buChar char="•"/>
            </a:pP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condividere informazioni fra più PA senza scambiare e, tanto meno, interconnettere dati personali trattati per diverse finalità da titolari differenti; </a:t>
            </a:r>
          </a:p>
          <a:p>
            <a:pPr marL="285750" indent="-285750" algn="just">
              <a:lnSpc>
                <a:spcPct val="107000"/>
              </a:lnSpc>
              <a:spcAft>
                <a:spcPts val="800"/>
              </a:spcAft>
              <a:buFont typeface="Arial" panose="020B0604020202020204" pitchFamily="34" charset="0"/>
              <a:buChar char="•"/>
            </a:pP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consentire a un’amministrazione titolare di trattamenti, di rendere disponibile il proprio patrimonio informativo ampliando le possibilità di studio e ricerca anche a soggetti competenti esterni alla PA. </a:t>
            </a:r>
          </a:p>
          <a:p>
            <a:pPr algn="just">
              <a:lnSpc>
                <a:spcPct val="107000"/>
              </a:lnSpc>
              <a:spcAft>
                <a:spcPts val="800"/>
              </a:spcAft>
            </a:pPr>
            <a:endPar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endParaRPr>
          </a:p>
          <a:p>
            <a:pPr algn="just">
              <a:lnSpc>
                <a:spcPct val="107000"/>
              </a:lnSpc>
              <a:spcAft>
                <a:spcPts val="800"/>
              </a:spcAft>
            </a:pPr>
            <a:r>
              <a:rPr lang="it-IT" sz="2000" b="1" kern="100" dirty="0">
                <a:solidFill>
                  <a:srgbClr val="70AD47">
                    <a:lumMod val="75000"/>
                  </a:srgbClr>
                </a:solidFill>
                <a:latin typeface="Aptos" panose="020B0004020202020204" pitchFamily="34" charset="0"/>
                <a:cs typeface="Times New Roman" panose="02020603050405020304" pitchFamily="18" charset="0"/>
              </a:rPr>
              <a:t>Alcuni limiti:</a:t>
            </a:r>
          </a:p>
          <a:p>
            <a:pPr marL="285750" indent="-285750" algn="just">
              <a:lnSpc>
                <a:spcPct val="107000"/>
              </a:lnSpc>
              <a:spcAft>
                <a:spcPts val="800"/>
              </a:spcAft>
              <a:buFont typeface="Arial" panose="020B0604020202020204" pitchFamily="34" charset="0"/>
              <a:buChar char="•"/>
            </a:pPr>
            <a:r>
              <a:rPr lang="it-IT" kern="100" dirty="0">
                <a:solidFill>
                  <a:prstClr val="black"/>
                </a:solidFill>
                <a:latin typeface="Titillium Web" panose="00000500000000000000" pitchFamily="2" charset="0"/>
                <a:ea typeface="Aptos" panose="020B0004020202020204" pitchFamily="34" charset="0"/>
                <a:cs typeface="Times New Roman" panose="02020603050405020304" pitchFamily="18" charset="0"/>
              </a:rPr>
              <a:t>impossibilità di monitoraggio successivo e di ampliamento a nuove informazioni</a:t>
            </a:r>
          </a:p>
          <a:p>
            <a:pPr algn="just">
              <a:lnSpc>
                <a:spcPct val="107000"/>
              </a:lnSpc>
              <a:spcAft>
                <a:spcPts val="800"/>
              </a:spcAft>
            </a:pPr>
            <a:endParaRPr lang="it-IT"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it-IT"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it-IT"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0633844"/>
      </p:ext>
    </p:extLst>
  </p:cSld>
  <p:clrMapOvr>
    <a:masterClrMapping/>
  </p:clrMapOvr>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519</TotalTime>
  <Words>791</Words>
  <Application>Microsoft Office PowerPoint</Application>
  <PresentationFormat>Widescreen</PresentationFormat>
  <Paragraphs>91</Paragraphs>
  <Slides>10</Slides>
  <Notes>0</Notes>
  <HiddenSlides>0</HiddenSlides>
  <MMClips>0</MMClips>
  <ScaleCrop>false</ScaleCrop>
  <HeadingPairs>
    <vt:vector size="6" baseType="variant">
      <vt:variant>
        <vt:lpstr>Caratteri utilizzati</vt:lpstr>
      </vt:variant>
      <vt:variant>
        <vt:i4>8</vt:i4>
      </vt:variant>
      <vt:variant>
        <vt:lpstr>Tema</vt:lpstr>
      </vt:variant>
      <vt:variant>
        <vt:i4>5</vt:i4>
      </vt:variant>
      <vt:variant>
        <vt:lpstr>Titoli diapositive</vt:lpstr>
      </vt:variant>
      <vt:variant>
        <vt:i4>10</vt:i4>
      </vt:variant>
    </vt:vector>
  </HeadingPairs>
  <TitlesOfParts>
    <vt:vector size="23" baseType="lpstr">
      <vt:lpstr>Aptos</vt:lpstr>
      <vt:lpstr>Aptos Display</vt:lpstr>
      <vt:lpstr>Arial</vt:lpstr>
      <vt:lpstr>Arial Black</vt:lpstr>
      <vt:lpstr>Calibri</vt:lpstr>
      <vt:lpstr>Calibri Light</vt:lpstr>
      <vt:lpstr>Helvetica</vt:lpstr>
      <vt:lpstr>Titillium Web</vt:lpstr>
      <vt:lpstr>Personalizza struttura</vt:lpstr>
      <vt:lpstr>1_Office Theme</vt:lpstr>
      <vt:lpstr>Office Theme</vt:lpstr>
      <vt:lpstr>1_Tema di Office</vt:lpstr>
      <vt:lpstr>2_Tema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AREXPO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slides</dc:title>
  <dc:creator>Andrea Sion</dc:creator>
  <cp:lastModifiedBy>Maria Ilaria Bassani</cp:lastModifiedBy>
  <cp:revision>118</cp:revision>
  <dcterms:created xsi:type="dcterms:W3CDTF">2024-03-12T08:43:41Z</dcterms:created>
  <dcterms:modified xsi:type="dcterms:W3CDTF">2024-05-15T13:58:56Z</dcterms:modified>
</cp:coreProperties>
</file>