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4"/>
  </p:sldMasterIdLst>
  <p:notesMasterIdLst>
    <p:notesMasterId r:id="rId18"/>
  </p:notesMasterIdLst>
  <p:handoutMasterIdLst>
    <p:handoutMasterId r:id="rId19"/>
  </p:handoutMasterIdLst>
  <p:sldIdLst>
    <p:sldId id="260" r:id="rId5"/>
    <p:sldId id="280" r:id="rId6"/>
    <p:sldId id="264" r:id="rId7"/>
    <p:sldId id="1128" r:id="rId8"/>
    <p:sldId id="1126" r:id="rId9"/>
    <p:sldId id="1130" r:id="rId10"/>
    <p:sldId id="1341" r:id="rId11"/>
    <p:sldId id="1340" r:id="rId12"/>
    <p:sldId id="291" r:id="rId13"/>
    <p:sldId id="592" r:id="rId14"/>
    <p:sldId id="1302" r:id="rId15"/>
    <p:sldId id="1330" r:id="rId16"/>
    <p:sldId id="1342" r:id="rId1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 Sorrentino" initials="AS" lastIdx="2" clrIdx="0">
    <p:extLst>
      <p:ext uri="{19B8F6BF-5375-455C-9EA6-DF929625EA0E}">
        <p15:presenceInfo xmlns:p15="http://schemas.microsoft.com/office/powerpoint/2012/main" userId="S::alessandra.sorrentino@santannapisa.it::6c7108aa-87ba-4268-9130-579220f05b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54F"/>
    <a:srgbClr val="2E404D"/>
    <a:srgbClr val="243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/>
    <p:restoredTop sz="70272"/>
  </p:normalViewPr>
  <p:slideViewPr>
    <p:cSldViewPr snapToGrid="0">
      <p:cViewPr varScale="1">
        <p:scale>
          <a:sx n="83" d="100"/>
          <a:sy n="83" d="100"/>
        </p:scale>
        <p:origin x="19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D85EB1-1A2F-9C38-DA66-439DE4E780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322D3-EA88-937F-BBF5-063825AA5E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7D440-EA1D-5D47-9098-3BAC0F465358}" type="datetimeFigureOut">
              <a:rPr lang="en-IT" smtClean="0"/>
              <a:t>16/05/24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74D53-DC50-671D-276F-619B9A48FA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2472F-EB7A-3D29-A208-BDA518E6C5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1A1CB-39BF-5E40-916A-1D379A95025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55277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34F2A-7DAA-47E3-B6EB-149EE2FC468B}" type="datetimeFigureOut">
              <a:rPr lang="it-IT" smtClean="0"/>
              <a:t>16/05/24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6387-B82D-4BF2-9E79-1A1BB32737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3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L'intelligenza artificiale (IA) è una disciplina appartenente al campo dell'informatica i cui primi studi risalgono ai prima ani 40 del secolo scorso. La storia dell'IA è contraddistinta da momenti di entusiasmo e successive delusioni per le scoperte che via via si succedono. I ricercatori parlano di primavere ed inverni dell'Intelligenza Artificiale. Descriveremo quali strumenti abbiamo oggi a disposizione e quali applicazioni siamo in grado di realizzare, ma anche i limiti che ancora la disciplina dimostra. Esploreremo anche gli impatti attuali e previsti sulla società, sul mondo del lavoro, sull'economia e sui singoli obiettivi di sviluppo sostenibile dell'ONU.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56910-1E35-B844-9C7B-409DFB63E0E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1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ccc891c519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ccc891c519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Dire qualcosa sull’associazione 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9D9CE-465E-E446-81BF-D497BFB5D34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42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B6387-B82D-4BF2-9E79-1A1BB32737A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31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9A39-2D52-622A-E9B4-532F5888D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FAC6C-3F84-18D1-077F-F16F32BB5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5D2CE-8860-B8DA-1D12-DED8D1EE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D5C91-B2FD-9F6D-713F-ADD6A03A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C698B-49AB-08B4-B7BD-D0869948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1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F367-7D92-ABD1-71D6-E8070A0A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A9F278-554E-CC02-85AE-F6808DF12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C85BE-428C-2A00-F3E0-AF511979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43B9C-9728-9772-948C-92A081A8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FEEDA-07F8-4102-A98A-F9F0228D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48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8DC56-40F0-7E93-AA16-186CD916B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6B5F9-2AC3-5FDB-9E9E-A0B39D93A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93412-094F-3DFB-0C0D-E104C2CA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09DA-81BB-417B-A31B-C80C8DC6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07DB8-335C-80BB-22E5-B4C871C3A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803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972433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58597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7B86-90D4-4E27-B91D-EC0FD47F0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A4241-D7C1-DEF3-A5B5-89A8BCB19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839F-3791-3C42-439E-BDEFCC69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D4278-AEFD-E64E-6774-0F51262C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7D5FC-CCD7-0AE1-FA08-833C906F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7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405B-AA37-3B10-AE30-EFD42EE00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D5C93-485B-21FE-B14C-6B11B91DB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A83A-9C69-85D4-DAC0-E40A9D1FA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7DAFA-1FD5-4279-6635-5F7DD829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D0D63-E579-BE83-61F4-891F55B3B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41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AFF2D-F136-B7EA-03F3-D9922955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FD1CE-3EAB-0364-9067-7CB35C243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A3AD2-B34D-16B2-3552-A78301A19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5DFA3-3938-0512-D095-2F6A983B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04B0D-4CB2-320E-9007-5930814F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FC813-3C96-9409-0A0B-EA7ECDA12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19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0CF6C-FDF8-67AE-257E-21E3EA24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96E9A-FACC-7D54-20C9-2E6F2F23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4D034-B440-A7BC-D6B2-BCAB7FA20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2BA234-4A3C-77DA-5A3D-D8B68D92A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0B2057-7061-304B-9717-0BAD5E9E2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E20798-D07D-BD6F-387A-0D01F4CD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0ABCCE-5D4A-F1E6-2425-2B6C0012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F50C68-A599-5313-6734-5E8E480B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05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A8A9-66D5-2FAD-FFEF-9568ABA5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7A62C-0F0D-3499-0068-91A22EB4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1B4BA-6A58-E1BD-D59B-88E780F9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C63A8-8E36-3552-B77D-EA7724BF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62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42FFD-6571-6331-909D-C2B32791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8AD97-69A7-5051-5FC2-0456273A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7EA65-81C4-DDE8-D2DD-EAA73ED4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20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1006-EDF8-6488-6398-BF0D19AC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DB1B6-FA8A-2FE6-0A78-BCCFE899C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217E8-2FBA-E597-3095-DF49F69DF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8BC40-21C8-EE11-48EE-632E07AB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4B41D-9EB4-9D3A-CEB8-7076ED9C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0BEB-57C3-390E-A79A-2DBEBDC8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92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D33D5-1055-72E0-28F6-0408D937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78D762-8DA2-C1D9-7942-AE02F9A5B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7B25B-7770-63FB-71A9-B0031D910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A7D1D-8CAC-43FB-ABF4-04C909EB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6BD03-0FA0-6279-4627-B831742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E5309-B484-3D00-22E2-32282DDC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88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FB7B2-1537-BC18-15DB-C8A30489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E6220-AC32-BCCE-8EB2-E63915A50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DFC92-D101-2518-AFD2-CDCEDAEC1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31F4D-E806-A584-EC86-07FDE74A0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A51D2-FF45-2A9B-2E2F-6D157A913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Connettore 1 4">
            <a:extLst>
              <a:ext uri="{FF2B5EF4-FFF2-40B4-BE49-F238E27FC236}">
                <a16:creationId xmlns:a16="http://schemas.microsoft.com/office/drawing/2014/main" id="{CE0B19AF-B47C-1159-8651-76790351477C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365125"/>
            <a:ext cx="1140028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4">
            <a:extLst>
              <a:ext uri="{FF2B5EF4-FFF2-40B4-BE49-F238E27FC236}">
                <a16:creationId xmlns:a16="http://schemas.microsoft.com/office/drawing/2014/main" id="{7B092A92-CBF1-4744-F92D-AB1D7FC207A2}"/>
              </a:ext>
            </a:extLst>
          </p:cNvPr>
          <p:cNvCxnSpPr>
            <a:cxnSpLocks/>
          </p:cNvCxnSpPr>
          <p:nvPr userDrawn="1"/>
        </p:nvCxnSpPr>
        <p:spPr>
          <a:xfrm>
            <a:off x="1187624" y="366713"/>
            <a:ext cx="3151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4">
            <a:extLst>
              <a:ext uri="{FF2B5EF4-FFF2-40B4-BE49-F238E27FC236}">
                <a16:creationId xmlns:a16="http://schemas.microsoft.com/office/drawing/2014/main" id="{D15BF0D0-746D-9D09-8AC5-4168121FD364}"/>
              </a:ext>
            </a:extLst>
          </p:cNvPr>
          <p:cNvCxnSpPr>
            <a:cxnSpLocks/>
          </p:cNvCxnSpPr>
          <p:nvPr userDrawn="1"/>
        </p:nvCxnSpPr>
        <p:spPr>
          <a:xfrm>
            <a:off x="1566243" y="366713"/>
            <a:ext cx="3151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03C9D9DF-EAB7-EB9F-8D0D-0969A9F99D72}"/>
              </a:ext>
            </a:extLst>
          </p:cNvPr>
          <p:cNvCxnSpPr>
            <a:cxnSpLocks/>
          </p:cNvCxnSpPr>
          <p:nvPr userDrawn="1"/>
        </p:nvCxnSpPr>
        <p:spPr>
          <a:xfrm flipV="1">
            <a:off x="1944862" y="365125"/>
            <a:ext cx="1140028" cy="1588"/>
          </a:xfrm>
          <a:prstGeom prst="line">
            <a:avLst/>
          </a:prstGeom>
          <a:ln w="76200">
            <a:solidFill>
              <a:srgbClr val="469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4">
            <a:extLst>
              <a:ext uri="{FF2B5EF4-FFF2-40B4-BE49-F238E27FC236}">
                <a16:creationId xmlns:a16="http://schemas.microsoft.com/office/drawing/2014/main" id="{E227AC8B-E2AF-4072-3C37-BEE8690C5C9B}"/>
              </a:ext>
            </a:extLst>
          </p:cNvPr>
          <p:cNvCxnSpPr>
            <a:cxnSpLocks/>
          </p:cNvCxnSpPr>
          <p:nvPr userDrawn="1"/>
        </p:nvCxnSpPr>
        <p:spPr>
          <a:xfrm>
            <a:off x="3132486" y="366713"/>
            <a:ext cx="315144" cy="0"/>
          </a:xfrm>
          <a:prstGeom prst="line">
            <a:avLst/>
          </a:prstGeom>
          <a:ln w="76200">
            <a:solidFill>
              <a:srgbClr val="469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4">
            <a:extLst>
              <a:ext uri="{FF2B5EF4-FFF2-40B4-BE49-F238E27FC236}">
                <a16:creationId xmlns:a16="http://schemas.microsoft.com/office/drawing/2014/main" id="{5D46C9B5-080F-7EE3-1241-ED4B2C0C6D4F}"/>
              </a:ext>
            </a:extLst>
          </p:cNvPr>
          <p:cNvCxnSpPr>
            <a:cxnSpLocks/>
          </p:cNvCxnSpPr>
          <p:nvPr userDrawn="1"/>
        </p:nvCxnSpPr>
        <p:spPr>
          <a:xfrm>
            <a:off x="3511105" y="366713"/>
            <a:ext cx="315144" cy="0"/>
          </a:xfrm>
          <a:prstGeom prst="line">
            <a:avLst/>
          </a:prstGeom>
          <a:ln w="76200">
            <a:solidFill>
              <a:srgbClr val="469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4">
            <a:extLst>
              <a:ext uri="{FF2B5EF4-FFF2-40B4-BE49-F238E27FC236}">
                <a16:creationId xmlns:a16="http://schemas.microsoft.com/office/drawing/2014/main" id="{D837069E-EBF9-0295-839E-EA6A1DCD820E}"/>
              </a:ext>
            </a:extLst>
          </p:cNvPr>
          <p:cNvCxnSpPr>
            <a:cxnSpLocks/>
          </p:cNvCxnSpPr>
          <p:nvPr userDrawn="1"/>
        </p:nvCxnSpPr>
        <p:spPr>
          <a:xfrm flipV="1">
            <a:off x="3889724" y="366713"/>
            <a:ext cx="1140028" cy="1588"/>
          </a:xfrm>
          <a:prstGeom prst="line">
            <a:avLst/>
          </a:prstGeom>
          <a:ln w="76200">
            <a:solidFill>
              <a:srgbClr val="DC3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4">
            <a:extLst>
              <a:ext uri="{FF2B5EF4-FFF2-40B4-BE49-F238E27FC236}">
                <a16:creationId xmlns:a16="http://schemas.microsoft.com/office/drawing/2014/main" id="{FB9B872D-DE7B-6C13-DFFB-B3467E629990}"/>
              </a:ext>
            </a:extLst>
          </p:cNvPr>
          <p:cNvCxnSpPr>
            <a:cxnSpLocks/>
          </p:cNvCxnSpPr>
          <p:nvPr userDrawn="1"/>
        </p:nvCxnSpPr>
        <p:spPr>
          <a:xfrm>
            <a:off x="5077348" y="368301"/>
            <a:ext cx="315144" cy="0"/>
          </a:xfrm>
          <a:prstGeom prst="line">
            <a:avLst/>
          </a:prstGeom>
          <a:ln w="76200">
            <a:solidFill>
              <a:srgbClr val="DC3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4">
            <a:extLst>
              <a:ext uri="{FF2B5EF4-FFF2-40B4-BE49-F238E27FC236}">
                <a16:creationId xmlns:a16="http://schemas.microsoft.com/office/drawing/2014/main" id="{B3CB5052-D9C5-2E04-6531-527C66279B5A}"/>
              </a:ext>
            </a:extLst>
          </p:cNvPr>
          <p:cNvCxnSpPr>
            <a:cxnSpLocks/>
          </p:cNvCxnSpPr>
          <p:nvPr userDrawn="1"/>
        </p:nvCxnSpPr>
        <p:spPr>
          <a:xfrm>
            <a:off x="5455967" y="368301"/>
            <a:ext cx="315144" cy="0"/>
          </a:xfrm>
          <a:prstGeom prst="line">
            <a:avLst/>
          </a:prstGeom>
          <a:ln w="76200">
            <a:solidFill>
              <a:srgbClr val="DC3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4">
            <a:extLst>
              <a:ext uri="{FF2B5EF4-FFF2-40B4-BE49-F238E27FC236}">
                <a16:creationId xmlns:a16="http://schemas.microsoft.com/office/drawing/2014/main" id="{1377CA02-179D-95D6-91C2-76B33C8F8C3B}"/>
              </a:ext>
            </a:extLst>
          </p:cNvPr>
          <p:cNvCxnSpPr>
            <a:cxnSpLocks/>
          </p:cNvCxnSpPr>
          <p:nvPr userDrawn="1"/>
        </p:nvCxnSpPr>
        <p:spPr>
          <a:xfrm flipV="1">
            <a:off x="5850258" y="360711"/>
            <a:ext cx="1140028" cy="1588"/>
          </a:xfrm>
          <a:prstGeom prst="line">
            <a:avLst/>
          </a:prstGeom>
          <a:ln w="76200">
            <a:solidFill>
              <a:srgbClr val="FDC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2A07F2F-D343-C7BC-CFBF-6E96948F3CE5}"/>
              </a:ext>
            </a:extLst>
          </p:cNvPr>
          <p:cNvCxnSpPr>
            <a:cxnSpLocks/>
          </p:cNvCxnSpPr>
          <p:nvPr userDrawn="1"/>
        </p:nvCxnSpPr>
        <p:spPr>
          <a:xfrm>
            <a:off x="7037882" y="362299"/>
            <a:ext cx="315144" cy="0"/>
          </a:xfrm>
          <a:prstGeom prst="line">
            <a:avLst/>
          </a:prstGeom>
          <a:ln w="76200">
            <a:solidFill>
              <a:srgbClr val="FDC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4">
            <a:extLst>
              <a:ext uri="{FF2B5EF4-FFF2-40B4-BE49-F238E27FC236}">
                <a16:creationId xmlns:a16="http://schemas.microsoft.com/office/drawing/2014/main" id="{3A9FBCD8-7A1B-C9D1-7B04-BACC037851D9}"/>
              </a:ext>
            </a:extLst>
          </p:cNvPr>
          <p:cNvCxnSpPr>
            <a:cxnSpLocks/>
          </p:cNvCxnSpPr>
          <p:nvPr userDrawn="1"/>
        </p:nvCxnSpPr>
        <p:spPr>
          <a:xfrm>
            <a:off x="7416501" y="362299"/>
            <a:ext cx="315144" cy="0"/>
          </a:xfrm>
          <a:prstGeom prst="line">
            <a:avLst/>
          </a:prstGeom>
          <a:ln w="76200">
            <a:solidFill>
              <a:srgbClr val="FDC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nr.it/it/new_editorial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cnr.it/it/new_editoriali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iforum.eu/2024/" TargetMode="External"/><Relationship Id="rId4" Type="http://schemas.openxmlformats.org/officeDocument/2006/relationships/hyperlink" Target="https://aixia2024.events.unibz.i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6974457-8EA5-43C4-81D1-FF499A5C5B52}"/>
              </a:ext>
            </a:extLst>
          </p:cNvPr>
          <p:cNvSpPr/>
          <p:nvPr/>
        </p:nvSpPr>
        <p:spPr>
          <a:xfrm>
            <a:off x="0" y="321885"/>
            <a:ext cx="12139200" cy="1028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439694" y="981559"/>
            <a:ext cx="9228306" cy="5001549"/>
          </a:xfrm>
          <a:prstGeom prst="rect">
            <a:avLst/>
          </a:prstGeom>
          <a:solidFill>
            <a:srgbClr val="216E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41671" y="4006519"/>
            <a:ext cx="8308655" cy="3039536"/>
          </a:xfrm>
        </p:spPr>
        <p:txBody>
          <a:bodyPr>
            <a:noAutofit/>
          </a:bodyPr>
          <a:lstStyle/>
          <a:p>
            <a:br>
              <a:rPr lang="en-GB" sz="32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</a:br>
            <a:r>
              <a:rPr lang="en-GB" sz="32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  </a:t>
            </a:r>
            <a:b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</a:br>
            <a:r>
              <a:rPr lang="en-GB" sz="2400" dirty="0" err="1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L’era</a:t>
            </a:r>
            <a: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dell’iperintelligenza</a:t>
            </a:r>
            <a: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. </a:t>
            </a:r>
            <a:b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</a:br>
            <a:r>
              <a:rPr lang="en-GB" sz="2400" dirty="0" err="1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Quali</a:t>
            </a:r>
            <a: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scenari</a:t>
            </a:r>
            <a: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 per la </a:t>
            </a:r>
            <a:r>
              <a:rPr lang="en-GB" sz="2400" dirty="0" err="1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ricerca</a:t>
            </a:r>
            <a: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 e lo </a:t>
            </a:r>
            <a:r>
              <a:rPr lang="en-GB" sz="2400" dirty="0" err="1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sviluppo</a:t>
            </a:r>
            <a:b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</a:br>
            <a:br>
              <a:rPr lang="en-GB" sz="24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</a:br>
            <a:r>
              <a:rPr lang="en-GB" sz="1800" dirty="0">
                <a:solidFill>
                  <a:srgbClr val="FFFFFF"/>
                </a:solidFill>
                <a:latin typeface="Gotham Bold"/>
                <a:cs typeface="Gotham Bold"/>
              </a:rPr>
              <a:t>Gabriella Cortellessa e AndreA Orlandini</a:t>
            </a:r>
            <a:br>
              <a:rPr lang="en-GB" sz="1600" dirty="0">
                <a:solidFill>
                  <a:srgbClr val="FFFFFF"/>
                </a:solidFill>
                <a:latin typeface="Gotham Bold"/>
                <a:cs typeface="Gotham Bold"/>
              </a:rPr>
            </a:br>
            <a:r>
              <a:rPr lang="en-GB" sz="1600" dirty="0" err="1">
                <a:solidFill>
                  <a:srgbClr val="FFFFFF"/>
                </a:solidFill>
                <a:latin typeface="Gotham Bold"/>
                <a:cs typeface="Gotham Bold"/>
              </a:rPr>
              <a:t>Associazione</a:t>
            </a:r>
            <a:r>
              <a:rPr lang="en-GB" sz="1600" dirty="0">
                <a:solidFill>
                  <a:srgbClr val="FFFFFF"/>
                </a:solidFill>
                <a:latin typeface="Gotham Bold"/>
                <a:cs typeface="Gotham Bold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Gotham Bold"/>
                <a:cs typeface="Gotham Bold"/>
              </a:rPr>
              <a:t>Italiana</a:t>
            </a:r>
            <a:r>
              <a:rPr lang="en-GB" sz="1600" dirty="0">
                <a:solidFill>
                  <a:srgbClr val="FFFFFF"/>
                </a:solidFill>
                <a:latin typeface="Gotham Bold"/>
                <a:cs typeface="Gotham Bold"/>
              </a:rPr>
              <a:t> per </a:t>
            </a:r>
            <a:r>
              <a:rPr lang="en-GB" sz="1600" dirty="0" err="1">
                <a:solidFill>
                  <a:srgbClr val="FFFFFF"/>
                </a:solidFill>
                <a:latin typeface="Gotham Bold"/>
                <a:cs typeface="Gotham Bold"/>
              </a:rPr>
              <a:t>l’Intelligenza</a:t>
            </a:r>
            <a:r>
              <a:rPr lang="en-GB" sz="1600" dirty="0">
                <a:solidFill>
                  <a:srgbClr val="FFFFFF"/>
                </a:solidFill>
                <a:latin typeface="Gotham Bold"/>
                <a:cs typeface="Gotham Bold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Gotham Bold"/>
                <a:cs typeface="Gotham Bold"/>
              </a:rPr>
              <a:t>Artificiale</a:t>
            </a:r>
            <a:br>
              <a:rPr lang="en-GB" sz="1600" dirty="0">
                <a:solidFill>
                  <a:srgbClr val="FFFFFF"/>
                </a:solidFill>
                <a:latin typeface="Gotham Bold"/>
                <a:cs typeface="Gotham Bold"/>
              </a:rPr>
            </a:br>
            <a:r>
              <a:rPr lang="en-GB" sz="1600" dirty="0" err="1">
                <a:solidFill>
                  <a:srgbClr val="FFFFFF"/>
                </a:solidFill>
                <a:latin typeface="Gotham Bold"/>
                <a:cs typeface="Gotham Bold"/>
              </a:rPr>
              <a:t>Consiglio</a:t>
            </a:r>
            <a:r>
              <a:rPr lang="en-GB" sz="1600" dirty="0">
                <a:solidFill>
                  <a:srgbClr val="FFFFFF"/>
                </a:solidFill>
                <a:latin typeface="Gotham Bold"/>
                <a:cs typeface="Gotham Bold"/>
              </a:rPr>
              <a:t>  Nazionale </a:t>
            </a:r>
            <a:r>
              <a:rPr lang="en-GB" sz="1600" dirty="0" err="1">
                <a:solidFill>
                  <a:srgbClr val="FFFFFF"/>
                </a:solidFill>
                <a:latin typeface="Gotham Bold"/>
                <a:cs typeface="Gotham Bold"/>
              </a:rPr>
              <a:t>delle</a:t>
            </a:r>
            <a:r>
              <a:rPr lang="en-GB" sz="1600" dirty="0">
                <a:solidFill>
                  <a:srgbClr val="FFFFFF"/>
                </a:solidFill>
                <a:latin typeface="Gotham Bold"/>
                <a:cs typeface="Gotham Bold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Gotham Bold"/>
                <a:cs typeface="Gotham Bold"/>
              </a:rPr>
              <a:t>Ricerche</a:t>
            </a:r>
            <a:br>
              <a:rPr lang="en-GB" sz="1600" i="1" dirty="0">
                <a:solidFill>
                  <a:srgbClr val="FFFFFF"/>
                </a:solidFill>
                <a:latin typeface="Gotham Book"/>
                <a:cs typeface="Gotham Book"/>
              </a:rPr>
            </a:br>
            <a:br>
              <a:rPr lang="en-GB" sz="1800" dirty="0">
                <a:solidFill>
                  <a:schemeClr val="bg1"/>
                </a:solidFill>
                <a:latin typeface="Gotham Bold"/>
                <a:cs typeface="Gotham Bold"/>
              </a:rPr>
            </a:br>
            <a:r>
              <a:rPr lang="en-GB" sz="1600" dirty="0">
                <a:solidFill>
                  <a:schemeClr val="bg1"/>
                </a:solidFill>
                <a:latin typeface="Gotham Bold"/>
                <a:cs typeface="Gotham Bold"/>
              </a:rPr>
              <a:t>16 Maggio 2023</a:t>
            </a:r>
            <a:br>
              <a:rPr lang="en-GB" sz="1800" dirty="0">
                <a:solidFill>
                  <a:schemeClr val="bg1"/>
                </a:solidFill>
                <a:latin typeface="Gotham Bold"/>
                <a:cs typeface="Gotham Bold"/>
              </a:rPr>
            </a:br>
            <a:r>
              <a:rPr lang="en-GB" sz="1800" dirty="0">
                <a:solidFill>
                  <a:schemeClr val="bg1"/>
                </a:solidFill>
                <a:latin typeface="Gotham Bold"/>
                <a:cs typeface="Gotham Bold"/>
              </a:rPr>
              <a:t> </a:t>
            </a:r>
            <a:br>
              <a:rPr lang="en-GB" sz="1800" dirty="0">
                <a:solidFill>
                  <a:schemeClr val="bg1"/>
                </a:solidFill>
                <a:latin typeface="Gotham Bold"/>
                <a:cs typeface="Gotham Bold"/>
              </a:rPr>
            </a:br>
            <a:r>
              <a:rPr lang="en-GB" sz="20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  <a:t> </a:t>
            </a:r>
            <a:br>
              <a:rPr lang="en-GB" sz="2000" dirty="0">
                <a:solidFill>
                  <a:schemeClr val="bg1"/>
                </a:solidFill>
                <a:latin typeface="Gotham Bold"/>
                <a:ea typeface="+mn-ea"/>
                <a:cs typeface="Gotham Bold"/>
              </a:rPr>
            </a:br>
            <a:r>
              <a:rPr lang="en-GB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br>
              <a:rPr lang="en-GB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</a:br>
            <a:endParaRPr lang="en-GB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63572" y="6449389"/>
            <a:ext cx="7135210" cy="276999"/>
          </a:xfrm>
          <a:prstGeom prst="rect">
            <a:avLst/>
          </a:prstGeom>
          <a:solidFill>
            <a:srgbClr val="216EB5"/>
          </a:solidFill>
        </p:spPr>
        <p:txBody>
          <a:bodyPr wrap="square" rtlCol="0">
            <a:spAutoFit/>
          </a:bodyPr>
          <a:lstStyle/>
          <a:p>
            <a:pPr algn="r"/>
            <a:endParaRPr lang="it-IT" sz="1200" dirty="0">
              <a:solidFill>
                <a:schemeClr val="bg1"/>
              </a:solidFill>
              <a:latin typeface="Gotham Book"/>
              <a:cs typeface="Gotham Book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3288000" y="4674372"/>
            <a:ext cx="5616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oogle Shape;269;p33">
            <a:extLst>
              <a:ext uri="{FF2B5EF4-FFF2-40B4-BE49-F238E27FC236}">
                <a16:creationId xmlns:a16="http://schemas.microsoft.com/office/drawing/2014/main" id="{92B39C15-1604-A6AE-313C-3F04670CD3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151" y="1135047"/>
            <a:ext cx="4717697" cy="266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44C40-937A-08DF-B6B8-0B809497B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47"/>
            <a:ext cx="2349193" cy="811368"/>
          </a:xfrm>
          <a:prstGeom prst="rect">
            <a:avLst/>
          </a:prstGeom>
        </p:spPr>
      </p:pic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6C33B31-5161-D266-DE0F-E4966E603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826" y="-21277"/>
            <a:ext cx="3280845" cy="8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9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Logo_AAL_CMYK_LR - AAL Programme">
            <a:extLst>
              <a:ext uri="{FF2B5EF4-FFF2-40B4-BE49-F238E27FC236}">
                <a16:creationId xmlns:a16="http://schemas.microsoft.com/office/drawing/2014/main" id="{33A70CA1-632C-055D-943D-B8F9C0D3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82" y="2381121"/>
            <a:ext cx="1512595" cy="10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NRR - Il Piano nazionale di Ripresa e ...">
            <a:extLst>
              <a:ext uri="{FF2B5EF4-FFF2-40B4-BE49-F238E27FC236}">
                <a16:creationId xmlns:a16="http://schemas.microsoft.com/office/drawing/2014/main" id="{670A95F8-8CDA-4726-5669-3E902C81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822" y="3314889"/>
            <a:ext cx="2017433" cy="71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15">
            <a:extLst>
              <a:ext uri="{FF2B5EF4-FFF2-40B4-BE49-F238E27FC236}">
                <a16:creationId xmlns:a16="http://schemas.microsoft.com/office/drawing/2014/main" id="{C2E226E0-0097-A54C-B005-374D9774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138" y="4522219"/>
            <a:ext cx="1721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[2017-2020]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FP7 ICT – Call 7</a:t>
            </a:r>
          </a:p>
          <a:p>
            <a:pPr algn="ctr" defTabSz="342900" eaLnBrk="1" hangingPunct="1"/>
            <a:r>
              <a:rPr lang="en-US" sz="900" b="1" dirty="0" err="1">
                <a:solidFill>
                  <a:srgbClr val="FFCAAA">
                    <a:lumMod val="50000"/>
                  </a:srgbClr>
                </a:solidFill>
              </a:rPr>
              <a:t>www.tvassistdem-aal.eu</a:t>
            </a:r>
            <a:endParaRPr lang="en-US" sz="900" b="1" dirty="0">
              <a:solidFill>
                <a:srgbClr val="FFCAAA">
                  <a:lumMod val="50000"/>
                </a:srgbClr>
              </a:solidFill>
            </a:endParaRPr>
          </a:p>
          <a:p>
            <a:pPr algn="ctr" defTabSz="342900" eaLnBrk="1" hangingPunct="1"/>
            <a:endParaRPr lang="en-US" sz="900" b="1" dirty="0">
              <a:solidFill>
                <a:srgbClr val="FFCAAA">
                  <a:lumMod val="50000"/>
                </a:srgbClr>
              </a:solidFill>
            </a:endParaRPr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5563521" y="1953315"/>
            <a:ext cx="8505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2013</a:t>
            </a:r>
          </a:p>
        </p:txBody>
      </p:sp>
      <p:sp>
        <p:nvSpPr>
          <p:cNvPr id="3" name="Line 462"/>
          <p:cNvSpPr>
            <a:spLocks noChangeShapeType="1"/>
          </p:cNvSpPr>
          <p:nvPr/>
        </p:nvSpPr>
        <p:spPr bwMode="auto">
          <a:xfrm>
            <a:off x="2373395" y="2204865"/>
            <a:ext cx="8031562" cy="5761"/>
          </a:xfrm>
          <a:prstGeom prst="line">
            <a:avLst/>
          </a:prstGeom>
          <a:noFill/>
          <a:ln w="177800">
            <a:solidFill>
              <a:srgbClr val="E874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Line 465"/>
          <p:cNvSpPr>
            <a:spLocks noChangeShapeType="1"/>
          </p:cNvSpPr>
          <p:nvPr/>
        </p:nvSpPr>
        <p:spPr bwMode="auto">
          <a:xfrm flipH="1">
            <a:off x="2596024" y="2164683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7739" y="2470941"/>
            <a:ext cx="884039" cy="170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65"/>
          <p:cNvSpPr>
            <a:spLocks noChangeShapeType="1"/>
          </p:cNvSpPr>
          <p:nvPr/>
        </p:nvSpPr>
        <p:spPr bwMode="auto">
          <a:xfrm flipH="1">
            <a:off x="4424676" y="2164683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Line 465"/>
          <p:cNvSpPr>
            <a:spLocks noChangeShapeType="1"/>
          </p:cNvSpPr>
          <p:nvPr/>
        </p:nvSpPr>
        <p:spPr bwMode="auto">
          <a:xfrm flipH="1">
            <a:off x="5981616" y="2163726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Line 462"/>
          <p:cNvSpPr>
            <a:spLocks noChangeShapeType="1"/>
          </p:cNvSpPr>
          <p:nvPr/>
        </p:nvSpPr>
        <p:spPr bwMode="auto">
          <a:xfrm>
            <a:off x="2555518" y="2349427"/>
            <a:ext cx="1213394" cy="0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Line 465"/>
          <p:cNvSpPr>
            <a:spLocks noChangeShapeType="1"/>
          </p:cNvSpPr>
          <p:nvPr/>
        </p:nvSpPr>
        <p:spPr bwMode="auto">
          <a:xfrm flipH="1">
            <a:off x="3768912" y="2164683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2184621" y="2651582"/>
            <a:ext cx="19288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[2002-2007]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MIUR</a:t>
            </a:r>
          </a:p>
          <a:p>
            <a:pPr algn="ctr" defTabSz="342900" eaLnBrk="1" hangingPunct="1"/>
            <a:r>
              <a:rPr lang="en-US" sz="900" b="1" dirty="0" err="1">
                <a:solidFill>
                  <a:srgbClr val="FFCAAA">
                    <a:lumMod val="50000"/>
                  </a:srgbClr>
                </a:solidFill>
              </a:rPr>
              <a:t>robocare.istc.cnr.it</a:t>
            </a:r>
            <a:endParaRPr lang="en-US" sz="900" b="1" dirty="0">
              <a:solidFill>
                <a:srgbClr val="FFCAAA">
                  <a:lumMod val="50000"/>
                </a:srgbClr>
              </a:solidFill>
            </a:endParaRPr>
          </a:p>
        </p:txBody>
      </p:sp>
      <p:sp>
        <p:nvSpPr>
          <p:cNvPr id="11" name="Line 462"/>
          <p:cNvSpPr>
            <a:spLocks noChangeShapeType="1"/>
          </p:cNvSpPr>
          <p:nvPr/>
        </p:nvSpPr>
        <p:spPr bwMode="auto">
          <a:xfrm>
            <a:off x="4424675" y="2349427"/>
            <a:ext cx="1563251" cy="0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5" descr="excite_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7787" y="2444041"/>
            <a:ext cx="558998" cy="3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4181647" y="2755456"/>
            <a:ext cx="201218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[2010-2013]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AAL –Call 2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    </a:t>
            </a:r>
            <a:r>
              <a:rPr lang="en-US" sz="900" b="1" dirty="0" err="1">
                <a:solidFill>
                  <a:srgbClr val="FFCAAA">
                    <a:lumMod val="50000"/>
                  </a:srgbClr>
                </a:solidFill>
              </a:rPr>
              <a:t>www.excite-project.eu</a:t>
            </a:r>
            <a:endParaRPr lang="en-US" sz="900" b="1" dirty="0">
              <a:solidFill>
                <a:srgbClr val="FFCAAA">
                  <a:lumMod val="50000"/>
                </a:srgbClr>
              </a:solidFill>
            </a:endParaRPr>
          </a:p>
        </p:txBody>
      </p:sp>
      <p:sp>
        <p:nvSpPr>
          <p:cNvPr id="14" name="Line 465"/>
          <p:cNvSpPr>
            <a:spLocks noChangeShapeType="1"/>
          </p:cNvSpPr>
          <p:nvPr/>
        </p:nvSpPr>
        <p:spPr bwMode="auto">
          <a:xfrm flipH="1">
            <a:off x="4775168" y="3275945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Line 465"/>
          <p:cNvSpPr>
            <a:spLocks noChangeShapeType="1"/>
          </p:cNvSpPr>
          <p:nvPr/>
        </p:nvSpPr>
        <p:spPr bwMode="auto">
          <a:xfrm flipH="1">
            <a:off x="6313446" y="3275945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Line 462"/>
          <p:cNvSpPr>
            <a:spLocks noChangeShapeType="1"/>
          </p:cNvSpPr>
          <p:nvPr/>
        </p:nvSpPr>
        <p:spPr bwMode="auto">
          <a:xfrm>
            <a:off x="4775167" y="3362040"/>
            <a:ext cx="1539171" cy="0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4661813" y="3624340"/>
            <a:ext cx="19288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[2011-2013]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AAL – Call 2</a:t>
            </a:r>
          </a:p>
          <a:p>
            <a:pPr algn="ctr" defTabSz="342900" eaLnBrk="1" hangingPunct="1"/>
            <a:r>
              <a:rPr lang="en-US" sz="900" b="1" dirty="0" err="1">
                <a:solidFill>
                  <a:srgbClr val="FFCAAA">
                    <a:lumMod val="50000"/>
                  </a:srgbClr>
                </a:solidFill>
              </a:rPr>
              <a:t>www.easyreach-project.eu</a:t>
            </a:r>
            <a:endParaRPr lang="en-US" sz="900" b="1" dirty="0">
              <a:solidFill>
                <a:srgbClr val="FFCAAA">
                  <a:lumMod val="50000"/>
                </a:srgbClr>
              </a:solidFill>
            </a:endParaRPr>
          </a:p>
        </p:txBody>
      </p:sp>
      <p:sp>
        <p:nvSpPr>
          <p:cNvPr id="21" name="Line 465"/>
          <p:cNvSpPr>
            <a:spLocks noChangeShapeType="1"/>
          </p:cNvSpPr>
          <p:nvPr/>
        </p:nvSpPr>
        <p:spPr bwMode="auto">
          <a:xfrm flipH="1">
            <a:off x="5133453" y="4109595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Line 465"/>
          <p:cNvSpPr>
            <a:spLocks noChangeShapeType="1"/>
          </p:cNvSpPr>
          <p:nvPr/>
        </p:nvSpPr>
        <p:spPr bwMode="auto">
          <a:xfrm flipH="1">
            <a:off x="6550218" y="4117815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Line 462"/>
          <p:cNvSpPr>
            <a:spLocks noChangeShapeType="1"/>
          </p:cNvSpPr>
          <p:nvPr/>
        </p:nvSpPr>
        <p:spPr bwMode="auto">
          <a:xfrm>
            <a:off x="5133452" y="4195690"/>
            <a:ext cx="1417658" cy="0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Segnaposto contenuto 3"/>
          <p:cNvSpPr txBox="1">
            <a:spLocks/>
          </p:cNvSpPr>
          <p:nvPr/>
        </p:nvSpPr>
        <p:spPr>
          <a:xfrm>
            <a:off x="1084818" y="3239294"/>
            <a:ext cx="3396801" cy="34183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 err="1">
                <a:solidFill>
                  <a:srgbClr val="000000"/>
                </a:solidFill>
                <a:latin typeface="Arial"/>
              </a:rPr>
              <a:t>RoboCare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 – Ambient intelligence and </a:t>
            </a:r>
            <a:br>
              <a:rPr lang="en-US" sz="1013" dirty="0">
                <a:solidFill>
                  <a:srgbClr val="000000"/>
                </a:solidFill>
                <a:latin typeface="Arial"/>
              </a:rPr>
            </a:br>
            <a:r>
              <a:rPr lang="en-US" sz="1013" dirty="0">
                <a:solidFill>
                  <a:srgbClr val="000000"/>
                </a:solidFill>
                <a:latin typeface="Arial"/>
              </a:rPr>
              <a:t>Service Robots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 err="1">
                <a:solidFill>
                  <a:srgbClr val="000000"/>
                </a:solidFill>
                <a:latin typeface="Arial"/>
              </a:rPr>
              <a:t>ExCITE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 – Telepresence robot in real scenarios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 err="1">
                <a:solidFill>
                  <a:srgbClr val="000000"/>
                </a:solidFill>
                <a:latin typeface="Arial"/>
              </a:rPr>
              <a:t>EasyReach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 – A multi-media TV channel for social connections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 err="1">
                <a:solidFill>
                  <a:srgbClr val="000000"/>
                </a:solidFill>
                <a:latin typeface="Arial"/>
              </a:rPr>
              <a:t>GiraffPlus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 – Intelligent Ambient for health monitoring &amp; social interactions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>
                <a:solidFill>
                  <a:srgbClr val="000000"/>
                </a:solidFill>
                <a:latin typeface="Arial"/>
              </a:rPr>
              <a:t>TV </a:t>
            </a:r>
            <a:r>
              <a:rPr lang="en-US" sz="1013" b="1" dirty="0" err="1">
                <a:solidFill>
                  <a:srgbClr val="000000"/>
                </a:solidFill>
                <a:latin typeface="Arial"/>
              </a:rPr>
              <a:t>AssistDem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 – Augmented TV services for health monitoring and social interactions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>
                <a:solidFill>
                  <a:srgbClr val="000000"/>
                </a:solidFill>
                <a:latin typeface="Arial"/>
              </a:rPr>
              <a:t>SI-Robotics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 – An intelligent robot for Elderly assistance at Home/Co-Housing/Hospital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>
                <a:solidFill>
                  <a:srgbClr val="000000"/>
                </a:solidFill>
                <a:latin typeface="Arial"/>
              </a:rPr>
              <a:t>Smart Sat Care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: Tv-based assistance to elderly people living alone during COVID19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>
                <a:solidFill>
                  <a:srgbClr val="000000"/>
                </a:solidFill>
                <a:latin typeface="Arial"/>
              </a:rPr>
              <a:t>FOCAAL: 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ICT and Fog computing solution embedded in social robots for remote assistance </a:t>
            </a:r>
            <a:r>
              <a:rPr lang="en-US" sz="1013" dirty="0" err="1">
                <a:solidFill>
                  <a:srgbClr val="000000"/>
                </a:solidFill>
                <a:latin typeface="Arial"/>
              </a:rPr>
              <a:t>fior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 elderly people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>
                <a:solidFill>
                  <a:srgbClr val="000000"/>
                </a:solidFill>
                <a:latin typeface="Arial"/>
              </a:rPr>
              <a:t>Age-It: 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Studying the deployment of ICT technologies for Assistance and Healthcare in an Ageing Society</a:t>
            </a:r>
          </a:p>
          <a:p>
            <a:pPr marL="0" indent="0" defTabSz="342900">
              <a:buClr>
                <a:srgbClr val="FFCC00"/>
              </a:buClr>
              <a:buNone/>
            </a:pPr>
            <a:r>
              <a:rPr lang="en-US" sz="1013" b="1" dirty="0">
                <a:solidFill>
                  <a:srgbClr val="000000"/>
                </a:solidFill>
                <a:latin typeface="Arial"/>
              </a:rPr>
              <a:t>Fit4MedRob: </a:t>
            </a:r>
            <a:r>
              <a:rPr lang="en-US" sz="1013" dirty="0">
                <a:solidFill>
                  <a:srgbClr val="000000"/>
                </a:solidFill>
                <a:latin typeface="Arial"/>
              </a:rPr>
              <a:t>Investigating the development of next generation robots for rehabilitation and healthcare assistance</a:t>
            </a:r>
            <a:endParaRPr lang="en-US" sz="1013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Line 465"/>
          <p:cNvSpPr>
            <a:spLocks noChangeShapeType="1"/>
          </p:cNvSpPr>
          <p:nvPr/>
        </p:nvSpPr>
        <p:spPr bwMode="auto">
          <a:xfrm flipH="1">
            <a:off x="8262991" y="2065688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" name="Immagine 29" descr="EasyReach_sky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80" y="3402547"/>
            <a:ext cx="769586" cy="25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r="72702"/>
          <a:stretch/>
        </p:blipFill>
        <p:spPr bwMode="auto">
          <a:xfrm>
            <a:off x="5455164" y="4231597"/>
            <a:ext cx="822941" cy="32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" name="TextBox 15"/>
          <p:cNvSpPr txBox="1">
            <a:spLocks noChangeArrowheads="1"/>
          </p:cNvSpPr>
          <p:nvPr/>
        </p:nvSpPr>
        <p:spPr bwMode="auto">
          <a:xfrm>
            <a:off x="2164242" y="1953315"/>
            <a:ext cx="8505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2002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3343614" y="1953315"/>
            <a:ext cx="8505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2007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4000270" y="1953315"/>
            <a:ext cx="8505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2010</a:t>
            </a: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5020754" y="4513999"/>
            <a:ext cx="1721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[2012-2014]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FP7 ICT – Call 7</a:t>
            </a:r>
          </a:p>
          <a:p>
            <a:pPr algn="ctr" defTabSz="342900" eaLnBrk="1" hangingPunct="1"/>
            <a:r>
              <a:rPr lang="en-US" sz="900" b="1" dirty="0" err="1">
                <a:solidFill>
                  <a:srgbClr val="FFCAAA">
                    <a:lumMod val="50000"/>
                  </a:srgbClr>
                </a:solidFill>
              </a:rPr>
              <a:t>www.giraffplus.eu</a:t>
            </a:r>
            <a:endParaRPr lang="en-US" sz="900" b="1" dirty="0">
              <a:solidFill>
                <a:srgbClr val="FFCAAA">
                  <a:lumMod val="50000"/>
                </a:srgbClr>
              </a:solidFill>
            </a:endParaRPr>
          </a:p>
          <a:p>
            <a:pPr algn="ctr" defTabSz="342900" eaLnBrk="1" hangingPunct="1"/>
            <a:endParaRPr lang="en-US" sz="900" b="1" dirty="0">
              <a:solidFill>
                <a:srgbClr val="FFCAAA">
                  <a:lumMod val="50000"/>
                </a:srgbClr>
              </a:solidFill>
            </a:endParaRPr>
          </a:p>
        </p:txBody>
      </p:sp>
      <p:sp>
        <p:nvSpPr>
          <p:cNvPr id="41" name="Line 465">
            <a:extLst>
              <a:ext uri="{FF2B5EF4-FFF2-40B4-BE49-F238E27FC236}">
                <a16:creationId xmlns:a16="http://schemas.microsoft.com/office/drawing/2014/main" id="{63CAB046-1FF7-2344-A812-8693AC1A3F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17213" y="2070332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3D8E4036-3286-FF4C-96AF-3B567F54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694" y="2257078"/>
            <a:ext cx="8505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2020</a:t>
            </a: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3FB949B0-F2ED-C24A-9B5E-D3A63E6C3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6058" y="1898121"/>
            <a:ext cx="8505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now</a:t>
            </a:r>
          </a:p>
        </p:txBody>
      </p:sp>
      <p:sp>
        <p:nvSpPr>
          <p:cNvPr id="44" name="Line 465">
            <a:extLst>
              <a:ext uri="{FF2B5EF4-FFF2-40B4-BE49-F238E27FC236}">
                <a16:creationId xmlns:a16="http://schemas.microsoft.com/office/drawing/2014/main" id="{7D0DCBBA-FA2C-EC43-993E-885196D0E0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6182" y="4117815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Line 465">
            <a:extLst>
              <a:ext uri="{FF2B5EF4-FFF2-40B4-BE49-F238E27FC236}">
                <a16:creationId xmlns:a16="http://schemas.microsoft.com/office/drawing/2014/main" id="{7DBE8440-B098-2946-B300-DE12C78E8A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71006" y="4129995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Line 462">
            <a:extLst>
              <a:ext uri="{FF2B5EF4-FFF2-40B4-BE49-F238E27FC236}">
                <a16:creationId xmlns:a16="http://schemas.microsoft.com/office/drawing/2014/main" id="{95F9D525-C764-3846-9459-4D8950D82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6181" y="4203910"/>
            <a:ext cx="1277232" cy="15170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Picture 1">
            <a:extLst>
              <a:ext uri="{FF2B5EF4-FFF2-40B4-BE49-F238E27FC236}">
                <a16:creationId xmlns:a16="http://schemas.microsoft.com/office/drawing/2014/main" id="{E81F5252-B935-6C40-A51B-36A6D6A27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172" y="4262837"/>
            <a:ext cx="1277232" cy="29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" name="TextBox 15">
            <a:extLst>
              <a:ext uri="{FF2B5EF4-FFF2-40B4-BE49-F238E27FC236}">
                <a16:creationId xmlns:a16="http://schemas.microsoft.com/office/drawing/2014/main" id="{A1A133D9-1F64-1F4A-A081-B174EFFEA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940" y="1954489"/>
            <a:ext cx="5571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2017</a:t>
            </a:r>
          </a:p>
        </p:txBody>
      </p:sp>
      <p:sp>
        <p:nvSpPr>
          <p:cNvPr id="50" name="Line 465">
            <a:extLst>
              <a:ext uri="{FF2B5EF4-FFF2-40B4-BE49-F238E27FC236}">
                <a16:creationId xmlns:a16="http://schemas.microsoft.com/office/drawing/2014/main" id="{CD95CFFD-3CB3-E846-9A19-3B65391467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6270" y="2204864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6363EFA3-59C9-C14F-A3AD-F5595F4D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AAL Projects @ ISTC-CNR</a:t>
            </a: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5F71105E-CE58-8C40-B01A-1D8113AB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10" y="3486961"/>
            <a:ext cx="17211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[2019-2022]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MIUR – PON</a:t>
            </a:r>
          </a:p>
        </p:txBody>
      </p:sp>
      <p:sp>
        <p:nvSpPr>
          <p:cNvPr id="52" name="Line 465">
            <a:extLst>
              <a:ext uri="{FF2B5EF4-FFF2-40B4-BE49-F238E27FC236}">
                <a16:creationId xmlns:a16="http://schemas.microsoft.com/office/drawing/2014/main" id="{3692B21B-9811-F24D-BB8E-F0AF61C75D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70995" y="3035798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Line 465">
            <a:extLst>
              <a:ext uri="{FF2B5EF4-FFF2-40B4-BE49-F238E27FC236}">
                <a16:creationId xmlns:a16="http://schemas.microsoft.com/office/drawing/2014/main" id="{00A6C6CE-BDDE-6243-9ADD-D002E490EF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4313" y="3047978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Line 462">
            <a:extLst>
              <a:ext uri="{FF2B5EF4-FFF2-40B4-BE49-F238E27FC236}">
                <a16:creationId xmlns:a16="http://schemas.microsoft.com/office/drawing/2014/main" id="{2C2F7637-76EC-A34B-9BB0-790F00488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5553" y="3106724"/>
            <a:ext cx="1406077" cy="32620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image6.png">
            <a:extLst>
              <a:ext uri="{FF2B5EF4-FFF2-40B4-BE49-F238E27FC236}">
                <a16:creationId xmlns:a16="http://schemas.microsoft.com/office/drawing/2014/main" id="{66FF1CD9-1DFF-CA46-AB4F-891FD94DCD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02199" y="3299681"/>
            <a:ext cx="1144688" cy="189975"/>
          </a:xfrm>
          <a:prstGeom prst="rect">
            <a:avLst/>
          </a:prstGeom>
          <a:ln/>
        </p:spPr>
      </p:pic>
      <p:sp>
        <p:nvSpPr>
          <p:cNvPr id="55" name="TextBox 15">
            <a:extLst>
              <a:ext uri="{FF2B5EF4-FFF2-40B4-BE49-F238E27FC236}">
                <a16:creationId xmlns:a16="http://schemas.microsoft.com/office/drawing/2014/main" id="{4744BB35-41EC-904A-A199-22A6DB495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584" y="5412115"/>
            <a:ext cx="186157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[2020-2022]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ESA-COVID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http://</a:t>
            </a:r>
            <a:r>
              <a:rPr lang="en-US" sz="900" b="1" dirty="0" err="1">
                <a:solidFill>
                  <a:srgbClr val="FFCAAA">
                    <a:lumMod val="50000"/>
                  </a:srgbClr>
                </a:solidFill>
              </a:rPr>
              <a:t>smartsatcare.istc.cnr.it</a:t>
            </a:r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/</a:t>
            </a:r>
          </a:p>
        </p:txBody>
      </p:sp>
      <p:sp>
        <p:nvSpPr>
          <p:cNvPr id="58" name="Line 465">
            <a:extLst>
              <a:ext uri="{FF2B5EF4-FFF2-40B4-BE49-F238E27FC236}">
                <a16:creationId xmlns:a16="http://schemas.microsoft.com/office/drawing/2014/main" id="{2988B685-A2E8-D148-BF64-FDD13D613B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7242" y="5000444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Line 465">
            <a:extLst>
              <a:ext uri="{FF2B5EF4-FFF2-40B4-BE49-F238E27FC236}">
                <a16:creationId xmlns:a16="http://schemas.microsoft.com/office/drawing/2014/main" id="{30280167-87FF-144C-8E17-271B589E2A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72066" y="5012624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Line 462">
            <a:extLst>
              <a:ext uri="{FF2B5EF4-FFF2-40B4-BE49-F238E27FC236}">
                <a16:creationId xmlns:a16="http://schemas.microsoft.com/office/drawing/2014/main" id="{64AA9837-587A-5B43-B98E-DF6EDCE565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7241" y="5086539"/>
            <a:ext cx="1277232" cy="15170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6040B-8886-8A45-A821-06AF4B4CF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5409" y="5919945"/>
            <a:ext cx="849599" cy="645474"/>
          </a:xfrm>
          <a:prstGeom prst="rect">
            <a:avLst/>
          </a:prstGeom>
        </p:spPr>
      </p:pic>
      <p:sp>
        <p:nvSpPr>
          <p:cNvPr id="61" name="TextBox 15">
            <a:extLst>
              <a:ext uri="{FF2B5EF4-FFF2-40B4-BE49-F238E27FC236}">
                <a16:creationId xmlns:a16="http://schemas.microsoft.com/office/drawing/2014/main" id="{3393B6AF-D954-CB4F-B0B9-2B5B5E20B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964" y="4312781"/>
            <a:ext cx="17211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[2022-2024]</a:t>
            </a:r>
            <a:br>
              <a:rPr lang="en-US" sz="900" b="1" dirty="0">
                <a:solidFill>
                  <a:srgbClr val="FFCAAA">
                    <a:lumMod val="50000"/>
                  </a:srgbClr>
                </a:solidFill>
              </a:rPr>
            </a:br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FOCAAL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Fin. MISE</a:t>
            </a:r>
          </a:p>
        </p:txBody>
      </p:sp>
      <p:sp>
        <p:nvSpPr>
          <p:cNvPr id="62" name="Line 465">
            <a:extLst>
              <a:ext uri="{FF2B5EF4-FFF2-40B4-BE49-F238E27FC236}">
                <a16:creationId xmlns:a16="http://schemas.microsoft.com/office/drawing/2014/main" id="{26DB5A5B-5974-9049-884F-E45E02E02B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83143" y="3928937"/>
            <a:ext cx="894" cy="165119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Line 465">
            <a:extLst>
              <a:ext uri="{FF2B5EF4-FFF2-40B4-BE49-F238E27FC236}">
                <a16:creationId xmlns:a16="http://schemas.microsoft.com/office/drawing/2014/main" id="{6EF568C8-AECD-AA45-993A-5281C27588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79832" y="3920556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Line 462">
            <a:extLst>
              <a:ext uri="{FF2B5EF4-FFF2-40B4-BE49-F238E27FC236}">
                <a16:creationId xmlns:a16="http://schemas.microsoft.com/office/drawing/2014/main" id="{DCCE917F-78B7-EF44-936E-7C959B72A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1629" y="4000715"/>
            <a:ext cx="1160610" cy="8925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Box 15">
            <a:extLst>
              <a:ext uri="{FF2B5EF4-FFF2-40B4-BE49-F238E27FC236}">
                <a16:creationId xmlns:a16="http://schemas.microsoft.com/office/drawing/2014/main" id="{3E47C7EE-2F10-B748-9C86-A2CA939E8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484" y="1932894"/>
            <a:ext cx="8505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2019</a:t>
            </a:r>
          </a:p>
        </p:txBody>
      </p:sp>
      <p:sp>
        <p:nvSpPr>
          <p:cNvPr id="70" name="Line 465">
            <a:extLst>
              <a:ext uri="{FF2B5EF4-FFF2-40B4-BE49-F238E27FC236}">
                <a16:creationId xmlns:a16="http://schemas.microsoft.com/office/drawing/2014/main" id="{9C934CED-D6DC-6B4F-A11A-1F47788C6A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99889" y="2183269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2C8AB37F-49F1-12B4-F78D-7EF7722D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170" y="3342685"/>
            <a:ext cx="17211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[2023-2026]</a:t>
            </a:r>
            <a:br>
              <a:rPr lang="en-US" sz="900" b="1" dirty="0">
                <a:solidFill>
                  <a:srgbClr val="FFCAAA">
                    <a:lumMod val="50000"/>
                  </a:srgbClr>
                </a:solidFill>
              </a:rPr>
            </a:br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AGE-IT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PNRR</a:t>
            </a:r>
          </a:p>
        </p:txBody>
      </p:sp>
      <p:sp>
        <p:nvSpPr>
          <p:cNvPr id="20" name="Line 465">
            <a:extLst>
              <a:ext uri="{FF2B5EF4-FFF2-40B4-BE49-F238E27FC236}">
                <a16:creationId xmlns:a16="http://schemas.microsoft.com/office/drawing/2014/main" id="{05EAA269-63D0-D701-1606-2AD0A725F9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47349" y="3159559"/>
            <a:ext cx="894" cy="165119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Line 465">
            <a:extLst>
              <a:ext uri="{FF2B5EF4-FFF2-40B4-BE49-F238E27FC236}">
                <a16:creationId xmlns:a16="http://schemas.microsoft.com/office/drawing/2014/main" id="{69C3BA38-4D9A-9C54-CEEC-48CFBCBEDA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44038" y="3151178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Line 462">
            <a:extLst>
              <a:ext uri="{FF2B5EF4-FFF2-40B4-BE49-F238E27FC236}">
                <a16:creationId xmlns:a16="http://schemas.microsoft.com/office/drawing/2014/main" id="{CBF377D7-6977-2E1C-564A-2AFF58C79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5835" y="3231337"/>
            <a:ext cx="1160610" cy="8925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1F807A8C-4B12-117B-EF71-F7FCDD0CB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170" y="5799729"/>
            <a:ext cx="17211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[2023-2026]</a:t>
            </a:r>
            <a:br>
              <a:rPr lang="en-US" sz="900" b="1" dirty="0">
                <a:solidFill>
                  <a:srgbClr val="FFCAAA">
                    <a:lumMod val="50000"/>
                  </a:srgbClr>
                </a:solidFill>
              </a:rPr>
            </a:br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Fit4MedRob</a:t>
            </a:r>
          </a:p>
          <a:p>
            <a:pPr algn="ctr" defTabSz="342900" eaLnBrk="1" hangingPunct="1"/>
            <a:r>
              <a:rPr lang="en-US" sz="900" b="1" dirty="0">
                <a:solidFill>
                  <a:srgbClr val="FFCAAA">
                    <a:lumMod val="50000"/>
                  </a:srgbClr>
                </a:solidFill>
              </a:rPr>
              <a:t>PNRR</a:t>
            </a:r>
          </a:p>
        </p:txBody>
      </p:sp>
      <p:sp>
        <p:nvSpPr>
          <p:cNvPr id="31" name="Line 465">
            <a:extLst>
              <a:ext uri="{FF2B5EF4-FFF2-40B4-BE49-F238E27FC236}">
                <a16:creationId xmlns:a16="http://schemas.microsoft.com/office/drawing/2014/main" id="{C52ED41E-D707-F207-7777-D1E87EB873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47349" y="5638905"/>
            <a:ext cx="894" cy="165119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Line 465">
            <a:extLst>
              <a:ext uri="{FF2B5EF4-FFF2-40B4-BE49-F238E27FC236}">
                <a16:creationId xmlns:a16="http://schemas.microsoft.com/office/drawing/2014/main" id="{9101FF55-11F1-9B56-8332-7C6999DD12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44038" y="5630524"/>
            <a:ext cx="893" cy="175022"/>
          </a:xfrm>
          <a:prstGeom prst="line">
            <a:avLst/>
          </a:prstGeom>
          <a:noFill/>
          <a:ln w="63500">
            <a:solidFill>
              <a:srgbClr val="E874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Line 462">
            <a:extLst>
              <a:ext uri="{FF2B5EF4-FFF2-40B4-BE49-F238E27FC236}">
                <a16:creationId xmlns:a16="http://schemas.microsoft.com/office/drawing/2014/main" id="{7526CDC0-769B-5588-1A3E-D2B245EDB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5835" y="5710683"/>
            <a:ext cx="1160610" cy="8925"/>
          </a:xfrm>
          <a:prstGeom prst="line">
            <a:avLst/>
          </a:prstGeom>
          <a:ln w="57150" cmpd="sng">
            <a:solidFill>
              <a:srgbClr val="D9D9D9"/>
            </a:solidFill>
            <a:headEnd type="triangle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defTabSz="342900"/>
            <a:endParaRPr lang="en-US" sz="101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2" name="Picture 2" descr="Age-It">
            <a:extLst>
              <a:ext uri="{FF2B5EF4-FFF2-40B4-BE49-F238E27FC236}">
                <a16:creationId xmlns:a16="http://schemas.microsoft.com/office/drawing/2014/main" id="{0DB2B778-AEEC-9D60-974B-2BF04A8B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178" y="2643612"/>
            <a:ext cx="1160610" cy="49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97EC9E-B087-21D2-0BBD-5428DC6DA6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9206" y="4954779"/>
            <a:ext cx="930619" cy="642217"/>
          </a:xfrm>
          <a:prstGeom prst="rect">
            <a:avLst/>
          </a:prstGeom>
        </p:spPr>
      </p:pic>
      <p:pic>
        <p:nvPicPr>
          <p:cNvPr id="2054" name="Picture 6" descr="Comune di Salsomaggiore Terme">
            <a:extLst>
              <a:ext uri="{FF2B5EF4-FFF2-40B4-BE49-F238E27FC236}">
                <a16:creationId xmlns:a16="http://schemas.microsoft.com/office/drawing/2014/main" id="{6659B4AF-EC8B-0422-B2AE-993DC2C3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172" y="806409"/>
            <a:ext cx="3135231" cy="84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SA - Life story of the ESA logo">
            <a:extLst>
              <a:ext uri="{FF2B5EF4-FFF2-40B4-BE49-F238E27FC236}">
                <a16:creationId xmlns:a16="http://schemas.microsoft.com/office/drawing/2014/main" id="{9547A259-DC18-A649-B03D-F942504E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72" y="5919550"/>
            <a:ext cx="103122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uropean Union Seventh Framework ...">
            <a:extLst>
              <a:ext uri="{FF2B5EF4-FFF2-40B4-BE49-F238E27FC236}">
                <a16:creationId xmlns:a16="http://schemas.microsoft.com/office/drawing/2014/main" id="{FCD161A7-10C7-985F-2A45-760AE259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61" y="5217713"/>
            <a:ext cx="1215342" cy="9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59450C10-C328-32FB-E16B-D0C177EF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3" y="1838019"/>
            <a:ext cx="1001457" cy="10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ondo MISE (art. 1, co. 54, L. n. 147 ...">
            <a:extLst>
              <a:ext uri="{FF2B5EF4-FFF2-40B4-BE49-F238E27FC236}">
                <a16:creationId xmlns:a16="http://schemas.microsoft.com/office/drawing/2014/main" id="{8838B585-3D64-867E-FB0C-7429C925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11" y="584237"/>
            <a:ext cx="1644224" cy="9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logo with a couple of gears&#10;&#10;Description automatically generated with medium confidence">
            <a:extLst>
              <a:ext uri="{FF2B5EF4-FFF2-40B4-BE49-F238E27FC236}">
                <a16:creationId xmlns:a16="http://schemas.microsoft.com/office/drawing/2014/main" id="{E6099695-1FAC-C58F-FF4F-A093D7FEAB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25" y="5990077"/>
            <a:ext cx="1504262" cy="6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384FBFDE-3568-A446-9D31-F508B3D93C02}"/>
              </a:ext>
            </a:extLst>
          </p:cNvPr>
          <p:cNvGrpSpPr/>
          <p:nvPr/>
        </p:nvGrpSpPr>
        <p:grpSpPr>
          <a:xfrm>
            <a:off x="1499508" y="1356211"/>
            <a:ext cx="9225641" cy="5537295"/>
            <a:chOff x="1476512" y="872061"/>
            <a:chExt cx="9189416" cy="538732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B05FF3-8D66-5E4A-BECB-AC8D44FDB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28468" y="2899769"/>
              <a:ext cx="837460" cy="139300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F720747-59B6-514F-8249-35E5CDD91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309" r="20459"/>
            <a:stretch/>
          </p:blipFill>
          <p:spPr>
            <a:xfrm>
              <a:off x="1476512" y="2876781"/>
              <a:ext cx="765997" cy="1438979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60B3BDF-4CC0-B748-A140-DCFB882ED5B3}"/>
                </a:ext>
              </a:extLst>
            </p:cNvPr>
            <p:cNvGrpSpPr/>
            <p:nvPr/>
          </p:nvGrpSpPr>
          <p:grpSpPr>
            <a:xfrm>
              <a:off x="2365829" y="1449661"/>
              <a:ext cx="7474275" cy="4293219"/>
              <a:chOff x="2365829" y="1449661"/>
              <a:chExt cx="7474275" cy="4293219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3F0335B2-CEC2-6647-9EE2-E3DECF036A0F}"/>
                  </a:ext>
                </a:extLst>
              </p:cNvPr>
              <p:cNvSpPr/>
              <p:nvPr/>
            </p:nvSpPr>
            <p:spPr>
              <a:xfrm>
                <a:off x="2365829" y="1449661"/>
                <a:ext cx="7460342" cy="4293219"/>
              </a:xfrm>
              <a:prstGeom prst="roundRect">
                <a:avLst>
                  <a:gd name="adj" fmla="val 4158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CD509CEA-A84D-6E47-95CA-2360E5ED2D8A}"/>
                  </a:ext>
                </a:extLst>
              </p:cNvPr>
              <p:cNvSpPr/>
              <p:nvPr/>
            </p:nvSpPr>
            <p:spPr>
              <a:xfrm>
                <a:off x="4517621" y="1850621"/>
                <a:ext cx="3156758" cy="315675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55B9613-54C0-FD49-9226-70DB45CB0445}"/>
                  </a:ext>
                </a:extLst>
              </p:cNvPr>
              <p:cNvSpPr/>
              <p:nvPr/>
            </p:nvSpPr>
            <p:spPr>
              <a:xfrm>
                <a:off x="5359675" y="2692675"/>
                <a:ext cx="1472650" cy="147265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AI &amp;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Robotics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B06EC2-7A7B-E044-AE56-0961465861E5}"/>
                  </a:ext>
                </a:extLst>
              </p:cNvPr>
              <p:cNvSpPr txBox="1"/>
              <p:nvPr/>
            </p:nvSpPr>
            <p:spPr>
              <a:xfrm>
                <a:off x="4908339" y="2642860"/>
                <a:ext cx="467400" cy="35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ICT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7ED04B-9A0B-F243-9DDB-DB0334AE14DF}"/>
                  </a:ext>
                </a:extLst>
              </p:cNvPr>
              <p:cNvSpPr txBox="1"/>
              <p:nvPr/>
            </p:nvSpPr>
            <p:spPr>
              <a:xfrm>
                <a:off x="6655664" y="2642860"/>
                <a:ext cx="777556" cy="35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Health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FDCA74-9628-A543-8900-28008289505B}"/>
                  </a:ext>
                </a:extLst>
              </p:cNvPr>
              <p:cNvSpPr txBox="1"/>
              <p:nvPr/>
            </p:nvSpPr>
            <p:spPr>
              <a:xfrm>
                <a:off x="5385435" y="4340553"/>
                <a:ext cx="1414980" cy="35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Social Science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BAEBA6F-57D2-5E46-A3DC-9A080C1BA0CD}"/>
                  </a:ext>
                </a:extLst>
              </p:cNvPr>
              <p:cNvCxnSpPr/>
              <p:nvPr/>
            </p:nvCxnSpPr>
            <p:spPr>
              <a:xfrm>
                <a:off x="6096000" y="1850621"/>
                <a:ext cx="0" cy="842054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9B0C852-98EA-974D-ADAC-806DE18803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12723" y="3794019"/>
                <a:ext cx="761877" cy="41130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2F9CC0E-8C38-984E-A2EA-8801C81FC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7401" y="3821064"/>
                <a:ext cx="765017" cy="38426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FA38C42-EA90-F349-932C-773C2C86A688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>
                <a:off x="6096000" y="1449661"/>
                <a:ext cx="0" cy="400960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085A554-F42F-404B-9CF4-8B60016C57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88276" y="4205325"/>
                <a:ext cx="2330706" cy="1203014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E9F4F4A-72BA-2B4A-9F47-B7AF963C92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418" y="4205325"/>
                <a:ext cx="2357686" cy="1203014"/>
              </a:xfrm>
              <a:prstGeom prst="line">
                <a:avLst/>
              </a:prstGeom>
              <a:ln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095D377-03DE-3E4A-A09A-2B8D6CA8B338}"/>
                  </a:ext>
                </a:extLst>
              </p:cNvPr>
              <p:cNvSpPr txBox="1"/>
              <p:nvPr/>
            </p:nvSpPr>
            <p:spPr>
              <a:xfrm>
                <a:off x="2478788" y="1665955"/>
                <a:ext cx="1526021" cy="388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Technological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70933-8C58-3D4E-AEF3-FC4A8E6D4B2D}"/>
                  </a:ext>
                </a:extLst>
              </p:cNvPr>
              <p:cNvSpPr txBox="1"/>
              <p:nvPr/>
            </p:nvSpPr>
            <p:spPr>
              <a:xfrm>
                <a:off x="8315072" y="1665955"/>
                <a:ext cx="1451594" cy="388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Socio-Health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CB79BB6-CB35-8B4A-9860-8C3A3F633180}"/>
                  </a:ext>
                </a:extLst>
              </p:cNvPr>
              <p:cNvSpPr txBox="1"/>
              <p:nvPr/>
            </p:nvSpPr>
            <p:spPr>
              <a:xfrm>
                <a:off x="5655477" y="5089186"/>
                <a:ext cx="912364" cy="388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Human</a:t>
                </a:r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DB1765CB-3F56-5647-9E72-1267129E9DF5}"/>
                  </a:ext>
                </a:extLst>
              </p:cNvPr>
              <p:cNvSpPr/>
              <p:nvPr/>
            </p:nvSpPr>
            <p:spPr>
              <a:xfrm>
                <a:off x="2482467" y="2268482"/>
                <a:ext cx="1622964" cy="38280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Continuity of use </a:t>
                </a: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AF92C6E2-A4C4-2149-91E0-6679E59102C1}"/>
                  </a:ext>
                </a:extLst>
              </p:cNvPr>
              <p:cNvSpPr/>
              <p:nvPr/>
            </p:nvSpPr>
            <p:spPr>
              <a:xfrm>
                <a:off x="2482467" y="2813178"/>
                <a:ext cx="1108506" cy="38280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Safety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E3035057-A9C7-464C-804F-3D2DF76F567B}"/>
                  </a:ext>
                </a:extLst>
              </p:cNvPr>
              <p:cNvSpPr/>
              <p:nvPr/>
            </p:nvSpPr>
            <p:spPr>
              <a:xfrm>
                <a:off x="2482467" y="3357874"/>
                <a:ext cx="1475422" cy="46319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Robustness and reliability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6ECFE813-17FD-6544-B837-2782F69ACA4C}"/>
                  </a:ext>
                </a:extLst>
              </p:cNvPr>
              <p:cNvSpPr/>
              <p:nvPr/>
            </p:nvSpPr>
            <p:spPr>
              <a:xfrm>
                <a:off x="8301790" y="3616029"/>
                <a:ext cx="1341293" cy="50950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Physical Support</a:t>
                </a:r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136F3D0F-2158-B44E-9C91-9622BF54B4EA}"/>
                  </a:ext>
                </a:extLst>
              </p:cNvPr>
              <p:cNvSpPr/>
              <p:nvPr/>
            </p:nvSpPr>
            <p:spPr>
              <a:xfrm>
                <a:off x="8167660" y="2941000"/>
                <a:ext cx="1475423" cy="50950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Personalization and adaptation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A3C89E7E-AC92-6840-9192-DC09852628A8}"/>
                  </a:ext>
                </a:extLst>
              </p:cNvPr>
              <p:cNvSpPr/>
              <p:nvPr/>
            </p:nvSpPr>
            <p:spPr>
              <a:xfrm>
                <a:off x="8020118" y="2271269"/>
                <a:ext cx="1622965" cy="50950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Intelligent and proactive behavior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20D2BACC-7241-E844-92DD-AFAAD8248C98}"/>
                  </a:ext>
                </a:extLst>
              </p:cNvPr>
              <p:cNvSpPr/>
              <p:nvPr/>
            </p:nvSpPr>
            <p:spPr>
              <a:xfrm>
                <a:off x="2811231" y="5281069"/>
                <a:ext cx="2613800" cy="38280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Ecological long-term assessment</a:t>
                </a: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262D4AF2-C242-9849-BE60-ADB0D9FF5483}"/>
                  </a:ext>
                </a:extLst>
              </p:cNvPr>
              <p:cNvSpPr/>
              <p:nvPr/>
            </p:nvSpPr>
            <p:spPr>
              <a:xfrm>
                <a:off x="3957889" y="4681033"/>
                <a:ext cx="1007733" cy="46319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Human-awareness</a:t>
                </a:r>
              </a:p>
            </p:txBody>
          </p:sp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8F87B493-AFE4-614B-A563-D8905F074FE2}"/>
                  </a:ext>
                </a:extLst>
              </p:cNvPr>
              <p:cNvSpPr/>
              <p:nvPr/>
            </p:nvSpPr>
            <p:spPr>
              <a:xfrm>
                <a:off x="7235778" y="4676237"/>
                <a:ext cx="1007733" cy="46319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Cultural-awareness</a:t>
                </a:r>
              </a:p>
            </p:txBody>
          </p: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3AB756A2-F724-4849-8662-5685F574AE74}"/>
                  </a:ext>
                </a:extLst>
              </p:cNvPr>
              <p:cNvSpPr/>
              <p:nvPr/>
            </p:nvSpPr>
            <p:spPr>
              <a:xfrm>
                <a:off x="6945013" y="5276273"/>
                <a:ext cx="1963786" cy="38280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Emotional-awareness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BF4D3A1-70FE-5348-97DC-556B0888354B}"/>
                </a:ext>
              </a:extLst>
            </p:cNvPr>
            <p:cNvGrpSpPr/>
            <p:nvPr/>
          </p:nvGrpSpPr>
          <p:grpSpPr>
            <a:xfrm>
              <a:off x="5643611" y="5529373"/>
              <a:ext cx="1026915" cy="730010"/>
              <a:chOff x="5643611" y="5529373"/>
              <a:chExt cx="1026915" cy="730010"/>
            </a:xfrm>
          </p:grpSpPr>
          <p:pic>
            <p:nvPicPr>
              <p:cNvPr id="79" name="Picture 71">
                <a:extLst>
                  <a:ext uri="{FF2B5EF4-FFF2-40B4-BE49-F238E27FC236}">
                    <a16:creationId xmlns:a16="http://schemas.microsoft.com/office/drawing/2014/main" id="{B5279682-BB6E-B745-B8AF-2B24EA621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3611" y="5582624"/>
                <a:ext cx="445442" cy="645135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CB639E35-73C3-744A-985C-D74CD15E3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0" b="99235" l="10333" r="91167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191307" y="5529373"/>
                <a:ext cx="479219" cy="730010"/>
              </a:xfrm>
              <a:prstGeom prst="rect">
                <a:avLst/>
              </a:prstGeom>
            </p:spPr>
          </p:pic>
        </p:grp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767468DE-7437-034F-962B-F3DF2D8FA0F6}"/>
                </a:ext>
              </a:extLst>
            </p:cNvPr>
            <p:cNvSpPr/>
            <p:nvPr/>
          </p:nvSpPr>
          <p:spPr>
            <a:xfrm>
              <a:off x="2478788" y="872061"/>
              <a:ext cx="7164295" cy="68700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Socio-technical System</a:t>
              </a:r>
            </a:p>
          </p:txBody>
        </p:sp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918364B6-3434-414B-A632-AB25A35AF135}"/>
                </a:ext>
              </a:extLst>
            </p:cNvPr>
            <p:cNvCxnSpPr>
              <a:stCxn id="42" idx="0"/>
              <a:endCxn id="81" idx="1"/>
            </p:cNvCxnSpPr>
            <p:nvPr/>
          </p:nvCxnSpPr>
          <p:spPr>
            <a:xfrm rot="5400000" flipH="1" flipV="1">
              <a:off x="1338540" y="1736534"/>
              <a:ext cx="1661218" cy="619277"/>
            </a:xfrm>
            <a:prstGeom prst="bentConnector2">
              <a:avLst/>
            </a:prstGeom>
            <a:ln w="19050" cap="flat" cmpd="sng" algn="ctr">
              <a:solidFill>
                <a:schemeClr val="dk1"/>
              </a:solidFill>
              <a:prstDash val="dashDot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7" name="Elbow Connector 86">
              <a:extLst>
                <a:ext uri="{FF2B5EF4-FFF2-40B4-BE49-F238E27FC236}">
                  <a16:creationId xmlns:a16="http://schemas.microsoft.com/office/drawing/2014/main" id="{B65AED32-BFCC-9545-BCE1-4902293804E5}"/>
                </a:ext>
              </a:extLst>
            </p:cNvPr>
            <p:cNvCxnSpPr>
              <a:cxnSpLocks/>
              <a:stCxn id="81" idx="3"/>
              <a:endCxn id="39" idx="0"/>
            </p:cNvCxnSpPr>
            <p:nvPr/>
          </p:nvCxnSpPr>
          <p:spPr>
            <a:xfrm>
              <a:off x="9643083" y="1215563"/>
              <a:ext cx="604115" cy="1684206"/>
            </a:xfrm>
            <a:prstGeom prst="bentConnector2">
              <a:avLst/>
            </a:prstGeom>
            <a:ln w="19050" cap="flat" cmpd="sng" algn="ctr">
              <a:solidFill>
                <a:schemeClr val="dk1"/>
              </a:solidFill>
              <a:prstDash val="dashDot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0" name="Elbow Connector 89">
              <a:extLst>
                <a:ext uri="{FF2B5EF4-FFF2-40B4-BE49-F238E27FC236}">
                  <a16:creationId xmlns:a16="http://schemas.microsoft.com/office/drawing/2014/main" id="{36505011-9B07-EB43-9644-D9BC9DB49DE3}"/>
                </a:ext>
              </a:extLst>
            </p:cNvPr>
            <p:cNvCxnSpPr>
              <a:cxnSpLocks/>
              <a:stCxn id="39" idx="2"/>
              <a:endCxn id="80" idx="3"/>
            </p:cNvCxnSpPr>
            <p:nvPr/>
          </p:nvCxnSpPr>
          <p:spPr>
            <a:xfrm rot="5400000">
              <a:off x="7658060" y="3305239"/>
              <a:ext cx="1601605" cy="3576673"/>
            </a:xfrm>
            <a:prstGeom prst="bentConnector2">
              <a:avLst/>
            </a:prstGeom>
            <a:ln w="19050" cap="flat" cmpd="sng" algn="ctr">
              <a:solidFill>
                <a:schemeClr val="dk1"/>
              </a:solidFill>
              <a:prstDash val="dashDot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3" name="Elbow Connector 92">
              <a:extLst>
                <a:ext uri="{FF2B5EF4-FFF2-40B4-BE49-F238E27FC236}">
                  <a16:creationId xmlns:a16="http://schemas.microsoft.com/office/drawing/2014/main" id="{5DB13289-B1A4-B94C-8735-B9100C53AA02}"/>
                </a:ext>
              </a:extLst>
            </p:cNvPr>
            <p:cNvCxnSpPr>
              <a:cxnSpLocks/>
              <a:stCxn id="79" idx="1"/>
              <a:endCxn id="42" idx="2"/>
            </p:cNvCxnSpPr>
            <p:nvPr/>
          </p:nvCxnSpPr>
          <p:spPr>
            <a:xfrm rot="10800000">
              <a:off x="1859512" y="4315760"/>
              <a:ext cx="3784100" cy="1589431"/>
            </a:xfrm>
            <a:prstGeom prst="bentConnector2">
              <a:avLst/>
            </a:prstGeom>
            <a:ln w="19050" cap="flat" cmpd="sng" algn="ctr">
              <a:solidFill>
                <a:schemeClr val="dk1"/>
              </a:solidFill>
              <a:prstDash val="dashDot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790880C9-79CF-3043-9873-5B139E1F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Sfide</a:t>
            </a:r>
            <a:r>
              <a:rPr lang="en-GB" dirty="0"/>
              <a:t> per il </a:t>
            </a:r>
            <a:r>
              <a:rPr lang="en-GB" dirty="0" err="1"/>
              <a:t>futuro</a:t>
            </a:r>
            <a:endParaRPr lang="en-GB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08D0CC1-6B92-1648-A163-A41091B45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30" y="2971424"/>
            <a:ext cx="5322001" cy="349932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357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10279-DD9D-8266-AD23-B7197AF2C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Alcune considerazioni finali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B66F-E1A5-C9A6-31A7-88678F8A0E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Problemi legati alla </a:t>
            </a:r>
            <a:r>
              <a:rPr lang="it-IT" b="1" dirty="0"/>
              <a:t>disponibilità dei dati </a:t>
            </a:r>
            <a:r>
              <a:rPr lang="it-IT" dirty="0"/>
              <a:t>per l’apprendimento </a:t>
            </a:r>
          </a:p>
          <a:p>
            <a:r>
              <a:rPr lang="it-IT" dirty="0"/>
              <a:t>LLM e IA generativa con risultati molto promettenti ma anche costi elevati in termini di energia. </a:t>
            </a:r>
            <a:r>
              <a:rPr lang="it-IT" b="1" dirty="0"/>
              <a:t>Sostenibilità?</a:t>
            </a:r>
          </a:p>
          <a:p>
            <a:r>
              <a:rPr lang="it-IT" dirty="0"/>
              <a:t>Spesso l’obiettivo è la sola riduzione dei costi mentre bisogna prendere in considerazione gli </a:t>
            </a:r>
            <a:r>
              <a:rPr lang="it-IT" b="1" dirty="0"/>
              <a:t>obiettivi di tutti gli stakeholder </a:t>
            </a:r>
          </a:p>
          <a:p>
            <a:r>
              <a:rPr lang="it-IT" b="1" dirty="0"/>
              <a:t>Integrazione nel Sistema Sanitario Nazionale </a:t>
            </a:r>
            <a:r>
              <a:rPr lang="it-IT" dirty="0"/>
              <a:t>e definizione di </a:t>
            </a:r>
            <a:r>
              <a:rPr lang="it-IT" b="1" dirty="0"/>
              <a:t>nuovi standard</a:t>
            </a:r>
          </a:p>
          <a:p>
            <a:r>
              <a:rPr lang="it-IT" dirty="0"/>
              <a:t>Assumono rilevanza fondamentali aspetti di </a:t>
            </a:r>
            <a:r>
              <a:rPr lang="it-IT" b="1" dirty="0"/>
              <a:t>Etica, Fiducia, </a:t>
            </a:r>
            <a:r>
              <a:rPr lang="it-IT" b="1" dirty="0" err="1"/>
              <a:t>Spiegabilità</a:t>
            </a:r>
            <a:endParaRPr lang="it-IT" b="1" dirty="0"/>
          </a:p>
          <a:p>
            <a:pPr marL="457200" lvl="1" indent="0">
              <a:buNone/>
            </a:pPr>
            <a:endParaRPr lang="it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8D81F-16A1-C47C-9A40-57733B83B9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IT"/>
          </a:p>
        </p:txBody>
      </p:sp>
      <p:pic>
        <p:nvPicPr>
          <p:cNvPr id="5" name="Google Shape;298;p38">
            <a:extLst>
              <a:ext uri="{FF2B5EF4-FFF2-40B4-BE49-F238E27FC236}">
                <a16:creationId xmlns:a16="http://schemas.microsoft.com/office/drawing/2014/main" id="{2E1E9886-34C3-BCC2-D559-747FB205F2A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02251" y="2018209"/>
            <a:ext cx="2395014" cy="336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FEC66E75-E4AF-D4ED-B728-937A7CF10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0124"/>
            <a:ext cx="2794622" cy="2794622"/>
          </a:xfrm>
          <a:prstGeom prst="rect">
            <a:avLst/>
          </a:prstGeom>
        </p:spPr>
      </p:pic>
      <p:sp>
        <p:nvSpPr>
          <p:cNvPr id="7" name="Google Shape;297;p38">
            <a:extLst>
              <a:ext uri="{FF2B5EF4-FFF2-40B4-BE49-F238E27FC236}">
                <a16:creationId xmlns:a16="http://schemas.microsoft.com/office/drawing/2014/main" id="{8120F314-C1D8-DE5A-8A14-459B7C13D72C}"/>
              </a:ext>
            </a:extLst>
          </p:cNvPr>
          <p:cNvSpPr txBox="1"/>
          <p:nvPr/>
        </p:nvSpPr>
        <p:spPr>
          <a:xfrm>
            <a:off x="5713709" y="5846328"/>
            <a:ext cx="6098581" cy="52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Novità editoriali Cnr | Consiglio Nazionale delle Ricerche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47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8D51F9-B322-C79B-9D77-A3BB2A896E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IT" dirty="0"/>
              <a:t>Grazie per l’attenzione</a:t>
            </a:r>
          </a:p>
        </p:txBody>
      </p:sp>
      <p:sp>
        <p:nvSpPr>
          <p:cNvPr id="6" name="Google Shape;297;p38">
            <a:extLst>
              <a:ext uri="{FF2B5EF4-FFF2-40B4-BE49-F238E27FC236}">
                <a16:creationId xmlns:a16="http://schemas.microsoft.com/office/drawing/2014/main" id="{B0D782FB-47B2-4920-38B8-065C0EA1FFDF}"/>
              </a:ext>
            </a:extLst>
          </p:cNvPr>
          <p:cNvSpPr txBox="1"/>
          <p:nvPr/>
        </p:nvSpPr>
        <p:spPr>
          <a:xfrm>
            <a:off x="2247254" y="6461184"/>
            <a:ext cx="65782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Novità editoriali Cnr | Consiglio Nazionale delle Ricerche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96;p38" descr="Disponibile gratuitamente il fumetto &amp;#39;La seduta di n3well&amp;#39;  sull&amp;#39;intelligenza artificiale | Comunicazione Cnr">
            <a:extLst>
              <a:ext uri="{FF2B5EF4-FFF2-40B4-BE49-F238E27FC236}">
                <a16:creationId xmlns:a16="http://schemas.microsoft.com/office/drawing/2014/main" id="{D3413D23-9BEF-1C04-673E-AF0745F53D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1986" y="3001085"/>
            <a:ext cx="2979298" cy="295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2BC2D286-31AB-C5EE-6CA9-40AC141BC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66" y="3180157"/>
            <a:ext cx="2879977" cy="28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06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0000"/>
          </a:bodyPr>
          <a:lstStyle/>
          <a:p>
            <a:r>
              <a:rPr lang="it" dirty="0"/>
              <a:t>Associazione Italiana per l’Intelligenza Artificiale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1409F5-AB8A-478C-4214-BC0AD0F1B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Raccoglie la comunità Italiana di Intelligenza Artificiale</a:t>
            </a:r>
          </a:p>
          <a:p>
            <a:r>
              <a:rPr lang="it-IT" dirty="0"/>
              <a:t>Oltre 1000 membri, di cui circa 600 dal mondo accademico, il resto da aziende private</a:t>
            </a:r>
          </a:p>
          <a:p>
            <a:r>
              <a:rPr lang="it-IT" dirty="0"/>
              <a:t>Aree di interesse: </a:t>
            </a:r>
          </a:p>
          <a:p>
            <a:pPr lvl="1"/>
            <a:r>
              <a:rPr lang="it-IT" dirty="0"/>
              <a:t>Knowledge </a:t>
            </a:r>
            <a:r>
              <a:rPr lang="it-IT" dirty="0" err="1"/>
              <a:t>representation</a:t>
            </a:r>
            <a:r>
              <a:rPr lang="it-IT" dirty="0"/>
              <a:t> and </a:t>
            </a:r>
            <a:r>
              <a:rPr lang="it-IT" dirty="0" err="1"/>
              <a:t>reasoning</a:t>
            </a:r>
            <a:endParaRPr lang="it-IT" dirty="0"/>
          </a:p>
          <a:p>
            <a:pPr lvl="1"/>
            <a:r>
              <a:rPr lang="it-IT" dirty="0"/>
              <a:t>Machine learning, deep learning</a:t>
            </a:r>
          </a:p>
          <a:p>
            <a:pPr lvl="1"/>
            <a:r>
              <a:rPr lang="it-IT" dirty="0" err="1"/>
              <a:t>Optimization</a:t>
            </a:r>
            <a:endParaRPr lang="it-IT" dirty="0"/>
          </a:p>
          <a:p>
            <a:pPr lvl="1"/>
            <a:r>
              <a:rPr lang="it-IT" dirty="0"/>
              <a:t>Planning</a:t>
            </a:r>
          </a:p>
          <a:p>
            <a:pPr lvl="1"/>
            <a:r>
              <a:rPr lang="it-IT" dirty="0" err="1"/>
              <a:t>Ontologies</a:t>
            </a:r>
            <a:endParaRPr lang="it-IT" dirty="0"/>
          </a:p>
          <a:p>
            <a:pPr lvl="1"/>
            <a:r>
              <a:rPr lang="it-IT" dirty="0" err="1"/>
              <a:t>Robotics</a:t>
            </a:r>
            <a:endParaRPr lang="it-IT" dirty="0"/>
          </a:p>
          <a:p>
            <a:pPr lvl="1"/>
            <a:r>
              <a:rPr lang="it-IT" dirty="0"/>
              <a:t>Natural </a:t>
            </a:r>
            <a:r>
              <a:rPr lang="it-IT" dirty="0" err="1"/>
              <a:t>language</a:t>
            </a:r>
            <a:r>
              <a:rPr lang="it-IT" dirty="0"/>
              <a:t> processing</a:t>
            </a:r>
          </a:p>
          <a:p>
            <a:pPr lvl="1"/>
            <a:r>
              <a:rPr lang="it-IT" dirty="0" err="1"/>
              <a:t>Multiagent</a:t>
            </a:r>
            <a:r>
              <a:rPr lang="it-IT" dirty="0"/>
              <a:t>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ED641-354B-1616-FD26-768EF12B9F15}"/>
              </a:ext>
            </a:extLst>
          </p:cNvPr>
          <p:cNvSpPr txBox="1"/>
          <p:nvPr/>
        </p:nvSpPr>
        <p:spPr>
          <a:xfrm>
            <a:off x="8051263" y="6311900"/>
            <a:ext cx="205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www.aixia.it</a:t>
            </a:r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913EF02A-D959-3C01-1579-EDF6F8E440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864" y="3467037"/>
            <a:ext cx="4163936" cy="2265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C4772-9C8D-5F5A-AC2F-15B37C291B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103" y="1432214"/>
            <a:ext cx="2183510" cy="786822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LOGO_AIIA_orizzontale.g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724"/>
          <a:stretch/>
        </p:blipFill>
        <p:spPr>
          <a:xfrm>
            <a:off x="1668241" y="5989502"/>
            <a:ext cx="1174969" cy="698896"/>
          </a:xfrm>
          <a:prstGeom prst="rect">
            <a:avLst/>
          </a:prstGeom>
        </p:spPr>
      </p:pic>
      <p:cxnSp>
        <p:nvCxnSpPr>
          <p:cNvPr id="9" name="Connettore 1 8"/>
          <p:cNvCxnSpPr/>
          <p:nvPr/>
        </p:nvCxnSpPr>
        <p:spPr>
          <a:xfrm>
            <a:off x="3106057" y="6354570"/>
            <a:ext cx="7125760" cy="24457"/>
          </a:xfrm>
          <a:prstGeom prst="line">
            <a:avLst/>
          </a:prstGeom>
          <a:ln w="38100" cmpd="sng">
            <a:solidFill>
              <a:srgbClr val="3F88C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AIxIA</a:t>
            </a:r>
            <a:r>
              <a:rPr lang="it-IT" dirty="0"/>
              <a:t> per la </a:t>
            </a:r>
            <a:r>
              <a:rPr lang="it-IT" dirty="0" err="1"/>
              <a:t>communità</a:t>
            </a:r>
            <a:r>
              <a:rPr lang="it-IT" dirty="0"/>
              <a:t> della ricerca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7A2AA-A8D7-8645-2ED2-4E837CF7A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400" dirty="0"/>
              <a:t>Associazione fondata nel 1988</a:t>
            </a:r>
          </a:p>
          <a:p>
            <a:r>
              <a:rPr lang="it-IT" sz="2400" b="1" dirty="0"/>
              <a:t>Congresso annuale </a:t>
            </a:r>
            <a:r>
              <a:rPr lang="it-IT" sz="2400" dirty="0"/>
              <a:t>per la diffusione dei risultati e l’interazione tra soci Prossimo</a:t>
            </a:r>
          </a:p>
          <a:p>
            <a:pPr lvl="1"/>
            <a:r>
              <a:rPr lang="it-IT" sz="2200" dirty="0"/>
              <a:t>Congresso, Bolzano Novembre 2024 (</a:t>
            </a:r>
            <a:r>
              <a:rPr lang="it-IT" sz="2200" dirty="0">
                <a:hlinkClick r:id="rId4"/>
              </a:rPr>
              <a:t>https://aixia2024.events.unibz.it/</a:t>
            </a:r>
            <a:r>
              <a:rPr lang="it-IT" sz="2200" dirty="0"/>
              <a:t>)</a:t>
            </a:r>
          </a:p>
          <a:p>
            <a:pPr lvl="1"/>
            <a:endParaRPr lang="it-IT" sz="2200" dirty="0"/>
          </a:p>
          <a:p>
            <a:r>
              <a:rPr lang="it-IT" sz="2400" dirty="0"/>
              <a:t>Ogni anno (Marzo), </a:t>
            </a:r>
            <a:r>
              <a:rPr lang="it-IT" sz="2400" b="1" dirty="0"/>
              <a:t>AI Forum </a:t>
            </a:r>
            <a:r>
              <a:rPr lang="it-IT" sz="2400" dirty="0"/>
              <a:t>a Milano (</a:t>
            </a:r>
            <a:r>
              <a:rPr lang="it-IT" sz="2400" dirty="0">
                <a:hlinkClick r:id="rId5"/>
              </a:rPr>
              <a:t>https://www.aiforum.eu/2024/</a:t>
            </a:r>
            <a:r>
              <a:rPr lang="it-IT" sz="2400" dirty="0"/>
              <a:t>)</a:t>
            </a:r>
            <a:endParaRPr lang="it-IT" sz="2200" dirty="0"/>
          </a:p>
          <a:p>
            <a:r>
              <a:rPr lang="it-IT" sz="2400" b="1" dirty="0"/>
              <a:t>Eventi pubblici </a:t>
            </a:r>
            <a:r>
              <a:rPr lang="it-IT" sz="2400" dirty="0"/>
              <a:t>su temi sociali per favorire il coinvolgimento di studenti, media e istituzioni</a:t>
            </a:r>
          </a:p>
          <a:p>
            <a:pPr lvl="1"/>
            <a:r>
              <a:rPr lang="it-IT" sz="2200" dirty="0"/>
              <a:t>Firenze “Robot: Amico o Nemico”</a:t>
            </a:r>
          </a:p>
          <a:p>
            <a:pPr lvl="1"/>
            <a:r>
              <a:rPr lang="it-IT" sz="2200" dirty="0"/>
              <a:t>Firenze “AI, Economia, Società: Metamorfosi di una Alleanza”</a:t>
            </a:r>
          </a:p>
          <a:p>
            <a:pPr lvl="1"/>
            <a:r>
              <a:rPr lang="it-IT" sz="2200" dirty="0"/>
              <a:t>Udine, “Vivere con o senza l'Intelligenza Artificiale. Economia, Società, Etica”</a:t>
            </a:r>
          </a:p>
          <a:p>
            <a:pPr lvl="1"/>
            <a:r>
              <a:rPr lang="it-IT" sz="2200" dirty="0"/>
              <a:t>Roma, “IA: istruzioni per l’uso”</a:t>
            </a:r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4994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3A11C4-6CAE-4333-3803-8B9773CF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cosa significa Intelligenza Artificiale?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42F730-D4EA-BEFD-817D-B0E52A708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Disciplina che studia </a:t>
            </a:r>
            <a:r>
              <a:rPr lang="it-IT" b="1" i="1" dirty="0"/>
              <a:t>tecniche computazionali </a:t>
            </a:r>
            <a:r>
              <a:rPr lang="it-IT" dirty="0"/>
              <a:t>in grado di emulare l’intelligenza umana</a:t>
            </a:r>
          </a:p>
          <a:p>
            <a:endParaRPr lang="it-IT" dirty="0"/>
          </a:p>
          <a:p>
            <a:r>
              <a:rPr lang="it-IT" dirty="0"/>
              <a:t>Non necessariamente i metodi usati devono ricalcare i metodi biologicamente osservabili</a:t>
            </a:r>
          </a:p>
          <a:p>
            <a:endParaRPr lang="it-IT" dirty="0"/>
          </a:p>
          <a:p>
            <a:r>
              <a:rPr lang="it-IT" dirty="0"/>
              <a:t>Si «misura» la capacità dei sistemi di IA di raggiungere certi obiettivi</a:t>
            </a:r>
          </a:p>
          <a:p>
            <a:pPr lvl="1"/>
            <a:r>
              <a:rPr lang="it-IT" dirty="0"/>
              <a:t>Utilità e Attese?</a:t>
            </a:r>
          </a:p>
          <a:p>
            <a:pPr lvl="1"/>
            <a:r>
              <a:rPr lang="it-IT" dirty="0"/>
              <a:t>Chi le definisce?</a:t>
            </a:r>
          </a:p>
        </p:txBody>
      </p:sp>
    </p:spTree>
    <p:extLst>
      <p:ext uri="{BB962C8B-B14F-4D97-AF65-F5344CB8AC3E}">
        <p14:creationId xmlns:p14="http://schemas.microsoft.com/office/powerpoint/2010/main" val="1245236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C3CA-E626-AB4B-A8F6-B25CBE14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Guardando</a:t>
            </a:r>
            <a:r>
              <a:rPr lang="en-US" dirty="0"/>
              <a:t> </a:t>
            </a:r>
            <a:r>
              <a:rPr lang="en-US" dirty="0" err="1"/>
              <a:t>indietro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D06023-077A-2F4E-A52E-3844A659B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89" y="1600201"/>
            <a:ext cx="8054622" cy="45307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B57A6D-B5B5-7C43-A0A9-3AC00D142BF9}"/>
              </a:ext>
            </a:extLst>
          </p:cNvPr>
          <p:cNvSpPr txBox="1"/>
          <p:nvPr/>
        </p:nvSpPr>
        <p:spPr>
          <a:xfrm>
            <a:off x="2567608" y="6309320"/>
            <a:ext cx="351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 courtesy by </a:t>
            </a:r>
            <a:r>
              <a:rPr lang="en-US" dirty="0" err="1"/>
              <a:t>www.syzygy.net</a:t>
            </a:r>
            <a:endParaRPr lang="en-US" dirty="0"/>
          </a:p>
        </p:txBody>
      </p:sp>
      <p:pic>
        <p:nvPicPr>
          <p:cNvPr id="3" name="Picture 2" descr="Lee Sedol vs AlphaGo Move 37 reactions and analysis - YouTube">
            <a:extLst>
              <a:ext uri="{FF2B5EF4-FFF2-40B4-BE49-F238E27FC236}">
                <a16:creationId xmlns:a16="http://schemas.microsoft.com/office/drawing/2014/main" id="{454E215C-35F6-71D6-E216-C12D84DF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11" y="1596232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F05A-70CB-3556-499E-95441BC3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Large Language Models e IA Generativa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D527A-C89A-0496-EBD5-048CCA466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3200" dirty="0"/>
              <a:t>Software capaci di generare testo, </a:t>
            </a:r>
            <a:br>
              <a:rPr lang="it-IT" sz="3200" dirty="0"/>
            </a:br>
            <a:r>
              <a:rPr lang="it-IT" sz="3200" dirty="0"/>
              <a:t>programmi, immagini, musica, </a:t>
            </a:r>
            <a:r>
              <a:rPr lang="it-IT" sz="3200" dirty="0" err="1"/>
              <a:t>etc</a:t>
            </a:r>
            <a:endParaRPr lang="it-IT" sz="3200" dirty="0"/>
          </a:p>
          <a:p>
            <a:pPr lvl="1"/>
            <a:r>
              <a:rPr lang="it-IT" sz="2800" b="1" dirty="0"/>
              <a:t>Minerva </a:t>
            </a:r>
            <a:r>
              <a:rPr lang="it-IT" sz="2800" dirty="0"/>
              <a:t>(</a:t>
            </a:r>
            <a:r>
              <a:rPr lang="it-IT" sz="2800" dirty="0" err="1"/>
              <a:t>Univ</a:t>
            </a:r>
            <a:r>
              <a:rPr lang="it-IT" sz="2800" dirty="0"/>
              <a:t>. Sapienza)</a:t>
            </a:r>
          </a:p>
          <a:p>
            <a:pPr lvl="1"/>
            <a:endParaRPr lang="it-IT" sz="2800" dirty="0"/>
          </a:p>
          <a:p>
            <a:r>
              <a:rPr lang="it-IT" sz="3200" dirty="0"/>
              <a:t>Capacità straordinarie</a:t>
            </a:r>
          </a:p>
          <a:p>
            <a:endParaRPr lang="it-IT" sz="3200" dirty="0"/>
          </a:p>
          <a:p>
            <a:r>
              <a:rPr lang="it-IT" sz="3200" dirty="0"/>
              <a:t>Problemi con </a:t>
            </a:r>
          </a:p>
          <a:p>
            <a:pPr lvl="1"/>
            <a:r>
              <a:rPr lang="it-IT" sz="2800" dirty="0"/>
              <a:t>Allucinazioni</a:t>
            </a:r>
          </a:p>
          <a:p>
            <a:pPr lvl="1"/>
            <a:r>
              <a:rPr lang="it-IT" sz="2800" dirty="0" err="1"/>
              <a:t>Bias</a:t>
            </a:r>
            <a:endParaRPr lang="it-IT" sz="2800" dirty="0"/>
          </a:p>
          <a:p>
            <a:pPr lvl="1"/>
            <a:r>
              <a:rPr lang="it-IT" sz="2800" dirty="0"/>
              <a:t>Validazione</a:t>
            </a:r>
          </a:p>
        </p:txBody>
      </p:sp>
      <p:pic>
        <p:nvPicPr>
          <p:cNvPr id="9" name="Picture 8" descr="A timeline of software development&#10;&#10;Description automatically generated with medium confidence">
            <a:extLst>
              <a:ext uri="{FF2B5EF4-FFF2-40B4-BE49-F238E27FC236}">
                <a16:creationId xmlns:a16="http://schemas.microsoft.com/office/drawing/2014/main" id="{A2A6D690-ED2F-1919-8D73-BD48CEDC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71" y="1690688"/>
            <a:ext cx="4824468" cy="49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11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E477-FA2A-3C15-0794-EFC873F9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IT" dirty="0"/>
              <a:t>ome può aiutare l’IA nella sanità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81C0-0488-85F5-F25E-9FC7F4A22D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T" b="1" dirty="0">
                <a:solidFill>
                  <a:srgbClr val="C00000"/>
                </a:solidFill>
              </a:rPr>
              <a:t>Ottimizzazione risorse scarse</a:t>
            </a:r>
          </a:p>
          <a:p>
            <a:pPr lvl="1"/>
            <a:r>
              <a:rPr lang="en-GB" dirty="0"/>
              <a:t>A</a:t>
            </a:r>
            <a:r>
              <a:rPr lang="en-IT" dirty="0"/>
              <a:t>llocare e ottimizzare le risorse come  </a:t>
            </a:r>
            <a:r>
              <a:rPr lang="en-GB" dirty="0"/>
              <a:t>team </a:t>
            </a:r>
            <a:r>
              <a:rPr lang="en-IT" dirty="0"/>
              <a:t>dei medici,  medicinali,  servizi sul territorio, pensiamo  al caso della pandemia</a:t>
            </a:r>
          </a:p>
          <a:p>
            <a:pPr lvl="1"/>
            <a:r>
              <a:rPr lang="it-IT" dirty="0"/>
              <a:t>Ridurre il carico burocratico degli operatori sanitari in modo che il medico possa essere più concentrato sul suo lavoro</a:t>
            </a:r>
          </a:p>
          <a:p>
            <a:pPr lvl="1"/>
            <a:endParaRPr lang="en-IT" dirty="0"/>
          </a:p>
          <a:p>
            <a:r>
              <a:rPr lang="en-IT" b="1" dirty="0">
                <a:solidFill>
                  <a:srgbClr val="C00000"/>
                </a:solidFill>
              </a:rPr>
              <a:t>Aiutare nella diagnosi</a:t>
            </a:r>
          </a:p>
          <a:p>
            <a:pPr lvl="1"/>
            <a:r>
              <a:rPr lang="en-GB" dirty="0"/>
              <a:t>P</a:t>
            </a:r>
            <a:r>
              <a:rPr lang="en-IT" dirty="0"/>
              <a:t>revedere andamento della malattia</a:t>
            </a:r>
          </a:p>
          <a:p>
            <a:pPr lvl="1"/>
            <a:r>
              <a:rPr lang="en-GB" dirty="0"/>
              <a:t>I</a:t>
            </a:r>
            <a:r>
              <a:rPr lang="en-IT" dirty="0"/>
              <a:t>ndividuare segni precoci della malattia</a:t>
            </a:r>
          </a:p>
          <a:p>
            <a:pPr lvl="1"/>
            <a:r>
              <a:rPr lang="en-GB" dirty="0" err="1"/>
              <a:t>Migliorare</a:t>
            </a:r>
            <a:r>
              <a:rPr lang="en-GB" dirty="0"/>
              <a:t> la </a:t>
            </a:r>
            <a:r>
              <a:rPr lang="en-GB" dirty="0" err="1"/>
              <a:t>diagnosi</a:t>
            </a:r>
            <a:r>
              <a:rPr lang="en-GB" dirty="0"/>
              <a:t> </a:t>
            </a:r>
            <a:r>
              <a:rPr lang="en-GB" dirty="0" err="1"/>
              <a:t>collaborando</a:t>
            </a:r>
            <a:r>
              <a:rPr lang="en-GB" dirty="0"/>
              <a:t> con il medico</a:t>
            </a:r>
          </a:p>
          <a:p>
            <a:pPr lvl="2"/>
            <a:r>
              <a:rPr lang="en-GB" dirty="0" err="1"/>
              <a:t>NaviCam</a:t>
            </a:r>
            <a:r>
              <a:rPr lang="en-GB" dirty="0"/>
              <a:t> SB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Ankon</a:t>
            </a:r>
            <a:r>
              <a:rPr lang="en-GB" dirty="0"/>
              <a:t>,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videocapsula</a:t>
            </a:r>
            <a:r>
              <a:rPr lang="en-GB" dirty="0"/>
              <a:t> </a:t>
            </a:r>
            <a:r>
              <a:rPr lang="en-GB" dirty="0" err="1"/>
              <a:t>resa</a:t>
            </a:r>
            <a:r>
              <a:rPr lang="en-GB" dirty="0"/>
              <a:t> </a:t>
            </a:r>
            <a:r>
              <a:rPr lang="en-GB" dirty="0" err="1"/>
              <a:t>però</a:t>
            </a:r>
            <a:r>
              <a:rPr lang="en-GB" dirty="0"/>
              <a:t> ‘super’ </a:t>
            </a:r>
            <a:r>
              <a:rPr lang="en-GB" dirty="0" err="1"/>
              <a:t>dall’aggiunta</a:t>
            </a:r>
            <a:r>
              <a:rPr lang="en-GB" dirty="0"/>
              <a:t> di un </a:t>
            </a:r>
            <a:r>
              <a:rPr lang="en-GB" dirty="0" err="1"/>
              <a:t>algoritmo</a:t>
            </a:r>
            <a:r>
              <a:rPr lang="en-GB" dirty="0"/>
              <a:t> di </a:t>
            </a:r>
            <a:r>
              <a:rPr lang="en-GB" dirty="0" err="1"/>
              <a:t>intelligenza</a:t>
            </a:r>
            <a:r>
              <a:rPr lang="en-GB" dirty="0"/>
              <a:t> </a:t>
            </a:r>
            <a:r>
              <a:rPr lang="en-GB" dirty="0" err="1"/>
              <a:t>artificiale</a:t>
            </a:r>
            <a:r>
              <a:rPr lang="en-GB" dirty="0"/>
              <a:t>,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facilita</a:t>
            </a:r>
            <a:r>
              <a:rPr lang="en-GB" dirty="0"/>
              <a:t> </a:t>
            </a:r>
            <a:r>
              <a:rPr lang="en-GB" dirty="0" err="1"/>
              <a:t>l’individuazione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patologie</a:t>
            </a:r>
            <a:r>
              <a:rPr lang="en-GB" dirty="0"/>
              <a:t>, </a:t>
            </a:r>
            <a:r>
              <a:rPr lang="en-GB" dirty="0" err="1"/>
              <a:t>attirando</a:t>
            </a:r>
            <a:r>
              <a:rPr lang="en-GB" dirty="0"/>
              <a:t> </a:t>
            </a:r>
            <a:r>
              <a:rPr lang="en-GB" dirty="0" err="1"/>
              <a:t>l’attenzione</a:t>
            </a:r>
            <a:r>
              <a:rPr lang="en-GB" dirty="0"/>
              <a:t> del </a:t>
            </a:r>
            <a:r>
              <a:rPr lang="en-GB" dirty="0" err="1"/>
              <a:t>clinico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immagini</a:t>
            </a:r>
            <a:r>
              <a:rPr lang="en-GB" dirty="0"/>
              <a:t> ‘</a:t>
            </a:r>
            <a:r>
              <a:rPr lang="en-GB" dirty="0" err="1"/>
              <a:t>sospette</a:t>
            </a:r>
            <a:r>
              <a:rPr lang="en-GB" dirty="0"/>
              <a:t>’.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9B47E3-D25D-B150-3191-9B4AD9285F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15142"/>
            <a:ext cx="5181600" cy="3972304"/>
          </a:xfrm>
        </p:spPr>
      </p:pic>
    </p:spTree>
    <p:extLst>
      <p:ext uri="{BB962C8B-B14F-4D97-AF65-F5344CB8AC3E}">
        <p14:creationId xmlns:p14="http://schemas.microsoft.com/office/powerpoint/2010/main" val="98792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C885-3B7A-174D-9C7F-5234E31E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3" y="402597"/>
            <a:ext cx="10515600" cy="1325563"/>
          </a:xfrm>
        </p:spPr>
        <p:txBody>
          <a:bodyPr/>
          <a:lstStyle/>
          <a:p>
            <a:r>
              <a:rPr lang="en-IT" dirty="0"/>
              <a:t>Un progetto (in corso) del nostro gruppo</a:t>
            </a:r>
          </a:p>
        </p:txBody>
      </p:sp>
      <p:pic>
        <p:nvPicPr>
          <p:cNvPr id="35" name="Picture 34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78455A46-80EB-6D67-F71C-E3B7E880A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38" y="6600"/>
            <a:ext cx="3275334" cy="91381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822FEA8-A570-A5FC-C6DC-105BC5B475D5}"/>
              </a:ext>
            </a:extLst>
          </p:cNvPr>
          <p:cNvSpPr txBox="1"/>
          <p:nvPr/>
        </p:nvSpPr>
        <p:spPr>
          <a:xfrm>
            <a:off x="237373" y="5863746"/>
            <a:ext cx="9222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/>
              <a:t>Prediction of Radiotherapy side Effects using explainable AI for patient Communication and Treatment modification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C57D53-AB45-1E4A-C457-88C1479C6FE7}"/>
              </a:ext>
            </a:extLst>
          </p:cNvPr>
          <p:cNvGrpSpPr/>
          <p:nvPr/>
        </p:nvGrpSpPr>
        <p:grpSpPr>
          <a:xfrm>
            <a:off x="46572" y="1406829"/>
            <a:ext cx="12098855" cy="5042900"/>
            <a:chOff x="1156422" y="1955899"/>
            <a:chExt cx="13487062" cy="5795804"/>
          </a:xfrm>
        </p:grpSpPr>
        <p:pic>
          <p:nvPicPr>
            <p:cNvPr id="4" name="Picture 4" descr="Premium Vector | A female doctor cartoon character on white background">
              <a:extLst>
                <a:ext uri="{FF2B5EF4-FFF2-40B4-BE49-F238E27FC236}">
                  <a16:creationId xmlns:a16="http://schemas.microsoft.com/office/drawing/2014/main" id="{C1BCE17F-EAF0-2FCC-517F-F8B8CEB94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4937" y="4328198"/>
              <a:ext cx="1316184" cy="239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Why Deep Learning over Traditional Machine Learning? | by Sambit Mahapatra  | Towards Data Science">
              <a:extLst>
                <a:ext uri="{FF2B5EF4-FFF2-40B4-BE49-F238E27FC236}">
                  <a16:creationId xmlns:a16="http://schemas.microsoft.com/office/drawing/2014/main" id="{C226209A-494C-7524-4B06-36019E10A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391" y="3221668"/>
              <a:ext cx="2548757" cy="2059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uppo 8">
              <a:extLst>
                <a:ext uri="{FF2B5EF4-FFF2-40B4-BE49-F238E27FC236}">
                  <a16:creationId xmlns:a16="http://schemas.microsoft.com/office/drawing/2014/main" id="{50080877-389A-29D3-3C29-0B5BA6ED8C03}"/>
                </a:ext>
              </a:extLst>
            </p:cNvPr>
            <p:cNvGrpSpPr/>
            <p:nvPr/>
          </p:nvGrpSpPr>
          <p:grpSpPr>
            <a:xfrm>
              <a:off x="1156422" y="3036895"/>
              <a:ext cx="1786855" cy="1961091"/>
              <a:chOff x="1735840" y="2214478"/>
              <a:chExt cx="1786855" cy="1961091"/>
            </a:xfrm>
          </p:grpSpPr>
          <p:sp>
            <p:nvSpPr>
              <p:cNvPr id="23" name="Cilindro 3">
                <a:extLst>
                  <a:ext uri="{FF2B5EF4-FFF2-40B4-BE49-F238E27FC236}">
                    <a16:creationId xmlns:a16="http://schemas.microsoft.com/office/drawing/2014/main" id="{EC365554-A7B3-73A1-C453-7825B982F51E}"/>
                  </a:ext>
                </a:extLst>
              </p:cNvPr>
              <p:cNvSpPr/>
              <p:nvPr/>
            </p:nvSpPr>
            <p:spPr>
              <a:xfrm>
                <a:off x="1735840" y="2682430"/>
                <a:ext cx="1786855" cy="1493139"/>
              </a:xfrm>
              <a:prstGeom prst="can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REQUITE</a:t>
                </a:r>
              </a:p>
              <a:p>
                <a:pPr algn="ctr"/>
                <a:r>
                  <a:rPr lang="it-IT" dirty="0"/>
                  <a:t>CANTO</a:t>
                </a:r>
              </a:p>
              <a:p>
                <a:pPr algn="ctr"/>
                <a:r>
                  <a:rPr lang="it-IT" dirty="0"/>
                  <a:t>HypoG-01</a:t>
                </a:r>
              </a:p>
            </p:txBody>
          </p:sp>
          <p:sp>
            <p:nvSpPr>
              <p:cNvPr id="24" name="CasellaDiTesto 5">
                <a:extLst>
                  <a:ext uri="{FF2B5EF4-FFF2-40B4-BE49-F238E27FC236}">
                    <a16:creationId xmlns:a16="http://schemas.microsoft.com/office/drawing/2014/main" id="{B22640CF-CCFD-095D-A695-C2381DB63AA6}"/>
                  </a:ext>
                </a:extLst>
              </p:cNvPr>
              <p:cNvSpPr txBox="1"/>
              <p:nvPr/>
            </p:nvSpPr>
            <p:spPr>
              <a:xfrm>
                <a:off x="2048691" y="2214478"/>
                <a:ext cx="11611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 Datasets</a:t>
                </a:r>
              </a:p>
            </p:txBody>
          </p: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F4A3EF9B-6F0B-8C13-D6D9-94437C8CDAB3}"/>
                </a:ext>
              </a:extLst>
            </p:cNvPr>
            <p:cNvGrpSpPr/>
            <p:nvPr/>
          </p:nvGrpSpPr>
          <p:grpSpPr>
            <a:xfrm>
              <a:off x="2863916" y="3670546"/>
              <a:ext cx="752202" cy="823186"/>
              <a:chOff x="3747917" y="2848129"/>
              <a:chExt cx="752202" cy="823186"/>
            </a:xfrm>
          </p:grpSpPr>
          <p:sp>
            <p:nvSpPr>
              <p:cNvPr id="21" name="Freccia a destra 4">
                <a:extLst>
                  <a:ext uri="{FF2B5EF4-FFF2-40B4-BE49-F238E27FC236}">
                    <a16:creationId xmlns:a16="http://schemas.microsoft.com/office/drawing/2014/main" id="{777CADF1-0E0E-2F96-0DEC-FC9AFAF655CF}"/>
                  </a:ext>
                </a:extLst>
              </p:cNvPr>
              <p:cNvSpPr/>
              <p:nvPr/>
            </p:nvSpPr>
            <p:spPr>
              <a:xfrm>
                <a:off x="3932772" y="3186683"/>
                <a:ext cx="567347" cy="484632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2" name="CasellaDiTesto 7">
                <a:extLst>
                  <a:ext uri="{FF2B5EF4-FFF2-40B4-BE49-F238E27FC236}">
                    <a16:creationId xmlns:a16="http://schemas.microsoft.com/office/drawing/2014/main" id="{96CBCC06-E782-DBC6-9D4D-F2B6CF70FBA4}"/>
                  </a:ext>
                </a:extLst>
              </p:cNvPr>
              <p:cNvSpPr txBox="1"/>
              <p:nvPr/>
            </p:nvSpPr>
            <p:spPr>
              <a:xfrm>
                <a:off x="3747917" y="2848129"/>
                <a:ext cx="6028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i="1" dirty="0"/>
                  <a:t>Train</a:t>
                </a:r>
              </a:p>
            </p:txBody>
          </p:sp>
        </p:grp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B701E2F6-F63D-1AEE-F21E-4E4BF7469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0377" y="2819967"/>
              <a:ext cx="1113107" cy="1113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ccia curva 10">
              <a:extLst>
                <a:ext uri="{FF2B5EF4-FFF2-40B4-BE49-F238E27FC236}">
                  <a16:creationId xmlns:a16="http://schemas.microsoft.com/office/drawing/2014/main" id="{7DE02DC0-7781-1633-AB64-D18BAE3B6CF1}"/>
                </a:ext>
              </a:extLst>
            </p:cNvPr>
            <p:cNvSpPr/>
            <p:nvPr/>
          </p:nvSpPr>
          <p:spPr>
            <a:xfrm rot="16200000" flipH="1">
              <a:off x="5360684" y="1600971"/>
              <a:ext cx="450465" cy="2531247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2698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" name="CasellaDiTesto 11">
              <a:extLst>
                <a:ext uri="{FF2B5EF4-FFF2-40B4-BE49-F238E27FC236}">
                  <a16:creationId xmlns:a16="http://schemas.microsoft.com/office/drawing/2014/main" id="{739449BF-7E00-965E-EBEE-C5F866CC435D}"/>
                </a:ext>
              </a:extLst>
            </p:cNvPr>
            <p:cNvSpPr txBox="1"/>
            <p:nvPr/>
          </p:nvSpPr>
          <p:spPr>
            <a:xfrm>
              <a:off x="4597126" y="2738595"/>
              <a:ext cx="1891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 err="1"/>
                <a:t>Genetic</a:t>
              </a:r>
              <a:r>
                <a:rPr lang="it-IT" sz="1400" i="1" dirty="0"/>
                <a:t> information, lifestyle, etc.</a:t>
              </a:r>
            </a:p>
          </p:txBody>
        </p:sp>
        <p:sp>
          <p:nvSpPr>
            <p:cNvPr id="11" name="Freccia curva 15">
              <a:extLst>
                <a:ext uri="{FF2B5EF4-FFF2-40B4-BE49-F238E27FC236}">
                  <a16:creationId xmlns:a16="http://schemas.microsoft.com/office/drawing/2014/main" id="{E1A2BC4F-BC1F-92D7-90DC-84D2DBC46CC7}"/>
                </a:ext>
              </a:extLst>
            </p:cNvPr>
            <p:cNvSpPr/>
            <p:nvPr/>
          </p:nvSpPr>
          <p:spPr>
            <a:xfrm rot="16200000">
              <a:off x="5348100" y="4409438"/>
              <a:ext cx="450465" cy="2556415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2698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2" name="CasellaDiTesto 16">
              <a:extLst>
                <a:ext uri="{FF2B5EF4-FFF2-40B4-BE49-F238E27FC236}">
                  <a16:creationId xmlns:a16="http://schemas.microsoft.com/office/drawing/2014/main" id="{297AEA87-B971-9B7C-D5DF-D6DFFBD1F789}"/>
                </a:ext>
              </a:extLst>
            </p:cNvPr>
            <p:cNvSpPr txBox="1"/>
            <p:nvPr/>
          </p:nvSpPr>
          <p:spPr>
            <a:xfrm>
              <a:off x="4571959" y="5483431"/>
              <a:ext cx="1891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/>
                <a:t>Therapy</a:t>
              </a:r>
            </a:p>
          </p:txBody>
        </p:sp>
        <p:grpSp>
          <p:nvGrpSpPr>
            <p:cNvPr id="13" name="Gruppo 17">
              <a:extLst>
                <a:ext uri="{FF2B5EF4-FFF2-40B4-BE49-F238E27FC236}">
                  <a16:creationId xmlns:a16="http://schemas.microsoft.com/office/drawing/2014/main" id="{3AAD0E88-213E-D18F-F6C0-42590C47E4BD}"/>
                </a:ext>
              </a:extLst>
            </p:cNvPr>
            <p:cNvGrpSpPr/>
            <p:nvPr/>
          </p:nvGrpSpPr>
          <p:grpSpPr>
            <a:xfrm>
              <a:off x="6185109" y="3319108"/>
              <a:ext cx="1125949" cy="1174624"/>
              <a:chOff x="3108228" y="2496691"/>
              <a:chExt cx="1125949" cy="1174624"/>
            </a:xfrm>
          </p:grpSpPr>
          <p:sp>
            <p:nvSpPr>
              <p:cNvPr id="19" name="Freccia a destra 18">
                <a:extLst>
                  <a:ext uri="{FF2B5EF4-FFF2-40B4-BE49-F238E27FC236}">
                    <a16:creationId xmlns:a16="http://schemas.microsoft.com/office/drawing/2014/main" id="{1BCB48D3-0997-0B8D-8D71-ECE795790852}"/>
                  </a:ext>
                </a:extLst>
              </p:cNvPr>
              <p:cNvSpPr/>
              <p:nvPr/>
            </p:nvSpPr>
            <p:spPr>
              <a:xfrm>
                <a:off x="3454925" y="3186683"/>
                <a:ext cx="567347" cy="484632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BA62485-2C52-79C8-53E7-84E24667A8C0}"/>
                  </a:ext>
                </a:extLst>
              </p:cNvPr>
              <p:cNvSpPr txBox="1"/>
              <p:nvPr/>
            </p:nvSpPr>
            <p:spPr>
              <a:xfrm>
                <a:off x="3108228" y="2496691"/>
                <a:ext cx="11259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i="1" dirty="0"/>
                  <a:t>Side </a:t>
                </a:r>
                <a:r>
                  <a:rPr lang="it-IT" sz="1600" i="1" dirty="0" err="1"/>
                  <a:t>effects</a:t>
                </a:r>
                <a:endParaRPr lang="it-IT" sz="1600" i="1" dirty="0"/>
              </a:p>
              <a:p>
                <a:pPr algn="ctr"/>
                <a:r>
                  <a:rPr lang="it-IT" sz="1600" i="1" dirty="0" err="1"/>
                  <a:t>prediction</a:t>
                </a:r>
                <a:endParaRPr lang="it-IT" sz="1600" i="1" dirty="0"/>
              </a:p>
            </p:txBody>
          </p:sp>
        </p:grpSp>
        <p:sp>
          <p:nvSpPr>
            <p:cNvPr id="14" name="Freccia curva 21">
              <a:extLst>
                <a:ext uri="{FF2B5EF4-FFF2-40B4-BE49-F238E27FC236}">
                  <a16:creationId xmlns:a16="http://schemas.microsoft.com/office/drawing/2014/main" id="{2EB5CC68-8D25-87EA-031D-E34DF8547E9D}"/>
                </a:ext>
              </a:extLst>
            </p:cNvPr>
            <p:cNvSpPr/>
            <p:nvPr/>
          </p:nvSpPr>
          <p:spPr>
            <a:xfrm rot="10800000" flipH="1">
              <a:off x="3942518" y="5288940"/>
              <a:ext cx="3009377" cy="1048436"/>
            </a:xfrm>
            <a:prstGeom prst="bentArrow">
              <a:avLst>
                <a:gd name="adj1" fmla="val 10937"/>
                <a:gd name="adj2" fmla="val 10513"/>
                <a:gd name="adj3" fmla="val 13146"/>
                <a:gd name="adj4" fmla="val 19745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5" name="Freccia curva 22">
              <a:extLst>
                <a:ext uri="{FF2B5EF4-FFF2-40B4-BE49-F238E27FC236}">
                  <a16:creationId xmlns:a16="http://schemas.microsoft.com/office/drawing/2014/main" id="{09FD8B55-C787-1A6A-AF64-6484216AAA5F}"/>
                </a:ext>
              </a:extLst>
            </p:cNvPr>
            <p:cNvSpPr/>
            <p:nvPr/>
          </p:nvSpPr>
          <p:spPr>
            <a:xfrm rot="10800000" flipH="1" flipV="1">
              <a:off x="4018023" y="2250781"/>
              <a:ext cx="2990017" cy="1048438"/>
            </a:xfrm>
            <a:prstGeom prst="bentArrow">
              <a:avLst>
                <a:gd name="adj1" fmla="val 10937"/>
                <a:gd name="adj2" fmla="val 10513"/>
                <a:gd name="adj3" fmla="val 13146"/>
                <a:gd name="adj4" fmla="val 19745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6" name="CasellaDiTesto 23">
              <a:extLst>
                <a:ext uri="{FF2B5EF4-FFF2-40B4-BE49-F238E27FC236}">
                  <a16:creationId xmlns:a16="http://schemas.microsoft.com/office/drawing/2014/main" id="{A88D2309-9659-AB4D-C25A-EDC7517A33DD}"/>
                </a:ext>
              </a:extLst>
            </p:cNvPr>
            <p:cNvSpPr txBox="1"/>
            <p:nvPr/>
          </p:nvSpPr>
          <p:spPr>
            <a:xfrm>
              <a:off x="4597126" y="1955899"/>
              <a:ext cx="1891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 err="1"/>
                <a:t>Explanations</a:t>
              </a:r>
              <a:endParaRPr lang="it-IT" sz="1400" i="1" dirty="0"/>
            </a:p>
          </p:txBody>
        </p:sp>
        <p:sp>
          <p:nvSpPr>
            <p:cNvPr id="17" name="CasellaDiTesto 24">
              <a:extLst>
                <a:ext uri="{FF2B5EF4-FFF2-40B4-BE49-F238E27FC236}">
                  <a16:creationId xmlns:a16="http://schemas.microsoft.com/office/drawing/2014/main" id="{21174F90-F3A4-2361-1285-084DEB26D45A}"/>
                </a:ext>
              </a:extLst>
            </p:cNvPr>
            <p:cNvSpPr txBox="1"/>
            <p:nvPr/>
          </p:nvSpPr>
          <p:spPr>
            <a:xfrm>
              <a:off x="4571959" y="6333472"/>
              <a:ext cx="1891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 err="1"/>
                <a:t>Explanations</a:t>
              </a:r>
              <a:endParaRPr lang="it-IT" sz="1400" i="1" dirty="0"/>
            </a:p>
          </p:txBody>
        </p:sp>
        <p:pic>
          <p:nvPicPr>
            <p:cNvPr id="18" name="Picture 10" descr="Answering the “WHY?” Questions">
              <a:extLst>
                <a:ext uri="{FF2B5EF4-FFF2-40B4-BE49-F238E27FC236}">
                  <a16:creationId xmlns:a16="http://schemas.microsoft.com/office/drawing/2014/main" id="{BBA00807-D71C-1B4C-22FB-C976B008E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0210" y="5954630"/>
              <a:ext cx="1797074" cy="179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Google Shape;237;p32">
            <a:extLst>
              <a:ext uri="{FF2B5EF4-FFF2-40B4-BE49-F238E27FC236}">
                <a16:creationId xmlns:a16="http://schemas.microsoft.com/office/drawing/2014/main" id="{FC2CB435-65F7-E0A9-2F24-B07093A70085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5595611" y="1968755"/>
            <a:ext cx="5361185" cy="3355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918BCA9-AE8E-D452-E4D3-D76FA9DB46AA}"/>
              </a:ext>
            </a:extLst>
          </p:cNvPr>
          <p:cNvSpPr txBox="1"/>
          <p:nvPr/>
        </p:nvSpPr>
        <p:spPr>
          <a:xfrm>
            <a:off x="8703406" y="6387252"/>
            <a:ext cx="6106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preact-horizoneurope.eu</a:t>
            </a:r>
            <a:r>
              <a:rPr lang="it-IT" dirty="0"/>
              <a:t>/</a:t>
            </a:r>
          </a:p>
        </p:txBody>
      </p:sp>
      <p:pic>
        <p:nvPicPr>
          <p:cNvPr id="30" name="Picture 29" descr="A logo with blue and grey lines&#10;&#10;Description automatically generated">
            <a:extLst>
              <a:ext uri="{FF2B5EF4-FFF2-40B4-BE49-F238E27FC236}">
                <a16:creationId xmlns:a16="http://schemas.microsoft.com/office/drawing/2014/main" id="{9422C2D3-9A36-26FA-9169-0B0D4C0AF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28" y="856675"/>
            <a:ext cx="2362210" cy="7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D0936-A982-7F4D-A98A-6D0B985D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7100" cy="1325563"/>
          </a:xfrm>
        </p:spPr>
        <p:txBody>
          <a:bodyPr>
            <a:normAutofit/>
          </a:bodyPr>
          <a:lstStyle/>
          <a:p>
            <a:r>
              <a:rPr lang="en-US" dirty="0" err="1"/>
              <a:t>Intelligenza</a:t>
            </a:r>
            <a:r>
              <a:rPr lang="en-US" dirty="0"/>
              <a:t> </a:t>
            </a:r>
            <a:r>
              <a:rPr lang="en-US" dirty="0" err="1"/>
              <a:t>Artificiale</a:t>
            </a:r>
            <a:r>
              <a:rPr lang="en-US" dirty="0"/>
              <a:t> e </a:t>
            </a:r>
            <a:r>
              <a:rPr lang="en-US" dirty="0" err="1"/>
              <a:t>Robotica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0AF6B-1B77-FB40-B1FD-5B97AD4F29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Servizi</a:t>
            </a:r>
            <a:r>
              <a:rPr lang="en-US" sz="2400" b="1" dirty="0">
                <a:solidFill>
                  <a:srgbClr val="C00000"/>
                </a:solidFill>
              </a:rPr>
              <a:t> per </a:t>
            </a:r>
            <a:r>
              <a:rPr lang="en-US" sz="2400" b="1" dirty="0" err="1">
                <a:solidFill>
                  <a:srgbClr val="C00000"/>
                </a:solidFill>
              </a:rPr>
              <a:t>personale</a:t>
            </a:r>
            <a:r>
              <a:rPr lang="en-US" sz="2400" b="1" dirty="0">
                <a:solidFill>
                  <a:srgbClr val="C00000"/>
                </a:solidFill>
              </a:rPr>
              <a:t> medico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/>
              <a:t>(</a:t>
            </a:r>
            <a:r>
              <a:rPr lang="en-US" sz="2400" b="1" dirty="0" err="1"/>
              <a:t>utenti</a:t>
            </a:r>
            <a:r>
              <a:rPr lang="en-US" sz="2400" b="1" dirty="0"/>
              <a:t> </a:t>
            </a:r>
            <a:r>
              <a:rPr lang="en-US" sz="2400" b="1" dirty="0" err="1"/>
              <a:t>secondari</a:t>
            </a:r>
            <a:r>
              <a:rPr lang="en-US" sz="2400" b="1" dirty="0"/>
              <a:t>)</a:t>
            </a:r>
          </a:p>
          <a:p>
            <a:r>
              <a:rPr lang="en-US" sz="2400" b="1" dirty="0" err="1"/>
              <a:t>Aumentare</a:t>
            </a:r>
            <a:r>
              <a:rPr lang="en-US" sz="2400" b="1" dirty="0"/>
              <a:t> le </a:t>
            </a:r>
            <a:r>
              <a:rPr lang="en-US" sz="2400" b="1" dirty="0" err="1"/>
              <a:t>capacità</a:t>
            </a:r>
            <a:r>
              <a:rPr lang="en-US" sz="2400" b="1" dirty="0"/>
              <a:t> di </a:t>
            </a:r>
            <a:r>
              <a:rPr lang="en-US" sz="2400" b="1" dirty="0" err="1"/>
              <a:t>analisi</a:t>
            </a:r>
            <a:r>
              <a:rPr lang="en-US" sz="2400" b="1" dirty="0"/>
              <a:t> e </a:t>
            </a:r>
            <a:r>
              <a:rPr lang="en-US" sz="2400" b="1" dirty="0" err="1"/>
              <a:t>facilitare</a:t>
            </a:r>
            <a:r>
              <a:rPr lang="en-US" sz="2400" b="1" dirty="0"/>
              <a:t> la </a:t>
            </a:r>
            <a:r>
              <a:rPr lang="en-US" sz="2400" b="1" dirty="0" err="1"/>
              <a:t>diagnosi</a:t>
            </a:r>
            <a:endParaRPr lang="en-US" sz="2400" b="1" dirty="0"/>
          </a:p>
          <a:p>
            <a:pPr lvl="1"/>
            <a:r>
              <a:rPr lang="en-US" sz="2000" dirty="0" err="1"/>
              <a:t>Aggregare</a:t>
            </a:r>
            <a:r>
              <a:rPr lang="en-US" sz="2000" dirty="0"/>
              <a:t> e </a:t>
            </a:r>
            <a:r>
              <a:rPr lang="en-US" sz="2000" dirty="0" err="1"/>
              <a:t>analizzare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r>
              <a:rPr lang="en-US" sz="2000" dirty="0"/>
              <a:t> per </a:t>
            </a:r>
            <a:r>
              <a:rPr lang="en-US" sz="2000" dirty="0" err="1"/>
              <a:t>facilitare</a:t>
            </a:r>
            <a:r>
              <a:rPr lang="en-US" sz="2000" dirty="0"/>
              <a:t> la </a:t>
            </a:r>
            <a:r>
              <a:rPr lang="en-US" sz="2000" dirty="0" err="1"/>
              <a:t>diagnosi</a:t>
            </a:r>
            <a:r>
              <a:rPr lang="en-US" sz="2000" dirty="0"/>
              <a:t> </a:t>
            </a:r>
            <a:r>
              <a:rPr lang="en-US" sz="2000" dirty="0" err="1"/>
              <a:t>precoce</a:t>
            </a:r>
            <a:endParaRPr lang="en-US" sz="2000" dirty="0"/>
          </a:p>
          <a:p>
            <a:pPr lvl="1"/>
            <a:r>
              <a:rPr lang="en-US" sz="2000" dirty="0" err="1"/>
              <a:t>Supportare</a:t>
            </a:r>
            <a:r>
              <a:rPr lang="en-US" sz="2000" dirty="0"/>
              <a:t> la </a:t>
            </a:r>
            <a:r>
              <a:rPr lang="en-US" sz="2000" dirty="0" err="1"/>
              <a:t>sintesi</a:t>
            </a:r>
            <a:r>
              <a:rPr lang="en-US" sz="2000" dirty="0"/>
              <a:t> di </a:t>
            </a:r>
            <a:r>
              <a:rPr lang="en-US" sz="2000" dirty="0" err="1"/>
              <a:t>stimoli</a:t>
            </a:r>
            <a:r>
              <a:rPr lang="en-US" sz="2000" dirty="0"/>
              <a:t> o </a:t>
            </a:r>
            <a:r>
              <a:rPr lang="en-US" sz="2000" dirty="0" err="1"/>
              <a:t>programmi</a:t>
            </a:r>
            <a:r>
              <a:rPr lang="en-US" sz="2000" dirty="0"/>
              <a:t> di </a:t>
            </a:r>
            <a:r>
              <a:rPr lang="en-US" sz="2000" dirty="0" err="1"/>
              <a:t>riabilitazione</a:t>
            </a:r>
            <a:r>
              <a:rPr lang="en-US" sz="2000" dirty="0"/>
              <a:t> </a:t>
            </a:r>
            <a:r>
              <a:rPr lang="en-US" sz="2000" dirty="0" err="1"/>
              <a:t>personalizzati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CB8E9C-1104-504C-84E7-B8C58D0D60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Servizi</a:t>
            </a:r>
            <a:r>
              <a:rPr lang="en-US" sz="2400" b="1" dirty="0">
                <a:solidFill>
                  <a:srgbClr val="C00000"/>
                </a:solidFill>
              </a:rPr>
              <a:t> per </a:t>
            </a:r>
            <a:r>
              <a:rPr lang="en-US" sz="2400" b="1" dirty="0" err="1">
                <a:solidFill>
                  <a:srgbClr val="C00000"/>
                </a:solidFill>
              </a:rPr>
              <a:t>pazienti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/>
              <a:t>(</a:t>
            </a:r>
            <a:r>
              <a:rPr lang="en-US" sz="2400" b="1" dirty="0" err="1"/>
              <a:t>utenti</a:t>
            </a:r>
            <a:r>
              <a:rPr lang="en-US" sz="2400" b="1" dirty="0"/>
              <a:t> </a:t>
            </a:r>
            <a:r>
              <a:rPr lang="en-US" sz="2400" b="1" dirty="0" err="1"/>
              <a:t>primari</a:t>
            </a:r>
            <a:r>
              <a:rPr lang="en-US" sz="2400" b="1" dirty="0"/>
              <a:t>)</a:t>
            </a:r>
          </a:p>
          <a:p>
            <a:r>
              <a:rPr lang="en-US" sz="2400" b="1" dirty="0"/>
              <a:t>Decentralize monitoring and maintenance of health states of patients</a:t>
            </a:r>
          </a:p>
          <a:p>
            <a:pPr lvl="1"/>
            <a:r>
              <a:rPr lang="en-US" sz="2000" dirty="0" err="1"/>
              <a:t>Monitoraggio</a:t>
            </a:r>
            <a:r>
              <a:rPr lang="en-US" sz="2000" dirty="0"/>
              <a:t> continuo di </a:t>
            </a:r>
            <a:r>
              <a:rPr lang="en-US" sz="2000" dirty="0" err="1"/>
              <a:t>parametri</a:t>
            </a:r>
            <a:r>
              <a:rPr lang="en-US" sz="2000" dirty="0"/>
              <a:t> </a:t>
            </a:r>
            <a:r>
              <a:rPr lang="en-US" sz="2000" dirty="0" err="1"/>
              <a:t>vitali</a:t>
            </a:r>
            <a:r>
              <a:rPr lang="en-US" sz="2000" dirty="0"/>
              <a:t> (e.g., </a:t>
            </a:r>
            <a:r>
              <a:rPr lang="en-US" sz="2000" dirty="0" err="1"/>
              <a:t>dati</a:t>
            </a:r>
            <a:r>
              <a:rPr lang="en-US" sz="2000" dirty="0"/>
              <a:t> </a:t>
            </a:r>
            <a:r>
              <a:rPr lang="en-US" sz="2000" dirty="0" err="1"/>
              <a:t>fisiologici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err="1"/>
              <a:t>Mantenere</a:t>
            </a:r>
            <a:r>
              <a:rPr lang="en-US" sz="2000" dirty="0"/>
              <a:t> </a:t>
            </a:r>
            <a:r>
              <a:rPr lang="en-US" sz="2000" dirty="0" err="1"/>
              <a:t>gli</a:t>
            </a:r>
            <a:r>
              <a:rPr lang="en-US" sz="2000" dirty="0"/>
              <a:t> </a:t>
            </a:r>
            <a:r>
              <a:rPr lang="en-US" sz="2000" dirty="0" err="1"/>
              <a:t>stati</a:t>
            </a:r>
            <a:r>
              <a:rPr lang="en-US" sz="2000" dirty="0"/>
              <a:t> </a:t>
            </a:r>
            <a:r>
              <a:rPr lang="en-US" sz="2000" dirty="0" err="1"/>
              <a:t>fisici</a:t>
            </a:r>
            <a:r>
              <a:rPr lang="en-US" sz="2000" dirty="0"/>
              <a:t>/</a:t>
            </a:r>
            <a:r>
              <a:rPr lang="en-US" sz="2000" dirty="0" err="1"/>
              <a:t>cognitivi</a:t>
            </a:r>
            <a:r>
              <a:rPr lang="en-US" sz="2000" dirty="0"/>
              <a:t> </a:t>
            </a:r>
            <a:r>
              <a:rPr lang="en-US" sz="2000" dirty="0" err="1"/>
              <a:t>tramite</a:t>
            </a:r>
            <a:r>
              <a:rPr lang="en-US" sz="2000" dirty="0"/>
              <a:t> la </a:t>
            </a:r>
            <a:r>
              <a:rPr lang="en-US" sz="2000" dirty="0" err="1"/>
              <a:t>somministrazione</a:t>
            </a:r>
            <a:r>
              <a:rPr lang="en-US" sz="2000" dirty="0"/>
              <a:t> di </a:t>
            </a:r>
            <a:r>
              <a:rPr lang="en-US" sz="2000" dirty="0" err="1"/>
              <a:t>stimoli</a:t>
            </a:r>
            <a:r>
              <a:rPr lang="en-US" sz="2000" dirty="0"/>
              <a:t> </a:t>
            </a:r>
            <a:r>
              <a:rPr lang="en-US" sz="2000" dirty="0" err="1"/>
              <a:t>adatti</a:t>
            </a:r>
            <a:endParaRPr lang="en-US" sz="2000" dirty="0"/>
          </a:p>
        </p:txBody>
      </p:sp>
      <p:pic>
        <p:nvPicPr>
          <p:cNvPr id="2052" name="Picture 4" descr="New study identifies top 11 clinical decision support vendors | Healthcare  IT News">
            <a:extLst>
              <a:ext uri="{FF2B5EF4-FFF2-40B4-BE49-F238E27FC236}">
                <a16:creationId xmlns:a16="http://schemas.microsoft.com/office/drawing/2014/main" id="{9C95B86A-8B49-574B-B334-68591D3FF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67" y="5034961"/>
            <a:ext cx="2856984" cy="160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bots to be used in UK care homes to help reduce loneliness | Social care  | The Guardian">
            <a:extLst>
              <a:ext uri="{FF2B5EF4-FFF2-40B4-BE49-F238E27FC236}">
                <a16:creationId xmlns:a16="http://schemas.microsoft.com/office/drawing/2014/main" id="{67F039FD-13D6-6347-80E2-53E71375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223" y="5041877"/>
            <a:ext cx="2856984" cy="17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59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57FED3E551844C8197100295175FBB" ma:contentTypeVersion="7" ma:contentTypeDescription="Create a new document." ma:contentTypeScope="" ma:versionID="84c274625464422ec248fcd5b6899e31">
  <xsd:schema xmlns:xsd="http://www.w3.org/2001/XMLSchema" xmlns:xs="http://www.w3.org/2001/XMLSchema" xmlns:p="http://schemas.microsoft.com/office/2006/metadata/properties" xmlns:ns2="2f3b205b-9c31-4184-b826-acf306c8f8cb" targetNamespace="http://schemas.microsoft.com/office/2006/metadata/properties" ma:root="true" ma:fieldsID="64d0e1a764ac0be04cd91e425b4f26cb" ns2:_="">
    <xsd:import namespace="2f3b205b-9c31-4184-b826-acf306c8f8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205b-9c31-4184-b826-acf306c8f8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DD8BD0-7B7F-47E7-BC1F-949756000D13}">
  <ds:schemaRefs>
    <ds:schemaRef ds:uri="2f3b205b-9c31-4184-b826-acf306c8f8c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D2B22B-3A10-444E-9FC3-F48172A2D4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7371E1-0040-43AF-9901-29095D494300}">
  <ds:schemaRefs>
    <ds:schemaRef ds:uri="2f3b205b-9c31-4184-b826-acf306c8f8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3748</TotalTime>
  <Words>1024</Words>
  <Application>Microsoft Macintosh PowerPoint</Application>
  <PresentationFormat>Widescreen</PresentationFormat>
  <Paragraphs>157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Gotham Bold</vt:lpstr>
      <vt:lpstr>Gotham Book</vt:lpstr>
      <vt:lpstr>Office Theme</vt:lpstr>
      <vt:lpstr>    L’era dell’iperintelligenza.  Quali scenari per la ricerca e lo sviluppo  Gabriella Cortellessa e AndreA Orlandini Associazione Italiana per l’Intelligenza Artificiale Consiglio  Nazionale delle Ricerche  16 Maggio 2023       </vt:lpstr>
      <vt:lpstr>Associazione Italiana per l’Intelligenza Artificiale</vt:lpstr>
      <vt:lpstr>AIxIA per la communità della ricerca</vt:lpstr>
      <vt:lpstr>Ma cosa significa Intelligenza Artificiale?</vt:lpstr>
      <vt:lpstr>Guardando indietro</vt:lpstr>
      <vt:lpstr>Large Language Models e IA Generativa</vt:lpstr>
      <vt:lpstr>Come può aiutare l’IA nella sanità</vt:lpstr>
      <vt:lpstr>Un progetto (in corso) del nostro gruppo</vt:lpstr>
      <vt:lpstr>Intelligenza Artificiale e Robotica</vt:lpstr>
      <vt:lpstr>AAL Projects @ ISTC-CNR</vt:lpstr>
      <vt:lpstr>Sfide per il futuro</vt:lpstr>
      <vt:lpstr>Alcune considerazioni finali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</dc:creator>
  <cp:lastModifiedBy>ORLANDINI, Andrea</cp:lastModifiedBy>
  <cp:revision>335</cp:revision>
  <dcterms:created xsi:type="dcterms:W3CDTF">2021-03-02T17:22:50Z</dcterms:created>
  <dcterms:modified xsi:type="dcterms:W3CDTF">2024-05-16T07:16:54Z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0x0101002657FED3E551844C8197100295175FBB</vt:lpwstr>
  </property>
</Properties>
</file>