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640" r:id="rId2"/>
    <p:sldId id="642" r:id="rId3"/>
    <p:sldId id="641" r:id="rId4"/>
    <p:sldId id="644" r:id="rId5"/>
    <p:sldId id="643" r:id="rId6"/>
    <p:sldId id="638" r:id="rId7"/>
    <p:sldId id="256" r:id="rId8"/>
    <p:sldId id="512" r:id="rId9"/>
    <p:sldId id="508" r:id="rId10"/>
    <p:sldId id="513" r:id="rId11"/>
    <p:sldId id="509" r:id="rId12"/>
    <p:sldId id="514" r:id="rId13"/>
    <p:sldId id="510" r:id="rId14"/>
    <p:sldId id="515" r:id="rId15"/>
    <p:sldId id="511" r:id="rId16"/>
    <p:sldId id="417" r:id="rId17"/>
    <p:sldId id="639" r:id="rId18"/>
    <p:sldId id="493" r:id="rId19"/>
    <p:sldId id="412" r:id="rId20"/>
    <p:sldId id="492" r:id="rId21"/>
    <p:sldId id="472" r:id="rId22"/>
    <p:sldId id="391" r:id="rId23"/>
    <p:sldId id="408" r:id="rId24"/>
    <p:sldId id="411" r:id="rId25"/>
    <p:sldId id="446" r:id="rId26"/>
    <p:sldId id="506" r:id="rId27"/>
    <p:sldId id="333" r:id="rId28"/>
    <p:sldId id="478" r:id="rId29"/>
    <p:sldId id="476" r:id="rId30"/>
    <p:sldId id="460" r:id="rId31"/>
    <p:sldId id="473"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3"/>
    <p:restoredTop sz="94672"/>
  </p:normalViewPr>
  <p:slideViewPr>
    <p:cSldViewPr snapToGrid="0" snapToObjects="1">
      <p:cViewPr varScale="1">
        <p:scale>
          <a:sx n="128" d="100"/>
          <a:sy n="128" d="100"/>
        </p:scale>
        <p:origin x="552"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9C65A-BC6F-424C-8410-96C08ABCCF80}" type="datetimeFigureOut">
              <a:rPr lang="it-IT" smtClean="0"/>
              <a:t>15/05/24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FE21B-AD82-5647-89CF-184F1C38BA8E}" type="slidenum">
              <a:rPr lang="it-IT" smtClean="0"/>
              <a:t>‹N›</a:t>
            </a:fld>
            <a:endParaRPr lang="it-IT"/>
          </a:p>
        </p:txBody>
      </p:sp>
    </p:spTree>
    <p:extLst>
      <p:ext uri="{BB962C8B-B14F-4D97-AF65-F5344CB8AC3E}">
        <p14:creationId xmlns:p14="http://schemas.microsoft.com/office/powerpoint/2010/main" val="292531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53CBA9-261D-4AF4-AFD8-DE0D8D802012}" type="slidenum">
              <a:rPr lang="it-IT" smtClean="0"/>
              <a:pPr/>
              <a:t>18</a:t>
            </a:fld>
            <a:endParaRPr lang="it-IT"/>
          </a:p>
        </p:txBody>
      </p:sp>
    </p:spTree>
    <p:extLst>
      <p:ext uri="{BB962C8B-B14F-4D97-AF65-F5344CB8AC3E}">
        <p14:creationId xmlns:p14="http://schemas.microsoft.com/office/powerpoint/2010/main" val="153579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53CBA9-261D-4AF4-AFD8-DE0D8D802012}" type="slidenum">
              <a:rPr lang="it-IT" smtClean="0"/>
              <a:pPr/>
              <a:t>25</a:t>
            </a:fld>
            <a:endParaRPr lang="it-IT"/>
          </a:p>
        </p:txBody>
      </p:sp>
    </p:spTree>
    <p:extLst>
      <p:ext uri="{BB962C8B-B14F-4D97-AF65-F5344CB8AC3E}">
        <p14:creationId xmlns:p14="http://schemas.microsoft.com/office/powerpoint/2010/main" val="348262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a:solidFill>
                  <a:schemeClr val="tx1"/>
                </a:solidFill>
                <a:effectLst/>
                <a:latin typeface="+mn-lt"/>
                <a:ea typeface="+mn-ea"/>
                <a:cs typeface="+mn-cs"/>
              </a:rPr>
              <a:t>In diversi Paesi</a:t>
            </a:r>
            <a:r>
              <a:rPr lang="it-IT" sz="1200" b="0" kern="1200" baseline="0" dirty="0">
                <a:solidFill>
                  <a:schemeClr val="tx1"/>
                </a:solidFill>
                <a:effectLst/>
                <a:latin typeface="+mn-lt"/>
                <a:ea typeface="+mn-ea"/>
                <a:cs typeface="+mn-cs"/>
              </a:rPr>
              <a:t> nel mondo sono stati adottati e applicati vari strumenti della Suite in funzione del punto di avvio del modello di governance territoriale che il Paese ha voluto attivare.</a:t>
            </a:r>
          </a:p>
          <a:p>
            <a:r>
              <a:rPr lang="it-IT" sz="1200" b="0" kern="1200" dirty="0">
                <a:solidFill>
                  <a:schemeClr val="tx1"/>
                </a:solidFill>
                <a:effectLst/>
                <a:latin typeface="+mn-lt"/>
                <a:ea typeface="+mn-ea"/>
                <a:cs typeface="+mn-cs"/>
              </a:rPr>
              <a:t>La </a:t>
            </a:r>
            <a:r>
              <a:rPr lang="it-IT" sz="1200" b="1" kern="1200" dirty="0">
                <a:solidFill>
                  <a:schemeClr val="tx1"/>
                </a:solidFill>
                <a:effectLst/>
                <a:latin typeface="+mn-lt"/>
                <a:ea typeface="+mn-ea"/>
                <a:cs typeface="+mn-cs"/>
              </a:rPr>
              <a:t>Suite di Strumenti </a:t>
            </a:r>
            <a:r>
              <a:rPr lang="it-IT" sz="1200" kern="1200" dirty="0">
                <a:solidFill>
                  <a:schemeClr val="tx1"/>
                </a:solidFill>
                <a:effectLst/>
                <a:latin typeface="+mn-lt"/>
                <a:ea typeface="+mn-ea"/>
                <a:cs typeface="+mn-cs"/>
              </a:rPr>
              <a:t>trova</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applicazione anche in diversi Paesi Europei (specie in Belgio, Olanda e ora anche i Italia).</a:t>
            </a:r>
          </a:p>
          <a:p>
            <a:r>
              <a:rPr lang="it-IT" sz="1200" kern="1200" dirty="0">
                <a:solidFill>
                  <a:schemeClr val="tx1"/>
                </a:solidFill>
                <a:effectLst/>
                <a:latin typeface="+mn-lt"/>
                <a:ea typeface="+mn-ea"/>
                <a:cs typeface="+mn-cs"/>
              </a:rPr>
              <a:t>Oltre alla Regione Umbria anche Regione Lombardia, Regione Lazio e Regione Marche hanno</a:t>
            </a:r>
            <a:r>
              <a:rPr lang="it-IT" sz="1200" kern="1200" baseline="0" dirty="0">
                <a:solidFill>
                  <a:schemeClr val="tx1"/>
                </a:solidFill>
                <a:effectLst/>
                <a:latin typeface="+mn-lt"/>
                <a:ea typeface="+mn-ea"/>
                <a:cs typeface="+mn-cs"/>
              </a:rPr>
              <a:t> adottato gli strumenti della Suite interRAI. Inoltre, in alcune ASL sono stati adottati strumenti ulteriori della Suite come interRAI Palliative Care e Long Term Care Facility per l’adozione di un corretto modello di governance (ASL di Lecco, A. ULSS 13 di Dolo – A. ULSS 3 Serenissima, ecc.).</a:t>
            </a:r>
            <a:r>
              <a:rPr lang="it-IT" sz="120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6C53CBA9-261D-4AF4-AFD8-DE0D8D802012}" type="slidenum">
              <a:rPr lang="it-IT" smtClean="0"/>
              <a:pPr/>
              <a:t>27</a:t>
            </a:fld>
            <a:endParaRPr lang="it-IT"/>
          </a:p>
        </p:txBody>
      </p:sp>
    </p:spTree>
    <p:extLst>
      <p:ext uri="{BB962C8B-B14F-4D97-AF65-F5344CB8AC3E}">
        <p14:creationId xmlns:p14="http://schemas.microsoft.com/office/powerpoint/2010/main" val="346855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it-IT" dirty="0"/>
              <a:t>Partendo dalla filosofia degli strumenti </a:t>
            </a:r>
            <a:r>
              <a:rPr lang="it-IT" dirty="0" err="1"/>
              <a:t>interRAI</a:t>
            </a:r>
            <a:r>
              <a:rPr lang="it-IT" dirty="0"/>
              <a:t> «una persona un record» </a:t>
            </a:r>
            <a:r>
              <a:rPr lang="it-IT" dirty="0" err="1"/>
              <a:t>interRAI</a:t>
            </a:r>
            <a:r>
              <a:rPr lang="it-IT" dirty="0"/>
              <a:t> ha sviluppato una Suite di strumenti da utilizzare nei </a:t>
            </a:r>
            <a:r>
              <a:rPr lang="it-IT" baseline="0" dirty="0"/>
              <a:t>diversi </a:t>
            </a:r>
            <a:r>
              <a:rPr lang="it-IT" i="1" baseline="0" dirty="0" err="1"/>
              <a:t>setting</a:t>
            </a:r>
            <a:r>
              <a:rPr lang="it-IT" i="1" baseline="0" dirty="0"/>
              <a:t> </a:t>
            </a:r>
            <a:r>
              <a:rPr lang="it-IT" baseline="0" dirty="0"/>
              <a:t>di cura.</a:t>
            </a:r>
          </a:p>
          <a:p>
            <a:pPr marL="0" marR="0" indent="0" algn="l" defTabSz="914400" rtl="0" eaLnBrk="1" fontAlgn="auto" latinLnBrk="0" hangingPunct="1">
              <a:lnSpc>
                <a:spcPct val="100000"/>
              </a:lnSpc>
              <a:spcBef>
                <a:spcPts val="0"/>
              </a:spcBef>
              <a:spcAft>
                <a:spcPts val="600"/>
              </a:spcAft>
              <a:buClrTx/>
              <a:buSzTx/>
              <a:buFontTx/>
              <a:buNone/>
              <a:tabLst/>
              <a:defRPr/>
            </a:pPr>
            <a:endParaRPr lang="it-IT" baseline="0" dirty="0"/>
          </a:p>
          <a:p>
            <a:pPr marL="0" marR="0" indent="0" algn="l" defTabSz="914400" rtl="0" eaLnBrk="1" fontAlgn="auto" latinLnBrk="0" hangingPunct="1">
              <a:lnSpc>
                <a:spcPct val="100000"/>
              </a:lnSpc>
              <a:spcBef>
                <a:spcPts val="0"/>
              </a:spcBef>
              <a:spcAft>
                <a:spcPts val="600"/>
              </a:spcAft>
              <a:buClrTx/>
              <a:buSzTx/>
              <a:buFontTx/>
              <a:buNone/>
              <a:tabLst/>
              <a:defRPr/>
            </a:pPr>
            <a:r>
              <a:rPr lang="it-IT" sz="1200" kern="1200" dirty="0">
                <a:solidFill>
                  <a:schemeClr val="tx1"/>
                </a:solidFill>
                <a:effectLst/>
                <a:latin typeface="+mn-lt"/>
                <a:ea typeface="+mn-ea"/>
                <a:cs typeface="+mn-cs"/>
              </a:rPr>
              <a:t>Anche se ogni strumento della Suite </a:t>
            </a:r>
            <a:r>
              <a:rPr lang="it-IT" sz="1200" kern="1200" dirty="0" err="1">
                <a:solidFill>
                  <a:schemeClr val="tx1"/>
                </a:solidFill>
                <a:effectLst/>
                <a:latin typeface="+mn-lt"/>
                <a:ea typeface="+mn-ea"/>
                <a:cs typeface="+mn-cs"/>
              </a:rPr>
              <a:t>interRAI</a:t>
            </a:r>
            <a:r>
              <a:rPr lang="it-IT" sz="1200" kern="1200" dirty="0">
                <a:solidFill>
                  <a:schemeClr val="tx1"/>
                </a:solidFill>
                <a:effectLst/>
                <a:latin typeface="+mn-lt"/>
                <a:ea typeface="+mn-ea"/>
                <a:cs typeface="+mn-cs"/>
              </a:rPr>
              <a:t> è stato sviluppato per una particolare popolazione, </a:t>
            </a:r>
            <a:r>
              <a:rPr lang="it-IT" sz="1200" b="1" kern="1200" dirty="0">
                <a:solidFill>
                  <a:schemeClr val="tx1"/>
                </a:solidFill>
                <a:effectLst/>
                <a:latin typeface="+mn-lt"/>
                <a:ea typeface="+mn-ea"/>
                <a:cs typeface="+mn-cs"/>
              </a:rPr>
              <a:t>tutti gli strumenti sono progettati per lavorare insieme e per formare un sistema integrato di informazioni sanitarie e sociali</a:t>
            </a:r>
            <a:r>
              <a:rPr lang="it-IT" sz="1200" kern="1200" dirty="0">
                <a:solidFill>
                  <a:schemeClr val="tx1"/>
                </a:solidFill>
                <a:effectLst/>
                <a:latin typeface="+mn-lt"/>
                <a:ea typeface="+mn-ea"/>
                <a:cs typeface="+mn-cs"/>
              </a:rPr>
              <a:t>. Tutti gli strumenti </a:t>
            </a:r>
            <a:r>
              <a:rPr lang="it-IT" sz="1200" kern="1200" dirty="0" err="1">
                <a:solidFill>
                  <a:schemeClr val="tx1"/>
                </a:solidFill>
                <a:effectLst/>
                <a:latin typeface="+mn-lt"/>
                <a:ea typeface="+mn-ea"/>
                <a:cs typeface="+mn-cs"/>
              </a:rPr>
              <a:t>interRAI</a:t>
            </a:r>
            <a:r>
              <a:rPr lang="it-IT" sz="1200" kern="1200" dirty="0">
                <a:solidFill>
                  <a:schemeClr val="tx1"/>
                </a:solidFill>
                <a:effectLst/>
                <a:latin typeface="+mn-lt"/>
                <a:ea typeface="+mn-ea"/>
                <a:cs typeface="+mn-cs"/>
              </a:rPr>
              <a:t> condividono infatti un linguaggio comune, cioè si riferiscono allo stesso concetto clinico. L'utilizzo di misure comuni consente ai medici, infermieri e operatori in genere che erogano il servizio in diversi ambiti di cura, di migliorare la continuità delle cure come pure di integrare la cura e i supporti per ciascun individuo.</a:t>
            </a:r>
          </a:p>
          <a:p>
            <a:pPr marL="0" marR="0" indent="0" algn="l" defTabSz="914400" rtl="0" eaLnBrk="1" fontAlgn="auto" latinLnBrk="0" hangingPunct="1">
              <a:lnSpc>
                <a:spcPct val="100000"/>
              </a:lnSpc>
              <a:spcBef>
                <a:spcPts val="0"/>
              </a:spcBef>
              <a:spcAft>
                <a:spcPts val="600"/>
              </a:spcAft>
              <a:buClrTx/>
              <a:buSzTx/>
              <a:buFontTx/>
              <a:buNone/>
              <a:tabLst/>
              <a:defRPr/>
            </a:pPr>
            <a:r>
              <a:rPr lang="it-IT" baseline="0" dirty="0"/>
              <a:t>Quelli indicati in verde sono disponibili in lingua italiana e sono informatizzati.</a:t>
            </a:r>
          </a:p>
          <a:p>
            <a:pPr marL="0" marR="0" indent="0" algn="l" defTabSz="914400" rtl="0" eaLnBrk="1" fontAlgn="auto" latinLnBrk="0" hangingPunct="1">
              <a:lnSpc>
                <a:spcPct val="100000"/>
              </a:lnSpc>
              <a:spcBef>
                <a:spcPts val="0"/>
              </a:spcBef>
              <a:spcAft>
                <a:spcPts val="600"/>
              </a:spcAft>
              <a:buClrTx/>
              <a:buSzTx/>
              <a:buFontTx/>
              <a:buNone/>
              <a:tabLst/>
              <a:defRPr/>
            </a:pPr>
            <a:endParaRPr lang="it-IT" baseline="0" dirty="0"/>
          </a:p>
          <a:p>
            <a:pPr marL="0" marR="0" indent="0" algn="l" defTabSz="914400" rtl="0" eaLnBrk="1" fontAlgn="auto" latinLnBrk="0" hangingPunct="1">
              <a:lnSpc>
                <a:spcPct val="100000"/>
              </a:lnSpc>
              <a:spcBef>
                <a:spcPts val="0"/>
              </a:spcBef>
              <a:spcAft>
                <a:spcPts val="600"/>
              </a:spcAft>
              <a:buClrTx/>
              <a:buSzTx/>
              <a:buFontTx/>
              <a:buNone/>
              <a:tabLst/>
              <a:defRPr/>
            </a:pPr>
            <a:r>
              <a:rPr lang="it-IT" b="0" baseline="0" dirty="0"/>
              <a:t>Tra tutti </a:t>
            </a:r>
            <a:r>
              <a:rPr lang="it-IT" b="1" baseline="0" dirty="0"/>
              <a:t>InterRAI Home Care </a:t>
            </a:r>
            <a:r>
              <a:rPr lang="it-IT" baseline="0" dirty="0"/>
              <a:t>è stato deliberato dalla Regione Lombardia, come strumento di valutazione del livello di gravità della persona a domicilio, in quanto oltre ad individuare i relativi bisogni di assistenza domiciliare integrata (infermieristica e riabilitativa), lo strumento delinea la complessità assistenziale e clinica della persona ed evidenzia il contributo che la famiglia fornisce nel mantenere a casa la persona.</a:t>
            </a:r>
            <a:r>
              <a:rPr lang="it-IT" u="sng" baseline="0" dirty="0"/>
              <a:t> </a:t>
            </a:r>
            <a:r>
              <a:rPr lang="it-IT" b="1" u="sng" baseline="0" dirty="0">
                <a:solidFill>
                  <a:srgbClr val="FF0000"/>
                </a:solidFill>
              </a:rPr>
              <a:t>Per tali ragioni Home Care è stato scelto dalla Regione per l’individuazione dei problemi e bisogni della persona rispetto ai quali si può definire il profilo di voucher più adatto al contesto. </a:t>
            </a:r>
          </a:p>
          <a:p>
            <a:pPr marL="0" marR="0" indent="0" algn="l" defTabSz="914400" rtl="0" eaLnBrk="1" fontAlgn="auto" latinLnBrk="0" hangingPunct="1">
              <a:lnSpc>
                <a:spcPct val="100000"/>
              </a:lnSpc>
              <a:spcBef>
                <a:spcPts val="0"/>
              </a:spcBef>
              <a:spcAft>
                <a:spcPts val="600"/>
              </a:spcAft>
              <a:buClrTx/>
              <a:buSzTx/>
              <a:buFontTx/>
              <a:buNone/>
              <a:tabLst/>
              <a:defRPr/>
            </a:pPr>
            <a:r>
              <a:rPr lang="it-IT" b="1" u="sng" baseline="0" dirty="0">
                <a:solidFill>
                  <a:srgbClr val="FF0000"/>
                </a:solidFill>
              </a:rPr>
              <a:t>L’operatore potrà modificare tale profilo nel caso in cui intervengano variabili non raccolte dal sistema che siano tali però da modificare il profilo voucher da assegnare</a:t>
            </a:r>
            <a:r>
              <a:rPr lang="it-IT" baseline="0" dirty="0"/>
              <a:t>. </a:t>
            </a:r>
          </a:p>
          <a:p>
            <a:pPr marL="0" marR="0" indent="0" algn="l" defTabSz="914400" rtl="0" eaLnBrk="1" fontAlgn="auto" latinLnBrk="0" hangingPunct="1">
              <a:lnSpc>
                <a:spcPct val="100000"/>
              </a:lnSpc>
              <a:spcBef>
                <a:spcPts val="0"/>
              </a:spcBef>
              <a:spcAft>
                <a:spcPts val="600"/>
              </a:spcAft>
              <a:buClrTx/>
              <a:buSzTx/>
              <a:buFontTx/>
              <a:buNone/>
              <a:tabLst/>
              <a:defRPr/>
            </a:pPr>
            <a:endParaRPr lang="it-IT" baseline="0" dirty="0"/>
          </a:p>
          <a:p>
            <a:pPr marL="0" marR="0" indent="0" algn="l" defTabSz="914400" rtl="0" eaLnBrk="1" fontAlgn="auto" latinLnBrk="0" hangingPunct="1">
              <a:lnSpc>
                <a:spcPct val="100000"/>
              </a:lnSpc>
              <a:spcBef>
                <a:spcPts val="0"/>
              </a:spcBef>
              <a:spcAft>
                <a:spcPts val="600"/>
              </a:spcAft>
              <a:buClrTx/>
              <a:buSzTx/>
              <a:buFontTx/>
              <a:buNone/>
              <a:tabLst/>
              <a:defRPr/>
            </a:pPr>
            <a:r>
              <a:rPr lang="it-IT" b="1" baseline="0" dirty="0"/>
              <a:t>Il sistema vuole quindi essere una guida per l’operatore a supporto della sua decisione di assegnazione del miglior profilo voucher e non un «impositivo».</a:t>
            </a:r>
          </a:p>
        </p:txBody>
      </p:sp>
      <p:sp>
        <p:nvSpPr>
          <p:cNvPr id="4" name="Segnaposto numero diapositiva 3"/>
          <p:cNvSpPr>
            <a:spLocks noGrp="1"/>
          </p:cNvSpPr>
          <p:nvPr>
            <p:ph type="sldNum" sz="quarter" idx="10"/>
          </p:nvPr>
        </p:nvSpPr>
        <p:spPr/>
        <p:txBody>
          <a:bodyPr/>
          <a:lstStyle/>
          <a:p>
            <a:fld id="{6C53CBA9-261D-4AF4-AFD8-DE0D8D802012}" type="slidenum">
              <a:rPr lang="it-IT" smtClean="0"/>
              <a:pPr/>
              <a:t>30</a:t>
            </a:fld>
            <a:endParaRPr lang="it-IT"/>
          </a:p>
        </p:txBody>
      </p:sp>
    </p:spTree>
    <p:extLst>
      <p:ext uri="{BB962C8B-B14F-4D97-AF65-F5344CB8AC3E}">
        <p14:creationId xmlns:p14="http://schemas.microsoft.com/office/powerpoint/2010/main" val="259059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1455C2-3E01-EC40-B437-2FE3F8DAB5D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6A5BD68-4A21-414F-BDC7-C0BC5E8A7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EA9870-7C43-6B42-B688-6E9EE73BF3F3}"/>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DAFE19EF-FA65-5749-A058-3B3024F342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C5A3A3-F694-BA4C-AB92-A8B42129F990}"/>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8002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0492DE-C6BE-554E-9EAB-DEBA1F25BF2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253EDAF-BF9C-F941-A760-7D643D05084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A567623-290E-4E48-9034-041A87047D93}"/>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D6B1BDC9-B939-FC4B-AC7A-F4F3CED1E5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230613D-C215-8140-B8F9-41047A040521}"/>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283710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B0825B-586A-2A45-BB9B-627CFEACAC4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1E13A9-72A4-8846-A32A-782A8079D68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FBDC69-C35B-8843-93C6-E4E695F9CE7A}"/>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4F160DC9-74B4-E745-9BB2-E13C46CC91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65F3BF-19AA-3646-845D-CBFE71C3CBE9}"/>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290682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rot="16200000">
            <a:off x="9966397" y="4756535"/>
            <a:ext cx="291533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186783" y="662785"/>
            <a:ext cx="481668" cy="365125"/>
          </a:xfrm>
          <a:prstGeom prst="rect">
            <a:avLst/>
          </a:prstGeom>
        </p:spPr>
        <p:txBody>
          <a:bodyPr/>
          <a:lstStyle/>
          <a:p>
            <a:fld id="{34A65CD1-6C3E-43A7-BACD-CE83AB4E43D5}" type="slidenum">
              <a:rPr lang="en-US" smtClean="0"/>
              <a:pPr/>
              <a:t>‹N›</a:t>
            </a:fld>
            <a:endParaRPr lang="en-US"/>
          </a:p>
        </p:txBody>
      </p:sp>
      <p:sp>
        <p:nvSpPr>
          <p:cNvPr id="2" name="Rectangle 1"/>
          <p:cNvSpPr/>
          <p:nvPr userDrawn="1"/>
        </p:nvSpPr>
        <p:spPr>
          <a:xfrm>
            <a:off x="10822490" y="501045"/>
            <a:ext cx="1089764" cy="6112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ttangolo 9">
            <a:extLst>
              <a:ext uri="{FF2B5EF4-FFF2-40B4-BE49-F238E27FC236}">
                <a16:creationId xmlns:a16="http://schemas.microsoft.com/office/drawing/2014/main" id="{8A2A3FAA-B877-430B-B024-9A618D63CB2E}"/>
              </a:ext>
            </a:extLst>
          </p:cNvPr>
          <p:cNvSpPr/>
          <p:nvPr userDrawn="1"/>
        </p:nvSpPr>
        <p:spPr>
          <a:xfrm>
            <a:off x="10032000" y="5418000"/>
            <a:ext cx="2160000" cy="1440000"/>
          </a:xfrm>
          <a:prstGeom prst="rect">
            <a:avLst/>
          </a:prstGeom>
          <a:solidFill>
            <a:srgbClr val="8AA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C645A964-22FF-43BE-A6A1-1BDE6E9AE58C}"/>
              </a:ext>
            </a:extLst>
          </p:cNvPr>
          <p:cNvSpPr/>
          <p:nvPr userDrawn="1"/>
        </p:nvSpPr>
        <p:spPr>
          <a:xfrm>
            <a:off x="9312000" y="6138000"/>
            <a:ext cx="720000" cy="720000"/>
          </a:xfrm>
          <a:prstGeom prst="rect">
            <a:avLst/>
          </a:prstGeom>
          <a:solidFill>
            <a:srgbClr val="8AA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EEC205E4-C9FD-4681-B059-37F86FD0D01F}"/>
              </a:ext>
            </a:extLst>
          </p:cNvPr>
          <p:cNvSpPr/>
          <p:nvPr userDrawn="1"/>
        </p:nvSpPr>
        <p:spPr>
          <a:xfrm>
            <a:off x="8592000" y="6138000"/>
            <a:ext cx="720000" cy="720000"/>
          </a:xfrm>
          <a:prstGeom prst="rect">
            <a:avLst/>
          </a:prstGeom>
          <a:solidFill>
            <a:srgbClr val="063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BC1760B3-D47B-44F1-ABF8-DF01783F5CB0}"/>
              </a:ext>
            </a:extLst>
          </p:cNvPr>
          <p:cNvSpPr/>
          <p:nvPr userDrawn="1"/>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DF8FE1E-BFCF-4168-9363-7E043EFD844C}"/>
              </a:ext>
            </a:extLst>
          </p:cNvPr>
          <p:cNvSpPr/>
          <p:nvPr userDrawn="1"/>
        </p:nvSpPr>
        <p:spPr>
          <a:xfrm>
            <a:off x="8593200" y="5418000"/>
            <a:ext cx="720000" cy="72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4033AEE9-DE09-480D-9BDB-2D7014F5493C}"/>
              </a:ext>
            </a:extLst>
          </p:cNvPr>
          <p:cNvSpPr/>
          <p:nvPr userDrawn="1"/>
        </p:nvSpPr>
        <p:spPr>
          <a:xfrm>
            <a:off x="0" y="0"/>
            <a:ext cx="720000" cy="720000"/>
          </a:xfrm>
          <a:prstGeom prst="rect">
            <a:avLst/>
          </a:prstGeom>
          <a:solidFill>
            <a:srgbClr val="063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a:extLst>
              <a:ext uri="{FF2B5EF4-FFF2-40B4-BE49-F238E27FC236}">
                <a16:creationId xmlns:a16="http://schemas.microsoft.com/office/drawing/2014/main" id="{9A861D5C-FAD2-4D3F-8AD3-FF7B84F3FDB6}"/>
              </a:ext>
            </a:extLst>
          </p:cNvPr>
          <p:cNvSpPr txBox="1"/>
          <p:nvPr userDrawn="1"/>
        </p:nvSpPr>
        <p:spPr>
          <a:xfrm>
            <a:off x="714331" y="6296076"/>
            <a:ext cx="2912934" cy="430887"/>
          </a:xfrm>
          <a:prstGeom prst="rect">
            <a:avLst/>
          </a:prstGeom>
          <a:noFill/>
        </p:spPr>
        <p:txBody>
          <a:bodyPr wrap="square" rtlCol="0">
            <a:spAutoFit/>
          </a:bodyPr>
          <a:lstStyle/>
          <a:p>
            <a:r>
              <a:rPr lang="it-IT" sz="1100" b="1" dirty="0">
                <a:solidFill>
                  <a:srgbClr val="8AA727"/>
                </a:solidFill>
                <a:latin typeface="Montserrat" panose="00000500000000000000" pitchFamily="50" charset="0"/>
              </a:rPr>
              <a:t>www.interrai-it.org</a:t>
            </a:r>
          </a:p>
          <a:p>
            <a:r>
              <a:rPr lang="it-IT" sz="1100" dirty="0">
                <a:latin typeface="Montserrat" panose="00000500000000000000" pitchFamily="50" charset="0"/>
              </a:rPr>
              <a:t>Matteo Tosato</a:t>
            </a:r>
          </a:p>
        </p:txBody>
      </p:sp>
      <p:sp>
        <p:nvSpPr>
          <p:cNvPr id="17" name="Rettangolo 16">
            <a:extLst>
              <a:ext uri="{FF2B5EF4-FFF2-40B4-BE49-F238E27FC236}">
                <a16:creationId xmlns:a16="http://schemas.microsoft.com/office/drawing/2014/main" id="{91C9CAB8-8FBD-42F0-988A-C771FC0FFA7D}"/>
              </a:ext>
            </a:extLst>
          </p:cNvPr>
          <p:cNvSpPr/>
          <p:nvPr userDrawn="1"/>
        </p:nvSpPr>
        <p:spPr>
          <a:xfrm>
            <a:off x="720000" y="720000"/>
            <a:ext cx="1440000" cy="720000"/>
          </a:xfrm>
          <a:prstGeom prst="rect">
            <a:avLst/>
          </a:prstGeom>
          <a:solidFill>
            <a:srgbClr val="8AA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A6704D50-0DA1-4B5C-B68E-A9502A2160B9}"/>
              </a:ext>
            </a:extLst>
          </p:cNvPr>
          <p:cNvSpPr/>
          <p:nvPr userDrawn="1"/>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0B26FFE7-7954-48CF-A480-BB75F6F39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7951" y="211252"/>
            <a:ext cx="1440000" cy="323823"/>
          </a:xfrm>
          <a:prstGeom prst="rect">
            <a:avLst/>
          </a:prstGeom>
        </p:spPr>
      </p:pic>
      <p:sp>
        <p:nvSpPr>
          <p:cNvPr id="21" name="Rettangolo 20">
            <a:extLst>
              <a:ext uri="{FF2B5EF4-FFF2-40B4-BE49-F238E27FC236}">
                <a16:creationId xmlns:a16="http://schemas.microsoft.com/office/drawing/2014/main" id="{496C5D8F-4137-404E-87E8-9E4211C4A0FF}"/>
              </a:ext>
            </a:extLst>
          </p:cNvPr>
          <p:cNvSpPr/>
          <p:nvPr userDrawn="1"/>
        </p:nvSpPr>
        <p:spPr>
          <a:xfrm>
            <a:off x="10052703" y="1078302"/>
            <a:ext cx="2139297" cy="2415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extBox 18">
            <a:extLst>
              <a:ext uri="{FF2B5EF4-FFF2-40B4-BE49-F238E27FC236}">
                <a16:creationId xmlns:a16="http://schemas.microsoft.com/office/drawing/2014/main" id="{DEEFA23C-ABE6-4130-95EA-C902824DB7C3}"/>
              </a:ext>
            </a:extLst>
          </p:cNvPr>
          <p:cNvSpPr txBox="1"/>
          <p:nvPr userDrawn="1"/>
        </p:nvSpPr>
        <p:spPr>
          <a:xfrm>
            <a:off x="11273170" y="6168444"/>
            <a:ext cx="889987" cy="646331"/>
          </a:xfrm>
          <a:prstGeom prst="rect">
            <a:avLst/>
          </a:prstGeom>
          <a:noFill/>
        </p:spPr>
        <p:txBody>
          <a:bodyPr wrap="none" rtlCol="0">
            <a:spAutoFit/>
          </a:bodyPr>
          <a:lstStyle/>
          <a:p>
            <a:fld id="{8627F2BA-3545-4D28-83DE-AE3D64043713}" type="slidenum">
              <a:rPr lang="en-US" sz="3600" smtClean="0">
                <a:solidFill>
                  <a:schemeClr val="bg1"/>
                </a:solidFill>
                <a:latin typeface="Montserrat ExtraBold" panose="00000900000000000000" pitchFamily="50" charset="0"/>
              </a:rPr>
              <a:t>‹N›</a:t>
            </a:fld>
            <a:endParaRPr lang="en-US" sz="1200" dirty="0">
              <a:solidFill>
                <a:schemeClr val="bg1"/>
              </a:solidFill>
              <a:latin typeface="Montserrat ExtraBold" panose="00000900000000000000" pitchFamily="50" charset="0"/>
            </a:endParaRPr>
          </a:p>
        </p:txBody>
      </p:sp>
    </p:spTree>
    <p:extLst>
      <p:ext uri="{BB962C8B-B14F-4D97-AF65-F5344CB8AC3E}">
        <p14:creationId xmlns:p14="http://schemas.microsoft.com/office/powerpoint/2010/main" val="943611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1_Layout personalizzato">
    <p:spTree>
      <p:nvGrpSpPr>
        <p:cNvPr id="1" name=""/>
        <p:cNvGrpSpPr/>
        <p:nvPr/>
      </p:nvGrpSpPr>
      <p:grpSpPr bwMode="auto">
        <a:xfrm>
          <a:off x="0" y="0"/>
          <a:ext cx="0" cy="0"/>
          <a:chOff x="0" y="0"/>
          <a:chExt cx="0" cy="0"/>
        </a:xfrm>
      </p:grpSpPr>
      <p:sp>
        <p:nvSpPr>
          <p:cNvPr id="3" name="Segnaposto data 2"/>
          <p:cNvSpPr>
            <a:spLocks noGrp="1"/>
          </p:cNvSpPr>
          <p:nvPr>
            <p:ph type="dt" sz="half" idx="10"/>
          </p:nvPr>
        </p:nvSpPr>
        <p:spPr bwMode="auto"/>
        <p:txBody>
          <a:bodyPr/>
          <a:lstStyle/>
          <a:p>
            <a:pPr>
              <a:defRPr/>
            </a:pPr>
            <a:r>
              <a:rPr lang="it-IT"/>
              <a:t>03/11/2020</a:t>
            </a:r>
            <a:endParaRPr/>
          </a:p>
        </p:txBody>
      </p:sp>
      <p:sp>
        <p:nvSpPr>
          <p:cNvPr id="4" name="Segnaposto piè di pagina 3"/>
          <p:cNvSpPr>
            <a:spLocks noGrp="1"/>
          </p:cNvSpPr>
          <p:nvPr>
            <p:ph type="ftr" sz="quarter" idx="11"/>
          </p:nvPr>
        </p:nvSpPr>
        <p:spPr bwMode="auto"/>
        <p:txBody>
          <a:bodyPr/>
          <a:lstStyle/>
          <a:p>
            <a:pPr>
              <a:defRPr/>
            </a:pPr>
            <a:r>
              <a:rPr lang="it-IT"/>
              <a:t>Funzione/Area</a:t>
            </a:r>
            <a:endParaRPr/>
          </a:p>
        </p:txBody>
      </p:sp>
      <p:sp>
        <p:nvSpPr>
          <p:cNvPr id="5" name="Segnaposto numero diapositiva 4"/>
          <p:cNvSpPr>
            <a:spLocks noGrp="1"/>
          </p:cNvSpPr>
          <p:nvPr>
            <p:ph type="sldNum" sz="quarter" idx="12"/>
          </p:nvPr>
        </p:nvSpPr>
        <p:spPr bwMode="auto"/>
        <p:txBody>
          <a:bodyPr/>
          <a:lstStyle/>
          <a:p>
            <a:pPr>
              <a:defRPr/>
            </a:pPr>
            <a:fld id="{14F507C0-A2FF-4299-BAF9-E80DCBBD298B}" type="slidenum">
              <a:rPr lang="it-IT"/>
              <a:t>‹N›</a:t>
            </a:fld>
            <a:endParaRPr lang="it-IT"/>
          </a:p>
        </p:txBody>
      </p:sp>
      <p:sp>
        <p:nvSpPr>
          <p:cNvPr id="8" name="Segnaposto titolo 1"/>
          <p:cNvSpPr>
            <a:spLocks noGrp="1"/>
          </p:cNvSpPr>
          <p:nvPr>
            <p:ph type="title"/>
          </p:nvPr>
        </p:nvSpPr>
        <p:spPr bwMode="auto">
          <a:xfrm>
            <a:off x="544457" y="260648"/>
            <a:ext cx="8499376" cy="743671"/>
          </a:xfrm>
          <a:prstGeom prst="rect">
            <a:avLst/>
          </a:prstGeom>
        </p:spPr>
        <p:txBody>
          <a:bodyPr vert="horz" lIns="91440" tIns="45720" rIns="91440" bIns="45720" rtlCol="0" anchor="ctr">
            <a:normAutofit/>
          </a:bodyPr>
          <a:lstStyle/>
          <a:p>
            <a:pPr>
              <a:defRPr/>
            </a:pPr>
            <a:r>
              <a:rPr lang="it-IT"/>
              <a:t>Titolo</a:t>
            </a:r>
            <a:endParaRPr/>
          </a:p>
        </p:txBody>
      </p:sp>
      <p:sp>
        <p:nvSpPr>
          <p:cNvPr id="9" name="Segnaposto testo 2"/>
          <p:cNvSpPr>
            <a:spLocks noGrp="1"/>
          </p:cNvSpPr>
          <p:nvPr>
            <p:ph idx="1" hasCustomPrompt="1"/>
          </p:nvPr>
        </p:nvSpPr>
        <p:spPr bwMode="auto">
          <a:xfrm>
            <a:off x="532684" y="1268760"/>
            <a:ext cx="11333989" cy="5040560"/>
          </a:xfrm>
          <a:prstGeom prst="rect">
            <a:avLst/>
          </a:prstGeom>
        </p:spPr>
        <p:txBody>
          <a:bodyPr vert="horz" lIns="91440" tIns="45720" rIns="91440" bIns="45720" rtlCol="0">
            <a:normAutofit/>
          </a:bodyPr>
          <a:lstStyle/>
          <a:p>
            <a:pPr lvl="0">
              <a:defRPr/>
            </a:pPr>
            <a:r>
              <a:rPr lang="it-IT"/>
              <a:t>Testo</a:t>
            </a:r>
            <a:endParaRPr/>
          </a:p>
        </p:txBody>
      </p:sp>
    </p:spTree>
    <p:extLst>
      <p:ext uri="{BB962C8B-B14F-4D97-AF65-F5344CB8AC3E}">
        <p14:creationId xmlns:p14="http://schemas.microsoft.com/office/powerpoint/2010/main" val="366441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CE740830-2B1B-C4F5-F88A-DE705B4CA90B}"/>
              </a:ext>
            </a:extLst>
          </p:cNvPr>
          <p:cNvSpPr>
            <a:spLocks noGrp="1"/>
          </p:cNvSpPr>
          <p:nvPr>
            <p:ph type="dt" sz="half" idx="10"/>
          </p:nvPr>
        </p:nvSpPr>
        <p:spPr/>
        <p:txBody>
          <a:bodyPr/>
          <a:lstStyle/>
          <a:p>
            <a:fld id="{55C5377B-49CC-45A8-BF0C-C90D3B39AD9B}" type="datetimeFigureOut">
              <a:rPr lang="it-IT" smtClean="0"/>
              <a:t>15/05/24</a:t>
            </a:fld>
            <a:endParaRPr lang="it-IT"/>
          </a:p>
        </p:txBody>
      </p:sp>
      <p:sp>
        <p:nvSpPr>
          <p:cNvPr id="5" name="Segnaposto piè di pagina 4">
            <a:extLst>
              <a:ext uri="{FF2B5EF4-FFF2-40B4-BE49-F238E27FC236}">
                <a16:creationId xmlns:a16="http://schemas.microsoft.com/office/drawing/2014/main" id="{E055101D-E277-4806-D724-78D3F98CF6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45EC5F-D590-AE4D-EF7F-C2C1797DC062}"/>
              </a:ext>
            </a:extLst>
          </p:cNvPr>
          <p:cNvSpPr>
            <a:spLocks noGrp="1"/>
          </p:cNvSpPr>
          <p:nvPr>
            <p:ph type="sldNum" sz="quarter" idx="12"/>
          </p:nvPr>
        </p:nvSpPr>
        <p:spPr/>
        <p:txBody>
          <a:bodyPr/>
          <a:lstStyle/>
          <a:p>
            <a:fld id="{E5B6A700-7C28-485A-B8E0-EB2373221E39}" type="slidenum">
              <a:rPr lang="it-IT" smtClean="0"/>
              <a:t>‹N›</a:t>
            </a:fld>
            <a:endParaRPr lang="it-IT"/>
          </a:p>
        </p:txBody>
      </p:sp>
    </p:spTree>
    <p:extLst>
      <p:ext uri="{BB962C8B-B14F-4D97-AF65-F5344CB8AC3E}">
        <p14:creationId xmlns:p14="http://schemas.microsoft.com/office/powerpoint/2010/main" val="172624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30873-4712-8C4D-82A0-BA8E79FD34B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28F6CD-58E6-884B-AA14-77804047602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D39111-963F-CE46-936B-185FE20D8CA1}"/>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6EE91964-9846-BE4B-B722-3B39959CEB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B3B3BD-EE1B-ED42-9583-CCEBBD08B4BB}"/>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77647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94A8CC-7CB6-394C-881E-2634E61E08E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9344A98-EE87-364F-90C5-36397B7D12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9DA8D79-F486-7341-A9B4-76E0FBFBC8D6}"/>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D6B1A341-0DBA-9A41-8ED7-60A0BE94F2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6A857D-02EC-AE4A-9B7E-66D9EBED2F4A}"/>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362713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545074-3F2B-C04C-B58B-F2A0340696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8440D2-9645-8B4A-B7DD-B98B81D79DC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6E14F5B-F603-FD46-BB46-BA0A7014864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C8B2440-ECFF-B34E-AE96-D35820701A85}"/>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6" name="Segnaposto piè di pagina 5">
            <a:extLst>
              <a:ext uri="{FF2B5EF4-FFF2-40B4-BE49-F238E27FC236}">
                <a16:creationId xmlns:a16="http://schemas.microsoft.com/office/drawing/2014/main" id="{13AA9BD9-0DC9-774F-8C83-4B3FFA3EBD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68CFB39-ABC5-AC41-A20D-3057E3108591}"/>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172756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8AAAFF-3CC3-1547-87B0-0D6C169811C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852839E-3087-6549-BD0D-69D737301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3581A38-8AEF-5948-AB51-24A99B2F02E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6049073-552F-1443-9C2D-37D952DB68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BB55EBD-CFAD-0744-A88B-431419042D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B611287-5B58-BB44-A99F-5A023057D7AA}"/>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8" name="Segnaposto piè di pagina 7">
            <a:extLst>
              <a:ext uri="{FF2B5EF4-FFF2-40B4-BE49-F238E27FC236}">
                <a16:creationId xmlns:a16="http://schemas.microsoft.com/office/drawing/2014/main" id="{2F2C33EF-9BBC-7C41-8168-2DA3FF9B38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0EBB577-EC82-414A-BA48-80FD4F353754}"/>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125513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253A7-FE62-9D4D-BC17-D00735ACF1B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3EB7734-9917-0143-99CF-F18F0728D96C}"/>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4" name="Segnaposto piè di pagina 3">
            <a:extLst>
              <a:ext uri="{FF2B5EF4-FFF2-40B4-BE49-F238E27FC236}">
                <a16:creationId xmlns:a16="http://schemas.microsoft.com/office/drawing/2014/main" id="{C1B1B7CE-51DE-1B4F-A14F-D51EDE463F0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38E683B-CD5B-9448-A8DC-5EB11FCD349D}"/>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14287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5714E6E-B719-C64B-BDA2-B4D2FE7372DD}"/>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3" name="Segnaposto piè di pagina 2">
            <a:extLst>
              <a:ext uri="{FF2B5EF4-FFF2-40B4-BE49-F238E27FC236}">
                <a16:creationId xmlns:a16="http://schemas.microsoft.com/office/drawing/2014/main" id="{315B2BF4-0940-B742-BD5B-469D164EBED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FF40552-1F38-1446-85BF-0BBDBC5C1A56}"/>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244465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55BAC-906F-C749-BD75-03A8E2D5C61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9FAE6F-7DE0-2F42-B0CF-041962238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C602449-587C-3747-A039-A0933DF40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415118-8D15-6143-B45B-53FCB2EF989F}"/>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6" name="Segnaposto piè di pagina 5">
            <a:extLst>
              <a:ext uri="{FF2B5EF4-FFF2-40B4-BE49-F238E27FC236}">
                <a16:creationId xmlns:a16="http://schemas.microsoft.com/office/drawing/2014/main" id="{7B0748CE-5B4F-C24E-A9C5-E420CDD873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22937F4-1446-9349-9CC0-56329E1F413A}"/>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40239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7660DF-D829-3843-BDF2-B424FFBCCC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DC91C0-AEEF-4445-995B-93603CEE2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5F743B7-5EC0-CF42-9007-0F971D199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B761FA7-9E08-CA42-BB4E-DCC30F7E5D99}"/>
              </a:ext>
            </a:extLst>
          </p:cNvPr>
          <p:cNvSpPr>
            <a:spLocks noGrp="1"/>
          </p:cNvSpPr>
          <p:nvPr>
            <p:ph type="dt" sz="half" idx="10"/>
          </p:nvPr>
        </p:nvSpPr>
        <p:spPr/>
        <p:txBody>
          <a:bodyPr/>
          <a:lstStyle/>
          <a:p>
            <a:fld id="{AF6D0F63-2C45-2149-ADA5-48725841F4E6}" type="datetimeFigureOut">
              <a:rPr lang="it-IT" smtClean="0"/>
              <a:t>15/05/24</a:t>
            </a:fld>
            <a:endParaRPr lang="it-IT"/>
          </a:p>
        </p:txBody>
      </p:sp>
      <p:sp>
        <p:nvSpPr>
          <p:cNvPr id="6" name="Segnaposto piè di pagina 5">
            <a:extLst>
              <a:ext uri="{FF2B5EF4-FFF2-40B4-BE49-F238E27FC236}">
                <a16:creationId xmlns:a16="http://schemas.microsoft.com/office/drawing/2014/main" id="{5499BC1F-EDFC-C549-82ED-79607D5740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1889095-E142-124C-9CDA-58FDD4A23279}"/>
              </a:ext>
            </a:extLst>
          </p:cNvPr>
          <p:cNvSpPr>
            <a:spLocks noGrp="1"/>
          </p:cNvSpPr>
          <p:nvPr>
            <p:ph type="sldNum" sz="quarter" idx="12"/>
          </p:nvPr>
        </p:nvSpPr>
        <p:spPr/>
        <p:txBody>
          <a:bodyPr/>
          <a:lstStyle/>
          <a:p>
            <a:fld id="{4596A58B-12F9-334A-9C5A-3DA854011D03}" type="slidenum">
              <a:rPr lang="it-IT" smtClean="0"/>
              <a:t>‹N›</a:t>
            </a:fld>
            <a:endParaRPr lang="it-IT"/>
          </a:p>
        </p:txBody>
      </p:sp>
    </p:spTree>
    <p:extLst>
      <p:ext uri="{BB962C8B-B14F-4D97-AF65-F5344CB8AC3E}">
        <p14:creationId xmlns:p14="http://schemas.microsoft.com/office/powerpoint/2010/main" val="211707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1F85C2F-FC9E-E045-A1F6-7C13A7304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F420B74-0B98-554E-9119-6469590E5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F01FF7-A1C7-144E-B94D-10A661CB3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D0F63-2C45-2149-ADA5-48725841F4E6}" type="datetimeFigureOut">
              <a:rPr lang="it-IT" smtClean="0"/>
              <a:t>15/05/24</a:t>
            </a:fld>
            <a:endParaRPr lang="it-IT"/>
          </a:p>
        </p:txBody>
      </p:sp>
      <p:sp>
        <p:nvSpPr>
          <p:cNvPr id="5" name="Segnaposto piè di pagina 4">
            <a:extLst>
              <a:ext uri="{FF2B5EF4-FFF2-40B4-BE49-F238E27FC236}">
                <a16:creationId xmlns:a16="http://schemas.microsoft.com/office/drawing/2014/main" id="{E69E8F7B-22BA-524E-86A5-27289CD7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F12B3CE-2E4D-3A44-A763-F130F6817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6A58B-12F9-334A-9C5A-3DA854011D03}" type="slidenum">
              <a:rPr lang="it-IT" smtClean="0"/>
              <a:t>‹N›</a:t>
            </a:fld>
            <a:endParaRPr lang="it-IT"/>
          </a:p>
        </p:txBody>
      </p:sp>
    </p:spTree>
    <p:extLst>
      <p:ext uri="{BB962C8B-B14F-4D97-AF65-F5344CB8AC3E}">
        <p14:creationId xmlns:p14="http://schemas.microsoft.com/office/powerpoint/2010/main" val="95218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28126242/#full-view-affiliation-1" TargetMode="External"/><Relationship Id="rId2" Type="http://schemas.openxmlformats.org/officeDocument/2006/relationships/hyperlink" Target="https://pubmed.ncbi.nlm.nih.gov/?term=Hamet+P&amp;cauthor_id=28126242" TargetMode="External"/><Relationship Id="rId1" Type="http://schemas.openxmlformats.org/officeDocument/2006/relationships/slideLayout" Target="../slideLayouts/slideLayout2.xml"/><Relationship Id="rId6" Type="http://schemas.openxmlformats.org/officeDocument/2006/relationships/hyperlink" Target="https://doi.org/10.1016/j.metabol.2017.01.011" TargetMode="External"/><Relationship Id="rId5" Type="http://schemas.openxmlformats.org/officeDocument/2006/relationships/hyperlink" Target="https://pubmed.ncbi.nlm.nih.gov/28126242/#full-view-affiliation-2" TargetMode="External"/><Relationship Id="rId4" Type="http://schemas.openxmlformats.org/officeDocument/2006/relationships/hyperlink" Target="https://pubmed.ncbi.nlm.nih.gov/?term=Tremblay+J&amp;cauthor_id=2812624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ATL_InterRAI_LTCF_it%20(1).docx"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pubmed.ncbi.nlm.nih.gov/37351923/#full-view-affiliation-3" TargetMode="External"/><Relationship Id="rId3" Type="http://schemas.openxmlformats.org/officeDocument/2006/relationships/hyperlink" Target="https://pubmed.ncbi.nlm.nih.gov/37351923/#full-view-affiliation-1" TargetMode="External"/><Relationship Id="rId7" Type="http://schemas.openxmlformats.org/officeDocument/2006/relationships/hyperlink" Target="https://pubmed.ncbi.nlm.nih.gov/?term=Cai+P&amp;cauthor_id=37351923" TargetMode="External"/><Relationship Id="rId2" Type="http://schemas.openxmlformats.org/officeDocument/2006/relationships/hyperlink" Target="https://pubmed.ncbi.nlm.nih.gov/?term=Wang+J&amp;cauthor_id=37351923" TargetMode="External"/><Relationship Id="rId1" Type="http://schemas.openxmlformats.org/officeDocument/2006/relationships/slideLayout" Target="../slideLayouts/slideLayout2.xml"/><Relationship Id="rId6" Type="http://schemas.openxmlformats.org/officeDocument/2006/relationships/hyperlink" Target="https://pubmed.ncbi.nlm.nih.gov/?term=Cao+S&amp;cauthor_id=37351923" TargetMode="External"/><Relationship Id="rId11" Type="http://schemas.openxmlformats.org/officeDocument/2006/relationships/hyperlink" Target="https://doi.org/10.2196/46014" TargetMode="External"/><Relationship Id="rId5" Type="http://schemas.openxmlformats.org/officeDocument/2006/relationships/hyperlink" Target="https://pubmed.ncbi.nlm.nih.gov/?term=Liang+Y&amp;cauthor_id=37351923" TargetMode="External"/><Relationship Id="rId10" Type="http://schemas.openxmlformats.org/officeDocument/2006/relationships/hyperlink" Target="http://www.ncbi.nlm.nih.gov/pmc/articles/pmc10337465/" TargetMode="External"/><Relationship Id="rId4" Type="http://schemas.openxmlformats.org/officeDocument/2006/relationships/hyperlink" Target="https://pubmed.ncbi.nlm.nih.gov/37351923/#full-view-affiliation-2" TargetMode="External"/><Relationship Id="rId9" Type="http://schemas.openxmlformats.org/officeDocument/2006/relationships/hyperlink" Target="https://pubmed.ncbi.nlm.nih.gov/?term=Fan+Y&amp;cauthor_id=3735192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56434/j.arch.esp.urol.20237609.79" TargetMode="External"/><Relationship Id="rId3" Type="http://schemas.openxmlformats.org/officeDocument/2006/relationships/hyperlink" Target="https://pubmed.ncbi.nlm.nih.gov/38053419/#full-view-affiliation-1" TargetMode="External"/><Relationship Id="rId7" Type="http://schemas.openxmlformats.org/officeDocument/2006/relationships/hyperlink" Target="https://pubmed.ncbi.nlm.nih.gov/38053419/#full-view-affiliation-3" TargetMode="External"/><Relationship Id="rId2" Type="http://schemas.openxmlformats.org/officeDocument/2006/relationships/hyperlink" Target="https://pubmed.ncbi.nlm.nih.gov/?term=Hegazi+MAAA&amp;cauthor_id=38053419" TargetMode="External"/><Relationship Id="rId1" Type="http://schemas.openxmlformats.org/officeDocument/2006/relationships/slideLayout" Target="../slideLayouts/slideLayout2.xml"/><Relationship Id="rId6" Type="http://schemas.openxmlformats.org/officeDocument/2006/relationships/hyperlink" Target="https://pubmed.ncbi.nlm.nih.gov/?term=Grizzi+F&amp;cauthor_id=38053419" TargetMode="External"/><Relationship Id="rId5" Type="http://schemas.openxmlformats.org/officeDocument/2006/relationships/hyperlink" Target="https://pubmed.ncbi.nlm.nih.gov/38053419/#full-view-affiliation-2" TargetMode="External"/><Relationship Id="rId4" Type="http://schemas.openxmlformats.org/officeDocument/2006/relationships/hyperlink" Target="https://pubmed.ncbi.nlm.nih.gov/?term=Taverna+G&amp;cauthor_id=3805341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ubmed.ncbi.nlm.nih.gov/37447763/#full-view-affiliation-5" TargetMode="External"/><Relationship Id="rId3" Type="http://schemas.openxmlformats.org/officeDocument/2006/relationships/hyperlink" Target="https://pubmed.ncbi.nlm.nih.gov/37447763/#full-view-affiliation-1" TargetMode="External"/><Relationship Id="rId7" Type="http://schemas.openxmlformats.org/officeDocument/2006/relationships/hyperlink" Target="https://pubmed.ncbi.nlm.nih.gov/37447763/#full-view-affiliation-4" TargetMode="External"/><Relationship Id="rId2" Type="http://schemas.openxmlformats.org/officeDocument/2006/relationships/hyperlink" Target="https://pubmed.ncbi.nlm.nih.gov/?term=Wang+WH&amp;cauthor_id=37447763" TargetMode="External"/><Relationship Id="rId1" Type="http://schemas.openxmlformats.org/officeDocument/2006/relationships/slideLayout" Target="../slideLayouts/slideLayout2.xml"/><Relationship Id="rId6" Type="http://schemas.openxmlformats.org/officeDocument/2006/relationships/hyperlink" Target="https://pubmed.ncbi.nlm.nih.gov/?term=Hsu+WS&amp;cauthor_id=37447763" TargetMode="External"/><Relationship Id="rId11" Type="http://schemas.openxmlformats.org/officeDocument/2006/relationships/hyperlink" Target="https://pubmed.ncbi.nlm.nih.gov/disclaimer/" TargetMode="External"/><Relationship Id="rId5" Type="http://schemas.openxmlformats.org/officeDocument/2006/relationships/hyperlink" Target="https://pubmed.ncbi.nlm.nih.gov/37447763/#full-view-affiliation-3" TargetMode="External"/><Relationship Id="rId10" Type="http://schemas.openxmlformats.org/officeDocument/2006/relationships/hyperlink" Target="https://doi.org/10.3390/s23135913" TargetMode="External"/><Relationship Id="rId4" Type="http://schemas.openxmlformats.org/officeDocument/2006/relationships/hyperlink" Target="https://pubmed.ncbi.nlm.nih.gov/37447763/#full-view-affiliation-2" TargetMode="External"/><Relationship Id="rId9" Type="http://schemas.openxmlformats.org/officeDocument/2006/relationships/hyperlink" Target="http://www.ncbi.nlm.nih.gov/pmc/articles/pmc1034672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B2B2A-95D1-BA43-A44C-FFE4DFDECA03}"/>
              </a:ext>
            </a:extLst>
          </p:cNvPr>
          <p:cNvSpPr>
            <a:spLocks noGrp="1"/>
          </p:cNvSpPr>
          <p:nvPr>
            <p:ph type="ctrTitle"/>
          </p:nvPr>
        </p:nvSpPr>
        <p:spPr/>
        <p:txBody>
          <a:bodyPr>
            <a:normAutofit/>
          </a:bodyPr>
          <a:lstStyle/>
          <a:p>
            <a:r>
              <a:rPr lang="it-IT" sz="4000" dirty="0"/>
              <a:t>L’ intelligenza artificiale per la salute e la qualità della vita</a:t>
            </a:r>
          </a:p>
        </p:txBody>
      </p:sp>
      <p:sp>
        <p:nvSpPr>
          <p:cNvPr id="3" name="Sottotitolo 2">
            <a:extLst>
              <a:ext uri="{FF2B5EF4-FFF2-40B4-BE49-F238E27FC236}">
                <a16:creationId xmlns:a16="http://schemas.microsoft.com/office/drawing/2014/main" id="{C8300491-395D-B448-AA82-D180186F8FEF}"/>
              </a:ext>
            </a:extLst>
          </p:cNvPr>
          <p:cNvSpPr>
            <a:spLocks noGrp="1"/>
          </p:cNvSpPr>
          <p:nvPr>
            <p:ph type="subTitle" idx="1"/>
          </p:nvPr>
        </p:nvSpPr>
        <p:spPr/>
        <p:txBody>
          <a:bodyPr>
            <a:normAutofit fontScale="25000" lnSpcReduction="20000"/>
          </a:bodyPr>
          <a:lstStyle/>
          <a:p>
            <a:endParaRPr lang="it-IT" dirty="0"/>
          </a:p>
          <a:p>
            <a:endParaRPr lang="it-IT" dirty="0"/>
          </a:p>
          <a:p>
            <a:endParaRPr lang="it-IT" dirty="0"/>
          </a:p>
          <a:p>
            <a:r>
              <a:rPr lang="it-IT" sz="6400" dirty="0"/>
              <a:t>Prof. Roberto Bernabei</a:t>
            </a:r>
          </a:p>
          <a:p>
            <a:endParaRPr lang="it-IT" sz="6400" dirty="0"/>
          </a:p>
          <a:p>
            <a:endParaRPr lang="it-IT" sz="6400" dirty="0"/>
          </a:p>
          <a:p>
            <a:endParaRPr lang="it-IT" sz="6400" dirty="0"/>
          </a:p>
          <a:p>
            <a:r>
              <a:rPr lang="it-IT" sz="6400" dirty="0"/>
              <a:t>							Roma 16.05.2024</a:t>
            </a:r>
          </a:p>
        </p:txBody>
      </p:sp>
    </p:spTree>
    <p:extLst>
      <p:ext uri="{BB962C8B-B14F-4D97-AF65-F5344CB8AC3E}">
        <p14:creationId xmlns:p14="http://schemas.microsoft.com/office/powerpoint/2010/main" val="117795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21BC4D7-1D3A-80A2-CACE-CC84E4991756}"/>
              </a:ext>
            </a:extLst>
          </p:cNvPr>
          <p:cNvPicPr>
            <a:picLocks noChangeAspect="1"/>
          </p:cNvPicPr>
          <p:nvPr/>
        </p:nvPicPr>
        <p:blipFill>
          <a:blip r:embed="rId2"/>
          <a:stretch>
            <a:fillRect/>
          </a:stretch>
        </p:blipFill>
        <p:spPr>
          <a:xfrm>
            <a:off x="3703794" y="45000"/>
            <a:ext cx="4784412" cy="6768000"/>
          </a:xfrm>
          <a:prstGeom prst="rect">
            <a:avLst/>
          </a:prstGeom>
        </p:spPr>
      </p:pic>
    </p:spTree>
    <p:extLst>
      <p:ext uri="{BB962C8B-B14F-4D97-AF65-F5344CB8AC3E}">
        <p14:creationId xmlns:p14="http://schemas.microsoft.com/office/powerpoint/2010/main" val="50984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F2F0AE-4EF6-CF27-D1EF-9BA37AF8B610}"/>
              </a:ext>
            </a:extLst>
          </p:cNvPr>
          <p:cNvPicPr>
            <a:picLocks noChangeAspect="1"/>
          </p:cNvPicPr>
          <p:nvPr/>
        </p:nvPicPr>
        <p:blipFill>
          <a:blip r:embed="rId2"/>
          <a:stretch>
            <a:fillRect/>
          </a:stretch>
        </p:blipFill>
        <p:spPr>
          <a:xfrm>
            <a:off x="3710557" y="45000"/>
            <a:ext cx="4770885" cy="6768000"/>
          </a:xfrm>
          <a:prstGeom prst="rect">
            <a:avLst/>
          </a:prstGeom>
          <a:ln w="6350">
            <a:noFill/>
          </a:ln>
        </p:spPr>
      </p:pic>
    </p:spTree>
    <p:extLst>
      <p:ext uri="{BB962C8B-B14F-4D97-AF65-F5344CB8AC3E}">
        <p14:creationId xmlns:p14="http://schemas.microsoft.com/office/powerpoint/2010/main" val="2213144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B5EE0-F4F4-CC7C-25F8-FC7410E7AF87}"/>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50A4601A-CC67-2BF7-7676-8FD063B8B982}"/>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E493CD24-78CB-2EB7-4594-61753D64B194}"/>
              </a:ext>
            </a:extLst>
          </p:cNvPr>
          <p:cNvPicPr>
            <a:picLocks noChangeAspect="1"/>
          </p:cNvPicPr>
          <p:nvPr/>
        </p:nvPicPr>
        <p:blipFill>
          <a:blip r:embed="rId2"/>
          <a:stretch>
            <a:fillRect/>
          </a:stretch>
        </p:blipFill>
        <p:spPr>
          <a:xfrm>
            <a:off x="3703794" y="45000"/>
            <a:ext cx="4784412" cy="6768000"/>
          </a:xfrm>
          <a:prstGeom prst="rect">
            <a:avLst/>
          </a:prstGeom>
        </p:spPr>
      </p:pic>
    </p:spTree>
    <p:extLst>
      <p:ext uri="{BB962C8B-B14F-4D97-AF65-F5344CB8AC3E}">
        <p14:creationId xmlns:p14="http://schemas.microsoft.com/office/powerpoint/2010/main" val="402805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C632126-6C12-A8F3-C46C-1E6166C4A188}"/>
              </a:ext>
            </a:extLst>
          </p:cNvPr>
          <p:cNvPicPr>
            <a:picLocks noChangeAspect="1"/>
          </p:cNvPicPr>
          <p:nvPr/>
        </p:nvPicPr>
        <p:blipFill>
          <a:blip r:embed="rId2"/>
          <a:stretch>
            <a:fillRect/>
          </a:stretch>
        </p:blipFill>
        <p:spPr>
          <a:xfrm>
            <a:off x="3705432" y="45000"/>
            <a:ext cx="4781136" cy="6768000"/>
          </a:xfrm>
          <a:prstGeom prst="rect">
            <a:avLst/>
          </a:prstGeom>
        </p:spPr>
      </p:pic>
    </p:spTree>
    <p:extLst>
      <p:ext uri="{BB962C8B-B14F-4D97-AF65-F5344CB8AC3E}">
        <p14:creationId xmlns:p14="http://schemas.microsoft.com/office/powerpoint/2010/main" val="268247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B6E816-5870-BB79-90EA-6EDC09CAC4E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EB009AA-C8C5-3EEB-5252-42F5850D3E13}"/>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69B03605-D8FD-CED5-2278-9DC25651CE2B}"/>
              </a:ext>
            </a:extLst>
          </p:cNvPr>
          <p:cNvPicPr>
            <a:picLocks noChangeAspect="1"/>
          </p:cNvPicPr>
          <p:nvPr/>
        </p:nvPicPr>
        <p:blipFill>
          <a:blip r:embed="rId2"/>
          <a:stretch>
            <a:fillRect/>
          </a:stretch>
        </p:blipFill>
        <p:spPr>
          <a:xfrm>
            <a:off x="3706595" y="45000"/>
            <a:ext cx="4778810" cy="6768000"/>
          </a:xfrm>
          <a:prstGeom prst="rect">
            <a:avLst/>
          </a:prstGeom>
        </p:spPr>
      </p:pic>
    </p:spTree>
    <p:extLst>
      <p:ext uri="{BB962C8B-B14F-4D97-AF65-F5344CB8AC3E}">
        <p14:creationId xmlns:p14="http://schemas.microsoft.com/office/powerpoint/2010/main" val="130368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FDF3092-0A5A-3570-5C24-FA012355D4AE}"/>
              </a:ext>
            </a:extLst>
          </p:cNvPr>
          <p:cNvPicPr>
            <a:picLocks noChangeAspect="1"/>
          </p:cNvPicPr>
          <p:nvPr/>
        </p:nvPicPr>
        <p:blipFill>
          <a:blip r:embed="rId2"/>
          <a:stretch>
            <a:fillRect/>
          </a:stretch>
        </p:blipFill>
        <p:spPr>
          <a:xfrm>
            <a:off x="3703794" y="45000"/>
            <a:ext cx="4784412" cy="6768000"/>
          </a:xfrm>
          <a:prstGeom prst="rect">
            <a:avLst/>
          </a:prstGeom>
        </p:spPr>
      </p:pic>
    </p:spTree>
    <p:extLst>
      <p:ext uri="{BB962C8B-B14F-4D97-AF65-F5344CB8AC3E}">
        <p14:creationId xmlns:p14="http://schemas.microsoft.com/office/powerpoint/2010/main" val="1793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a:spLocks noChangeArrowheads="1"/>
          </p:cNvSpPr>
          <p:nvPr/>
        </p:nvSpPr>
        <p:spPr bwMode="auto">
          <a:xfrm>
            <a:off x="293298" y="1989585"/>
            <a:ext cx="2743200" cy="461665"/>
          </a:xfrm>
          <a:prstGeom prst="rect">
            <a:avLst/>
          </a:prstGeom>
          <a:noFill/>
          <a:ln w="9525">
            <a:noFill/>
            <a:miter lim="800000"/>
            <a:headEnd/>
            <a:tailEnd/>
          </a:ln>
        </p:spPr>
        <p:txBody>
          <a:bodyPr>
            <a:spAutoFit/>
          </a:bodyPr>
          <a:lstStyle/>
          <a:p>
            <a:pPr eaLnBrk="0" hangingPunct="0">
              <a:spcBef>
                <a:spcPct val="50000"/>
              </a:spcBef>
            </a:pPr>
            <a:r>
              <a:rPr lang="en-US" sz="2400" b="1" dirty="0" err="1">
                <a:solidFill>
                  <a:schemeClr val="bg2">
                    <a:lumMod val="75000"/>
                  </a:schemeClr>
                </a:solidFill>
                <a:latin typeface="Montserrat" panose="00000500000000000000" pitchFamily="2" charset="0"/>
              </a:rPr>
              <a:t>Livello</a:t>
            </a:r>
            <a:r>
              <a:rPr lang="en-US" sz="2400" b="1" dirty="0">
                <a:solidFill>
                  <a:schemeClr val="bg2">
                    <a:lumMod val="75000"/>
                  </a:schemeClr>
                </a:solidFill>
                <a:latin typeface="Montserrat" panose="00000500000000000000" pitchFamily="2" charset="0"/>
              </a:rPr>
              <a:t> </a:t>
            </a:r>
            <a:r>
              <a:rPr lang="en-US" sz="2400" b="1" dirty="0" err="1">
                <a:solidFill>
                  <a:schemeClr val="bg2">
                    <a:lumMod val="75000"/>
                  </a:schemeClr>
                </a:solidFill>
                <a:latin typeface="Montserrat" panose="00000500000000000000" pitchFamily="2" charset="0"/>
              </a:rPr>
              <a:t>Paziente</a:t>
            </a:r>
            <a:endParaRPr lang="en-US" sz="2400" b="1" dirty="0">
              <a:solidFill>
                <a:schemeClr val="bg2">
                  <a:lumMod val="75000"/>
                </a:schemeClr>
              </a:solidFill>
              <a:latin typeface="Montserrat" panose="00000500000000000000" pitchFamily="2" charset="0"/>
            </a:endParaRPr>
          </a:p>
        </p:txBody>
      </p:sp>
      <p:sp>
        <p:nvSpPr>
          <p:cNvPr id="17" name="Text Box 4"/>
          <p:cNvSpPr txBox="1">
            <a:spLocks noChangeArrowheads="1"/>
          </p:cNvSpPr>
          <p:nvPr/>
        </p:nvSpPr>
        <p:spPr bwMode="auto">
          <a:xfrm>
            <a:off x="293298" y="4022545"/>
            <a:ext cx="3352800" cy="461665"/>
          </a:xfrm>
          <a:prstGeom prst="rect">
            <a:avLst/>
          </a:prstGeom>
          <a:noFill/>
          <a:ln w="9525">
            <a:noFill/>
            <a:miter lim="800000"/>
            <a:headEnd/>
            <a:tailEnd/>
          </a:ln>
        </p:spPr>
        <p:txBody>
          <a:bodyPr>
            <a:spAutoFit/>
          </a:bodyPr>
          <a:lstStyle/>
          <a:p>
            <a:pPr eaLnBrk="0" hangingPunct="0">
              <a:spcBef>
                <a:spcPct val="50000"/>
              </a:spcBef>
            </a:pPr>
            <a:r>
              <a:rPr lang="en-US" sz="2400" b="1" dirty="0" err="1">
                <a:solidFill>
                  <a:schemeClr val="bg2">
                    <a:lumMod val="75000"/>
                  </a:schemeClr>
                </a:solidFill>
                <a:latin typeface="Montserrat" panose="00000500000000000000" pitchFamily="2" charset="0"/>
              </a:rPr>
              <a:t>Livello</a:t>
            </a:r>
            <a:r>
              <a:rPr lang="en-US" sz="2400" b="1" dirty="0">
                <a:solidFill>
                  <a:schemeClr val="bg2">
                    <a:lumMod val="75000"/>
                  </a:schemeClr>
                </a:solidFill>
                <a:latin typeface="Montserrat" panose="00000500000000000000" pitchFamily="2" charset="0"/>
              </a:rPr>
              <a:t> </a:t>
            </a:r>
            <a:r>
              <a:rPr lang="en-US" sz="2400" b="1" dirty="0" err="1">
                <a:solidFill>
                  <a:schemeClr val="bg2">
                    <a:lumMod val="75000"/>
                  </a:schemeClr>
                </a:solidFill>
                <a:latin typeface="Montserrat" panose="00000500000000000000" pitchFamily="2" charset="0"/>
              </a:rPr>
              <a:t>Popolazione</a:t>
            </a:r>
            <a:endParaRPr lang="en-US" sz="2400" b="1" dirty="0">
              <a:solidFill>
                <a:schemeClr val="bg2">
                  <a:lumMod val="75000"/>
                </a:schemeClr>
              </a:solidFill>
              <a:latin typeface="Montserrat" panose="00000500000000000000" pitchFamily="2" charset="0"/>
            </a:endParaRPr>
          </a:p>
        </p:txBody>
      </p:sp>
      <p:sp>
        <p:nvSpPr>
          <p:cNvPr id="19" name="Text Box 6"/>
          <p:cNvSpPr txBox="1">
            <a:spLocks noChangeArrowheads="1"/>
          </p:cNvSpPr>
          <p:nvPr/>
        </p:nvSpPr>
        <p:spPr bwMode="auto">
          <a:xfrm>
            <a:off x="4142117" y="4207342"/>
            <a:ext cx="1828800" cy="461665"/>
          </a:xfrm>
          <a:prstGeom prst="rect">
            <a:avLst/>
          </a:prstGeom>
          <a:noFill/>
          <a:ln w="9525">
            <a:noFill/>
            <a:miter lim="800000"/>
            <a:headEnd/>
            <a:tailEnd/>
          </a:ln>
        </p:spPr>
        <p:txBody>
          <a:bodyPr>
            <a:spAutoFit/>
          </a:bodyPr>
          <a:lstStyle/>
          <a:p>
            <a:pPr eaLnBrk="0" hangingPunct="0">
              <a:spcBef>
                <a:spcPct val="50000"/>
              </a:spcBef>
            </a:pPr>
            <a:r>
              <a:rPr lang="en-US" sz="2400" b="1">
                <a:latin typeface="Montserrat" panose="00000500000000000000" pitchFamily="2" charset="0"/>
              </a:rPr>
              <a:t>Database</a:t>
            </a:r>
          </a:p>
        </p:txBody>
      </p:sp>
      <p:sp>
        <p:nvSpPr>
          <p:cNvPr id="20" name="AutoShape 7"/>
          <p:cNvSpPr>
            <a:spLocks/>
          </p:cNvSpPr>
          <p:nvPr/>
        </p:nvSpPr>
        <p:spPr bwMode="auto">
          <a:xfrm>
            <a:off x="5894717" y="3177950"/>
            <a:ext cx="381000" cy="2662133"/>
          </a:xfrm>
          <a:prstGeom prst="leftBrace">
            <a:avLst>
              <a:gd name="adj1" fmla="val 80000"/>
              <a:gd name="adj2" fmla="val 50000"/>
            </a:avLst>
          </a:prstGeom>
          <a:noFill/>
          <a:ln w="38100">
            <a:solidFill>
              <a:schemeClr val="tx1"/>
            </a:solidFill>
            <a:round/>
            <a:headEnd/>
            <a:tailEnd/>
          </a:ln>
          <a:effectLst/>
        </p:spPr>
        <p:txBody>
          <a:bodyPr wrap="none" anchor="ctr"/>
          <a:lstStyle/>
          <a:p>
            <a:pPr algn="ctr" eaLnBrk="0" hangingPunct="0">
              <a:defRPr/>
            </a:pPr>
            <a:endParaRPr lang="it-IT">
              <a:effectLst>
                <a:outerShdw blurRad="38100" dist="38100" dir="2700000" algn="tl">
                  <a:srgbClr val="C0C0C0"/>
                </a:outerShdw>
              </a:effectLst>
              <a:latin typeface="Montserrat" panose="00000500000000000000" pitchFamily="2" charset="0"/>
            </a:endParaRPr>
          </a:p>
        </p:txBody>
      </p:sp>
      <p:sp>
        <p:nvSpPr>
          <p:cNvPr id="21" name="Text Box 8"/>
          <p:cNvSpPr txBox="1">
            <a:spLocks noChangeArrowheads="1"/>
          </p:cNvSpPr>
          <p:nvPr/>
        </p:nvSpPr>
        <p:spPr bwMode="auto">
          <a:xfrm>
            <a:off x="6351917" y="3211487"/>
            <a:ext cx="2971800" cy="3016210"/>
          </a:xfrm>
          <a:prstGeom prst="rect">
            <a:avLst/>
          </a:prstGeom>
          <a:noFill/>
          <a:ln w="9525">
            <a:noFill/>
            <a:miter lim="800000"/>
            <a:headEnd/>
            <a:tailEnd/>
          </a:ln>
        </p:spPr>
        <p:txBody>
          <a:bodyPr>
            <a:spAutoFit/>
          </a:bodyPr>
          <a:lstStyle/>
          <a:p>
            <a:pPr marL="288925" indent="-288925" eaLnBrk="0" hangingPunct="0">
              <a:spcBef>
                <a:spcPct val="50000"/>
              </a:spcBef>
              <a:buFont typeface="Wingdings" pitchFamily="2" charset="2"/>
              <a:buChar char="Ø"/>
            </a:pPr>
            <a:r>
              <a:rPr lang="en-US" sz="2000" dirty="0" err="1">
                <a:latin typeface="Montserrat" panose="00000500000000000000" pitchFamily="2" charset="0"/>
              </a:rPr>
              <a:t>Dati</a:t>
            </a:r>
            <a:r>
              <a:rPr lang="en-US" sz="2000" dirty="0">
                <a:latin typeface="Montserrat" panose="00000500000000000000" pitchFamily="2" charset="0"/>
              </a:rPr>
              <a:t> </a:t>
            </a:r>
            <a:r>
              <a:rPr lang="en-US" sz="2000" dirty="0" err="1">
                <a:latin typeface="Montserrat" panose="00000500000000000000" pitchFamily="2" charset="0"/>
              </a:rPr>
              <a:t>descrittivi</a:t>
            </a:r>
            <a:endParaRPr lang="en-US" sz="2000" dirty="0">
              <a:latin typeface="Montserrat" panose="00000500000000000000" pitchFamily="2" charset="0"/>
            </a:endParaRPr>
          </a:p>
          <a:p>
            <a:pPr marL="288925" indent="-288925" eaLnBrk="0" hangingPunct="0">
              <a:spcBef>
                <a:spcPct val="50000"/>
              </a:spcBef>
              <a:buFont typeface="Wingdings" pitchFamily="2" charset="2"/>
              <a:buChar char="Ø"/>
            </a:pPr>
            <a:r>
              <a:rPr lang="en-US" sz="2000" dirty="0" err="1">
                <a:latin typeface="Montserrat" panose="00000500000000000000" pitchFamily="2" charset="0"/>
              </a:rPr>
              <a:t>Studi</a:t>
            </a:r>
            <a:r>
              <a:rPr lang="en-US" sz="2000" dirty="0">
                <a:latin typeface="Montserrat" panose="00000500000000000000" pitchFamily="2" charset="0"/>
              </a:rPr>
              <a:t> </a:t>
            </a:r>
            <a:r>
              <a:rPr lang="en-US" sz="2000" dirty="0" err="1">
                <a:latin typeface="Montserrat" panose="00000500000000000000" pitchFamily="2" charset="0"/>
              </a:rPr>
              <a:t>di</a:t>
            </a:r>
            <a:r>
              <a:rPr lang="en-US" sz="2000" dirty="0">
                <a:latin typeface="Montserrat" panose="00000500000000000000" pitchFamily="2" charset="0"/>
              </a:rPr>
              <a:t> outcome</a:t>
            </a:r>
          </a:p>
          <a:p>
            <a:pPr marL="288925" indent="-288925" eaLnBrk="0" hangingPunct="0">
              <a:spcBef>
                <a:spcPct val="50000"/>
              </a:spcBef>
              <a:buFont typeface="Wingdings" pitchFamily="2" charset="2"/>
              <a:buChar char="Ø"/>
            </a:pPr>
            <a:r>
              <a:rPr lang="en-US" sz="2000" dirty="0" err="1">
                <a:latin typeface="Montserrat" panose="00000500000000000000" pitchFamily="2" charset="0"/>
              </a:rPr>
              <a:t>Fattori</a:t>
            </a:r>
            <a:r>
              <a:rPr lang="en-US" sz="2000" dirty="0">
                <a:latin typeface="Montserrat" panose="00000500000000000000" pitchFamily="2" charset="0"/>
              </a:rPr>
              <a:t> </a:t>
            </a:r>
            <a:r>
              <a:rPr lang="en-US" sz="2000" dirty="0" err="1">
                <a:latin typeface="Montserrat" panose="00000500000000000000" pitchFamily="2" charset="0"/>
              </a:rPr>
              <a:t>di</a:t>
            </a:r>
            <a:r>
              <a:rPr lang="en-US" sz="2000" dirty="0">
                <a:latin typeface="Montserrat" panose="00000500000000000000" pitchFamily="2" charset="0"/>
              </a:rPr>
              <a:t> </a:t>
            </a:r>
            <a:r>
              <a:rPr lang="en-US" sz="2000" dirty="0" err="1">
                <a:latin typeface="Montserrat" panose="00000500000000000000" pitchFamily="2" charset="0"/>
              </a:rPr>
              <a:t>rischio</a:t>
            </a:r>
            <a:r>
              <a:rPr lang="en-US" sz="2000" dirty="0">
                <a:latin typeface="Montserrat" panose="00000500000000000000" pitchFamily="2" charset="0"/>
              </a:rPr>
              <a:t>/</a:t>
            </a:r>
            <a:r>
              <a:rPr lang="en-US" sz="2000" dirty="0" err="1">
                <a:latin typeface="Montserrat" panose="00000500000000000000" pitchFamily="2" charset="0"/>
              </a:rPr>
              <a:t>prognostici</a:t>
            </a:r>
            <a:endParaRPr lang="en-US" sz="2000" dirty="0">
              <a:latin typeface="Montserrat" panose="00000500000000000000" pitchFamily="2" charset="0"/>
            </a:endParaRPr>
          </a:p>
          <a:p>
            <a:pPr marL="288925" indent="-288925" eaLnBrk="0" hangingPunct="0">
              <a:spcBef>
                <a:spcPct val="50000"/>
              </a:spcBef>
              <a:buFont typeface="Wingdings" pitchFamily="2" charset="2"/>
              <a:buChar char="Ø"/>
            </a:pPr>
            <a:r>
              <a:rPr lang="en-US" sz="2000" dirty="0" err="1">
                <a:latin typeface="Montserrat" panose="00000500000000000000" pitchFamily="2" charset="0"/>
              </a:rPr>
              <a:t>Indicatori</a:t>
            </a:r>
            <a:r>
              <a:rPr lang="en-US" sz="2000" dirty="0">
                <a:latin typeface="Montserrat" panose="00000500000000000000" pitchFamily="2" charset="0"/>
              </a:rPr>
              <a:t> </a:t>
            </a:r>
            <a:r>
              <a:rPr lang="en-US" sz="2000" dirty="0" err="1">
                <a:latin typeface="Montserrat" panose="00000500000000000000" pitchFamily="2" charset="0"/>
              </a:rPr>
              <a:t>di</a:t>
            </a:r>
            <a:r>
              <a:rPr lang="en-US" sz="2000" dirty="0">
                <a:latin typeface="Montserrat" panose="00000500000000000000" pitchFamily="2" charset="0"/>
              </a:rPr>
              <a:t> </a:t>
            </a:r>
            <a:r>
              <a:rPr lang="en-US" sz="2000" dirty="0" err="1">
                <a:latin typeface="Montserrat" panose="00000500000000000000" pitchFamily="2" charset="0"/>
              </a:rPr>
              <a:t>qualità</a:t>
            </a:r>
            <a:endParaRPr lang="en-US" sz="2000" dirty="0">
              <a:latin typeface="Montserrat" panose="00000500000000000000" pitchFamily="2" charset="0"/>
            </a:endParaRPr>
          </a:p>
          <a:p>
            <a:pPr marL="288925" indent="-288925" eaLnBrk="0" hangingPunct="0">
              <a:spcBef>
                <a:spcPct val="50000"/>
              </a:spcBef>
              <a:buFont typeface="Wingdings" pitchFamily="2" charset="2"/>
              <a:buChar char="Ø"/>
            </a:pPr>
            <a:r>
              <a:rPr lang="en-US" sz="2000" dirty="0" err="1">
                <a:latin typeface="Montserrat" panose="00000500000000000000" pitchFamily="2" charset="0"/>
              </a:rPr>
              <a:t>Confronti</a:t>
            </a:r>
            <a:endParaRPr lang="en-US" sz="2000" dirty="0">
              <a:latin typeface="Montserrat" panose="00000500000000000000" pitchFamily="2" charset="0"/>
            </a:endParaRPr>
          </a:p>
          <a:p>
            <a:pPr marL="288925" indent="-288925" eaLnBrk="0" hangingPunct="0">
              <a:spcBef>
                <a:spcPct val="50000"/>
              </a:spcBef>
              <a:buClr>
                <a:srgbClr val="002060"/>
              </a:buClr>
            </a:pPr>
            <a:endParaRPr lang="en-US" sz="2000" dirty="0">
              <a:latin typeface="Montserrat" panose="00000500000000000000" pitchFamily="2" charset="0"/>
            </a:endParaRPr>
          </a:p>
        </p:txBody>
      </p:sp>
      <p:sp>
        <p:nvSpPr>
          <p:cNvPr id="22" name="Text Box 9"/>
          <p:cNvSpPr txBox="1">
            <a:spLocks noChangeArrowheads="1"/>
          </p:cNvSpPr>
          <p:nvPr/>
        </p:nvSpPr>
        <p:spPr bwMode="auto">
          <a:xfrm>
            <a:off x="4294517" y="1883868"/>
            <a:ext cx="5486400" cy="861774"/>
          </a:xfrm>
          <a:prstGeom prst="rect">
            <a:avLst/>
          </a:prstGeom>
          <a:noFill/>
          <a:ln w="9525">
            <a:noFill/>
            <a:miter lim="800000"/>
            <a:headEnd/>
            <a:tailEnd/>
          </a:ln>
        </p:spPr>
        <p:txBody>
          <a:bodyPr>
            <a:spAutoFit/>
          </a:bodyPr>
          <a:lstStyle/>
          <a:p>
            <a:pPr eaLnBrk="0" hangingPunct="0">
              <a:spcBef>
                <a:spcPct val="50000"/>
              </a:spcBef>
            </a:pPr>
            <a:r>
              <a:rPr lang="en-US" sz="2000" dirty="0" err="1">
                <a:latin typeface="Montserrat" panose="00000500000000000000" pitchFamily="2" charset="0"/>
              </a:rPr>
              <a:t>Completamento</a:t>
            </a:r>
            <a:r>
              <a:rPr lang="en-US" sz="2000" dirty="0">
                <a:latin typeface="Montserrat" panose="00000500000000000000" pitchFamily="2" charset="0"/>
              </a:rPr>
              <a:t> </a:t>
            </a:r>
            <a:r>
              <a:rPr lang="en-US" sz="2000" dirty="0" err="1">
                <a:latin typeface="Montserrat" panose="00000500000000000000" pitchFamily="2" charset="0"/>
              </a:rPr>
              <a:t>dell’esame</a:t>
            </a:r>
            <a:r>
              <a:rPr lang="en-US" sz="2000" dirty="0">
                <a:latin typeface="Montserrat" panose="00000500000000000000" pitchFamily="2" charset="0"/>
              </a:rPr>
              <a:t> </a:t>
            </a:r>
            <a:r>
              <a:rPr lang="en-US" sz="2000" dirty="0" err="1">
                <a:latin typeface="Montserrat" panose="00000500000000000000" pitchFamily="2" charset="0"/>
              </a:rPr>
              <a:t>fisico</a:t>
            </a:r>
            <a:r>
              <a:rPr lang="en-US" sz="2000" dirty="0">
                <a:latin typeface="Montserrat" panose="00000500000000000000" pitchFamily="2" charset="0"/>
              </a:rPr>
              <a:t> </a:t>
            </a:r>
          </a:p>
          <a:p>
            <a:pPr eaLnBrk="0" hangingPunct="0">
              <a:spcBef>
                <a:spcPct val="50000"/>
              </a:spcBef>
            </a:pPr>
            <a:r>
              <a:rPr lang="en-US" sz="2000" dirty="0">
                <a:latin typeface="Montserrat" panose="00000500000000000000" pitchFamily="2" charset="0"/>
              </a:rPr>
              <a:t>Piano di </a:t>
            </a:r>
            <a:r>
              <a:rPr lang="en-US" sz="2000" dirty="0" err="1">
                <a:latin typeface="Montserrat" panose="00000500000000000000" pitchFamily="2" charset="0"/>
              </a:rPr>
              <a:t>cura</a:t>
            </a:r>
            <a:r>
              <a:rPr lang="en-US" sz="2000" dirty="0">
                <a:latin typeface="Montserrat" panose="00000500000000000000" pitchFamily="2" charset="0"/>
              </a:rPr>
              <a:t> </a:t>
            </a:r>
            <a:r>
              <a:rPr lang="en-US" sz="2000" dirty="0" err="1">
                <a:latin typeface="Montserrat" panose="00000500000000000000" pitchFamily="2" charset="0"/>
              </a:rPr>
              <a:t>individualizzato</a:t>
            </a:r>
            <a:endParaRPr lang="en-US" sz="2000" dirty="0">
              <a:latin typeface="Montserrat" panose="00000500000000000000" pitchFamily="2" charset="0"/>
            </a:endParaRPr>
          </a:p>
        </p:txBody>
      </p:sp>
      <p:sp>
        <p:nvSpPr>
          <p:cNvPr id="10" name="AutoShape 5">
            <a:extLst>
              <a:ext uri="{FF2B5EF4-FFF2-40B4-BE49-F238E27FC236}">
                <a16:creationId xmlns:a16="http://schemas.microsoft.com/office/drawing/2014/main" id="{25D3D3D6-551A-42C8-A6CA-70D880E26512}"/>
              </a:ext>
            </a:extLst>
          </p:cNvPr>
          <p:cNvSpPr>
            <a:spLocks noChangeArrowheads="1"/>
          </p:cNvSpPr>
          <p:nvPr/>
        </p:nvSpPr>
        <p:spPr bwMode="auto">
          <a:xfrm>
            <a:off x="3099725" y="2144218"/>
            <a:ext cx="990600" cy="53340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it-IT" sz="1400">
              <a:latin typeface="Montserrat" panose="00000500000000000000" pitchFamily="2" charset="0"/>
            </a:endParaRPr>
          </a:p>
        </p:txBody>
      </p:sp>
      <p:sp>
        <p:nvSpPr>
          <p:cNvPr id="11" name="AutoShape 10">
            <a:extLst>
              <a:ext uri="{FF2B5EF4-FFF2-40B4-BE49-F238E27FC236}">
                <a16:creationId xmlns:a16="http://schemas.microsoft.com/office/drawing/2014/main" id="{864B76CF-C242-4BF0-B5BD-B951C89ACFCE}"/>
              </a:ext>
            </a:extLst>
          </p:cNvPr>
          <p:cNvSpPr>
            <a:spLocks noChangeArrowheads="1"/>
          </p:cNvSpPr>
          <p:nvPr/>
        </p:nvSpPr>
        <p:spPr bwMode="auto">
          <a:xfrm>
            <a:off x="3099725" y="4253378"/>
            <a:ext cx="990600" cy="53340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p:spPr>
        <p:txBody>
          <a:bodyPr wrap="none" anchor="ctr"/>
          <a:lstStyle/>
          <a:p>
            <a:endParaRPr lang="it-IT" sz="1400">
              <a:latin typeface="Montserrat" panose="00000500000000000000" pitchFamily="2" charset="0"/>
            </a:endParaRPr>
          </a:p>
        </p:txBody>
      </p:sp>
    </p:spTree>
    <p:extLst>
      <p:ext uri="{BB962C8B-B14F-4D97-AF65-F5344CB8AC3E}">
        <p14:creationId xmlns:p14="http://schemas.microsoft.com/office/powerpoint/2010/main" val="1767476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539012F-3430-EE12-896A-7415C4EF05E4}"/>
              </a:ext>
            </a:extLst>
          </p:cNvPr>
          <p:cNvSpPr txBox="1"/>
          <p:nvPr/>
        </p:nvSpPr>
        <p:spPr>
          <a:xfrm>
            <a:off x="627529" y="2252710"/>
            <a:ext cx="11174506" cy="3834127"/>
          </a:xfrm>
          <a:prstGeom prst="rect">
            <a:avLst/>
          </a:prstGeom>
          <a:noFill/>
        </p:spPr>
        <p:txBody>
          <a:bodyPr wrap="square">
            <a:spAutoFit/>
          </a:bodyPr>
          <a:lstStyle/>
          <a:p>
            <a:pPr marL="90170" algn="just">
              <a:lnSpc>
                <a:spcPct val="115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Sistema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Profility</a:t>
            </a:r>
            <a:r>
              <a:rPr lang="it-IT" sz="1800" dirty="0">
                <a:effectLst/>
                <a:latin typeface="Calibri" panose="020F0502020204030204" pitchFamily="34" charset="0"/>
                <a:ea typeface="Calibri" panose="020F0502020204030204" pitchFamily="34" charset="0"/>
                <a:cs typeface="Times New Roman" panose="02020603050405020304" pitchFamily="18" charset="0"/>
              </a:rPr>
              <a:t> supporta ottimamente i Case Manager e le équipe che progettano e seguono l’implementazione del Piano di cura della persona. Infatti, esso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restituisce </a:t>
            </a:r>
            <a:r>
              <a:rPr lang="it-IT" sz="1800" dirty="0">
                <a:effectLst/>
                <a:latin typeface="Calibri" panose="020F0502020204030204" pitchFamily="34" charset="0"/>
                <a:ea typeface="Calibri" panose="020F0502020204030204" pitchFamily="34" charset="0"/>
                <a:cs typeface="Times New Roman" panose="02020603050405020304" pitchFamily="18" charset="0"/>
              </a:rPr>
              <a:t>agli operatori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un quadro della probabile evoluzione dei problemi della persona nell’arco di 3 mesi circa</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marL="90170" algn="just">
              <a:lnSpc>
                <a:spcPct val="115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sistema si basa su quello che è accaduto a migliaia di persone nel mondo che hanno avuto le stesse condizioni di salute e gli stessi contesti. Questo permette agli operatori di tenere in considerazione le previsioni in modo da gestire al meglio il Piano di cura per mettere in atto quanto necessario ad evitare il declino dell’utente, ove possibile, nelle aree previste dal Sistema.</a:t>
            </a:r>
          </a:p>
          <a:p>
            <a:pPr marL="90170" algn="just">
              <a:lnSpc>
                <a:spcPct val="115000"/>
              </a:lnSpc>
              <a:spcAft>
                <a:spcPts val="10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Va detto che 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Protocolli di Valutazione Clinica</a:t>
            </a:r>
            <a:r>
              <a:rPr lang="it-IT" sz="1800" dirty="0">
                <a:effectLst/>
                <a:latin typeface="Calibri" panose="020F0502020204030204" pitchFamily="34" charset="0"/>
                <a:ea typeface="Calibri" panose="020F0502020204030204" pitchFamily="34" charset="0"/>
                <a:cs typeface="Times New Roman" panose="02020603050405020304" pitchFamily="18" charset="0"/>
              </a:rPr>
              <a:t> della scheda InterRAI Home Care già evidenziano i rischi emergenti, relativi a 25 diverse aree. Tuttavia, essere in grado di sapere IN CHE MODO i problemi probabilmente evolveranno nel tempo rappresenta un grande passo avanti per redigere il Piano di cura il più efficiente possibile. </a:t>
            </a:r>
            <a:r>
              <a:rPr lang="it-IT" sz="1800" b="1" dirty="0" err="1">
                <a:effectLst/>
                <a:latin typeface="Calibri" panose="020F0502020204030204" pitchFamily="34" charset="0"/>
                <a:ea typeface="Calibri" panose="020F0502020204030204" pitchFamily="34" charset="0"/>
                <a:cs typeface="Times New Roman" panose="02020603050405020304" pitchFamily="18" charset="0"/>
              </a:rPr>
              <a:t>Profility</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fa tutto questo</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CasellaDiTesto 8">
            <a:extLst>
              <a:ext uri="{FF2B5EF4-FFF2-40B4-BE49-F238E27FC236}">
                <a16:creationId xmlns:a16="http://schemas.microsoft.com/office/drawing/2014/main" id="{7C55C5CF-E120-B6D8-A2BA-74EB471F8D04}"/>
              </a:ext>
            </a:extLst>
          </p:cNvPr>
          <p:cNvSpPr txBox="1"/>
          <p:nvPr/>
        </p:nvSpPr>
        <p:spPr>
          <a:xfrm>
            <a:off x="627528" y="1123823"/>
            <a:ext cx="7803777" cy="1054263"/>
          </a:xfrm>
          <a:prstGeom prst="rect">
            <a:avLst/>
          </a:prstGeom>
          <a:noFill/>
        </p:spPr>
        <p:txBody>
          <a:bodyPr wrap="square">
            <a:spAutoFit/>
          </a:bodyPr>
          <a:lstStyle/>
          <a:p>
            <a:pPr>
              <a:lnSpc>
                <a:spcPct val="115000"/>
              </a:lnSpc>
              <a:spcAft>
                <a:spcPts val="1000"/>
              </a:spcAft>
            </a:pPr>
            <a:r>
              <a:rPr lang="it-IT" sz="2800" b="1" dirty="0" err="1">
                <a:effectLst/>
                <a:latin typeface="Calibri" panose="020F0502020204030204" pitchFamily="34" charset="0"/>
                <a:ea typeface="Calibri" panose="020F0502020204030204" pitchFamily="34" charset="0"/>
                <a:cs typeface="Times New Roman" panose="02020603050405020304" pitchFamily="18" charset="0"/>
              </a:rPr>
              <a:t>PROFILITY</a:t>
            </a:r>
            <a:r>
              <a:rPr lang="it-IT" sz="2800" b="1" dirty="0">
                <a:effectLst/>
                <a:latin typeface="Calibri" panose="020F0502020204030204" pitchFamily="34" charset="0"/>
                <a:ea typeface="Calibri" panose="020F0502020204030204" pitchFamily="34" charset="0"/>
                <a:cs typeface="Times New Roman" panose="02020603050405020304" pitchFamily="18" charset="0"/>
              </a:rPr>
              <a:t> il sistema di previsione basato su interRAI Home Care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17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04352" y="2135436"/>
            <a:ext cx="7869197"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sz="2000" dirty="0" err="1">
                <a:latin typeface="Montserrat" panose="00000500000000000000" pitchFamily="2" charset="0"/>
              </a:rPr>
              <a:t>Descrittivi</a:t>
            </a:r>
            <a:endParaRPr lang="en-US" sz="2000" dirty="0">
              <a:latin typeface="Montserrat" panose="00000500000000000000" pitchFamily="2" charset="0"/>
            </a:endParaRP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Nessuna</a:t>
            </a:r>
            <a:r>
              <a:rPr lang="en-US" sz="2000" dirty="0">
                <a:latin typeface="Montserrat" panose="00000500000000000000" pitchFamily="2" charset="0"/>
              </a:rPr>
              <a:t> </a:t>
            </a:r>
            <a:r>
              <a:rPr lang="en-US" sz="2000" dirty="0" err="1">
                <a:latin typeface="Montserrat" panose="00000500000000000000" pitchFamily="2" charset="0"/>
              </a:rPr>
              <a:t>eziologia</a:t>
            </a:r>
            <a:r>
              <a:rPr lang="en-US" sz="2000" dirty="0">
                <a:latin typeface="Montserrat" panose="00000500000000000000" pitchFamily="2" charset="0"/>
              </a:rPr>
              <a:t> </a:t>
            </a:r>
            <a:r>
              <a:rPr lang="en-US" sz="2000" dirty="0" err="1">
                <a:latin typeface="Montserrat" panose="00000500000000000000" pitchFamily="2" charset="0"/>
              </a:rPr>
              <a:t>disponibile</a:t>
            </a:r>
            <a:endParaRPr lang="en-US" sz="2000" dirty="0">
              <a:latin typeface="Montserrat" panose="00000500000000000000" pitchFamily="2" charset="0"/>
            </a:endParaRP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it-IT" sz="2000" dirty="0">
                <a:latin typeface="Montserrat" panose="00000500000000000000" pitchFamily="2" charset="0"/>
              </a:rPr>
              <a:t>Valutazione di una singola area</a:t>
            </a: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Compilazione</a:t>
            </a:r>
            <a:r>
              <a:rPr lang="en-US" sz="2000" dirty="0">
                <a:latin typeface="Montserrat" panose="00000500000000000000" pitchFamily="2" charset="0"/>
              </a:rPr>
              <a:t> “</a:t>
            </a:r>
            <a:r>
              <a:rPr lang="en-US" sz="2000" dirty="0" err="1">
                <a:latin typeface="Montserrat" panose="00000500000000000000" pitchFamily="2" charset="0"/>
              </a:rPr>
              <a:t>individuale</a:t>
            </a:r>
            <a:r>
              <a:rPr lang="en-US" sz="2000" dirty="0">
                <a:latin typeface="Montserrat" panose="00000500000000000000" pitchFamily="2" charset="0"/>
              </a:rPr>
              <a:t>”</a:t>
            </a: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Difficoltà</a:t>
            </a:r>
            <a:r>
              <a:rPr lang="en-US" sz="2000" dirty="0">
                <a:latin typeface="Montserrat" panose="00000500000000000000" pitchFamily="2" charset="0"/>
              </a:rPr>
              <a:t> di </a:t>
            </a:r>
            <a:r>
              <a:rPr lang="en-US" sz="2000" dirty="0" err="1">
                <a:latin typeface="Montserrat" panose="00000500000000000000" pitchFamily="2" charset="0"/>
              </a:rPr>
              <a:t>confronto</a:t>
            </a:r>
            <a:endParaRPr lang="it-IT" sz="2000" dirty="0">
              <a:latin typeface="Montserrat" panose="00000500000000000000" pitchFamily="2" charset="0"/>
            </a:endParaRPr>
          </a:p>
        </p:txBody>
      </p:sp>
      <p:sp>
        <p:nvSpPr>
          <p:cNvPr id="4" name="Rettangolo 3">
            <a:extLst>
              <a:ext uri="{FF2B5EF4-FFF2-40B4-BE49-F238E27FC236}">
                <a16:creationId xmlns:a16="http://schemas.microsoft.com/office/drawing/2014/main" id="{E735AA7A-C9CA-4C7B-8F8E-DD1EF0C83CA4}"/>
              </a:ext>
            </a:extLst>
          </p:cNvPr>
          <p:cNvSpPr/>
          <p:nvPr/>
        </p:nvSpPr>
        <p:spPr>
          <a:xfrm>
            <a:off x="704352" y="950507"/>
            <a:ext cx="9137438" cy="507831"/>
          </a:xfrm>
          <a:prstGeom prst="rect">
            <a:avLst/>
          </a:prstGeom>
        </p:spPr>
        <p:txBody>
          <a:bodyPr wrap="none">
            <a:spAutoFit/>
          </a:bodyPr>
          <a:lstStyle/>
          <a:p>
            <a:pPr>
              <a:defRPr/>
            </a:pPr>
            <a:r>
              <a:rPr lang="en-US" sz="2700" b="1" kern="0" dirty="0" err="1">
                <a:latin typeface="Montserrat ExtraBold" panose="00000900000000000000" pitchFamily="2" charset="0"/>
              </a:rPr>
              <a:t>Limiti</a:t>
            </a:r>
            <a:r>
              <a:rPr lang="en-US" sz="2700" b="1" kern="0" dirty="0">
                <a:latin typeface="Montserrat ExtraBold" panose="00000900000000000000" pitchFamily="2" charset="0"/>
              </a:rPr>
              <a:t> </a:t>
            </a:r>
            <a:r>
              <a:rPr lang="en-US" sz="2700" b="1" kern="0" dirty="0" err="1">
                <a:latin typeface="Montserrat ExtraBold" panose="00000900000000000000" pitchFamily="2" charset="0"/>
              </a:rPr>
              <a:t>degli</a:t>
            </a:r>
            <a:r>
              <a:rPr lang="en-US" sz="2700" b="1" kern="0" dirty="0">
                <a:latin typeface="Montserrat ExtraBold" panose="00000900000000000000" pitchFamily="2" charset="0"/>
              </a:rPr>
              <a:t> </a:t>
            </a:r>
            <a:r>
              <a:rPr lang="en-US" sz="2700" b="1" kern="0" dirty="0" err="1">
                <a:latin typeface="Montserrat ExtraBold" panose="00000900000000000000" pitchFamily="2" charset="0"/>
              </a:rPr>
              <a:t>strumenti</a:t>
            </a:r>
            <a:r>
              <a:rPr lang="en-US" sz="2700" b="1" kern="0" dirty="0">
                <a:latin typeface="Montserrat ExtraBold" panose="00000900000000000000" pitchFamily="2" charset="0"/>
              </a:rPr>
              <a:t> di </a:t>
            </a:r>
            <a:r>
              <a:rPr lang="en-US" sz="2700" b="1" kern="0" dirty="0" err="1">
                <a:latin typeface="Montserrat ExtraBold" panose="00000900000000000000" pitchFamily="2" charset="0"/>
              </a:rPr>
              <a:t>Valutazione</a:t>
            </a:r>
            <a:r>
              <a:rPr lang="en-US" sz="2700" b="1" kern="0" dirty="0">
                <a:latin typeface="Montserrat ExtraBold" panose="00000900000000000000" pitchFamily="2" charset="0"/>
              </a:rPr>
              <a:t> </a:t>
            </a:r>
            <a:r>
              <a:rPr lang="en-US" sz="2700" b="1" kern="0" dirty="0" err="1">
                <a:latin typeface="Montserrat ExtraBold" panose="00000900000000000000" pitchFamily="2" charset="0"/>
              </a:rPr>
              <a:t>tradizionali</a:t>
            </a:r>
            <a:endParaRPr lang="en-US" sz="2700" b="1" kern="0" dirty="0">
              <a:latin typeface="Montserrat ExtraBold" panose="00000900000000000000" pitchFamily="2" charset="0"/>
            </a:endParaRPr>
          </a:p>
        </p:txBody>
      </p:sp>
    </p:spTree>
    <p:extLst>
      <p:ext uri="{BB962C8B-B14F-4D97-AF65-F5344CB8AC3E}">
        <p14:creationId xmlns:p14="http://schemas.microsoft.com/office/powerpoint/2010/main" val="2865721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04352" y="2035096"/>
            <a:ext cx="7361311"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sz="2000" dirty="0" err="1">
                <a:latin typeface="Montserrat" panose="00000500000000000000" pitchFamily="2" charset="0"/>
              </a:rPr>
              <a:t>Onnicomprensivi</a:t>
            </a:r>
            <a:r>
              <a:rPr lang="en-US" sz="2000" dirty="0">
                <a:latin typeface="Montserrat" panose="00000500000000000000" pitchFamily="2" charset="0"/>
              </a:rPr>
              <a:t> </a:t>
            </a: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Possibile</a:t>
            </a:r>
            <a:r>
              <a:rPr lang="en-US" sz="2000" dirty="0">
                <a:latin typeface="Montserrat" panose="00000500000000000000" pitchFamily="2" charset="0"/>
              </a:rPr>
              <a:t> </a:t>
            </a:r>
            <a:r>
              <a:rPr lang="en-US" sz="2000" dirty="0" err="1">
                <a:latin typeface="Montserrat" panose="00000500000000000000" pitchFamily="2" charset="0"/>
              </a:rPr>
              <a:t>analisi</a:t>
            </a:r>
            <a:r>
              <a:rPr lang="en-US" sz="2000" dirty="0">
                <a:latin typeface="Montserrat" panose="00000500000000000000" pitchFamily="2" charset="0"/>
              </a:rPr>
              <a:t> </a:t>
            </a:r>
            <a:r>
              <a:rPr lang="en-US" sz="2000" dirty="0" err="1">
                <a:latin typeface="Montserrat" panose="00000500000000000000" pitchFamily="2" charset="0"/>
              </a:rPr>
              <a:t>delle</a:t>
            </a:r>
            <a:r>
              <a:rPr lang="en-US" sz="2000" dirty="0">
                <a:latin typeface="Montserrat" panose="00000500000000000000" pitchFamily="2" charset="0"/>
              </a:rPr>
              <a:t> cause</a:t>
            </a: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Diagnosi</a:t>
            </a:r>
            <a:r>
              <a:rPr lang="en-US" sz="2000" dirty="0">
                <a:latin typeface="Montserrat" panose="00000500000000000000" pitchFamily="2" charset="0"/>
              </a:rPr>
              <a:t> </a:t>
            </a:r>
            <a:r>
              <a:rPr lang="en-US" sz="2000" dirty="0" err="1">
                <a:latin typeface="Montserrat" panose="00000500000000000000" pitchFamily="2" charset="0"/>
              </a:rPr>
              <a:t>eziologiche</a:t>
            </a:r>
            <a:endParaRPr lang="en-US" sz="2000" dirty="0">
              <a:latin typeface="Montserrat" panose="00000500000000000000" pitchFamily="2" charset="0"/>
            </a:endParaRP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Orientati</a:t>
            </a:r>
            <a:r>
              <a:rPr lang="en-US" sz="2000" dirty="0">
                <a:latin typeface="Montserrat" panose="00000500000000000000" pitchFamily="2" charset="0"/>
              </a:rPr>
              <a:t> al Piano di </a:t>
            </a:r>
            <a:r>
              <a:rPr lang="en-US" sz="2000" dirty="0" err="1">
                <a:latin typeface="Montserrat" panose="00000500000000000000" pitchFamily="2" charset="0"/>
              </a:rPr>
              <a:t>Cura</a:t>
            </a:r>
            <a:endParaRPr lang="en-US" sz="2000" dirty="0">
              <a:latin typeface="Montserrat" panose="00000500000000000000" pitchFamily="2" charset="0"/>
            </a:endParaRPr>
          </a:p>
          <a:p>
            <a:pPr marL="457200" indent="-457200">
              <a:buFont typeface="Arial" panose="020B0604020202020204" pitchFamily="34" charset="0"/>
              <a:buChar char="•"/>
            </a:pPr>
            <a:endParaRPr lang="en-US" sz="2000" dirty="0">
              <a:latin typeface="Montserrat" panose="00000500000000000000" pitchFamily="2" charset="0"/>
            </a:endParaRPr>
          </a:p>
          <a:p>
            <a:pPr marL="457200" indent="-457200">
              <a:buFont typeface="Arial" panose="020B0604020202020204" pitchFamily="34" charset="0"/>
              <a:buChar char="•"/>
            </a:pPr>
            <a:r>
              <a:rPr lang="en-US" sz="2000" dirty="0" err="1">
                <a:latin typeface="Montserrat" panose="00000500000000000000" pitchFamily="2" charset="0"/>
              </a:rPr>
              <a:t>Confronti</a:t>
            </a:r>
            <a:endParaRPr lang="it-IT" sz="2000" dirty="0">
              <a:latin typeface="Montserrat" panose="00000500000000000000" pitchFamily="2" charset="0"/>
            </a:endParaRPr>
          </a:p>
        </p:txBody>
      </p:sp>
      <p:sp>
        <p:nvSpPr>
          <p:cNvPr id="5" name="Rettangolo 4">
            <a:extLst>
              <a:ext uri="{FF2B5EF4-FFF2-40B4-BE49-F238E27FC236}">
                <a16:creationId xmlns:a16="http://schemas.microsoft.com/office/drawing/2014/main" id="{743806EF-54E5-41AA-9A56-E984F7AAEE4E}"/>
              </a:ext>
            </a:extLst>
          </p:cNvPr>
          <p:cNvSpPr/>
          <p:nvPr/>
        </p:nvSpPr>
        <p:spPr>
          <a:xfrm>
            <a:off x="704352" y="967285"/>
            <a:ext cx="8016938" cy="507831"/>
          </a:xfrm>
          <a:prstGeom prst="rect">
            <a:avLst/>
          </a:prstGeom>
        </p:spPr>
        <p:txBody>
          <a:bodyPr wrap="none">
            <a:spAutoFit/>
          </a:bodyPr>
          <a:lstStyle/>
          <a:p>
            <a:pPr>
              <a:defRPr/>
            </a:pPr>
            <a:r>
              <a:rPr lang="en-US" sz="2700" b="1" kern="0" dirty="0" err="1">
                <a:latin typeface="Montserrat ExtraBold" panose="00000900000000000000" pitchFamily="2" charset="0"/>
              </a:rPr>
              <a:t>Strumenti</a:t>
            </a:r>
            <a:r>
              <a:rPr lang="en-US" sz="2700" b="1" kern="0" dirty="0">
                <a:latin typeface="Montserrat ExtraBold" panose="00000900000000000000" pitchFamily="2" charset="0"/>
              </a:rPr>
              <a:t> di </a:t>
            </a:r>
            <a:r>
              <a:rPr lang="en-US" sz="2700" b="1" kern="0" dirty="0" err="1">
                <a:latin typeface="Montserrat ExtraBold" panose="00000900000000000000" pitchFamily="2" charset="0"/>
              </a:rPr>
              <a:t>Seconda</a:t>
            </a:r>
            <a:r>
              <a:rPr lang="en-US" sz="2700" b="1" kern="0" dirty="0">
                <a:latin typeface="Montserrat ExtraBold" panose="00000900000000000000" pitchFamily="2" charset="0"/>
              </a:rPr>
              <a:t> e Terza </a:t>
            </a:r>
            <a:r>
              <a:rPr lang="en-US" sz="2700" b="1" kern="0" dirty="0" err="1">
                <a:latin typeface="Montserrat ExtraBold" panose="00000900000000000000" pitchFamily="2" charset="0"/>
              </a:rPr>
              <a:t>generazione</a:t>
            </a:r>
            <a:endParaRPr lang="en-US" sz="2700" b="1" kern="0" dirty="0">
              <a:latin typeface="Montserrat ExtraBold" panose="00000900000000000000" pitchFamily="2" charset="0"/>
            </a:endParaRPr>
          </a:p>
        </p:txBody>
      </p:sp>
    </p:spTree>
    <p:extLst>
      <p:ext uri="{BB962C8B-B14F-4D97-AF65-F5344CB8AC3E}">
        <p14:creationId xmlns:p14="http://schemas.microsoft.com/office/powerpoint/2010/main" val="6887817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0547A-CFEF-E740-8DEE-9EEFCACD121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3E8EF73-24C8-2147-B7B2-D48FD913F564}"/>
              </a:ext>
            </a:extLst>
          </p:cNvPr>
          <p:cNvSpPr>
            <a:spLocks noGrp="1"/>
          </p:cNvSpPr>
          <p:nvPr>
            <p:ph idx="1"/>
          </p:nvPr>
        </p:nvSpPr>
        <p:spPr>
          <a:xfrm>
            <a:off x="838200" y="0"/>
            <a:ext cx="10515600" cy="6176963"/>
          </a:xfrm>
        </p:spPr>
        <p:txBody>
          <a:bodyPr>
            <a:noAutofit/>
          </a:bodyPr>
          <a:lstStyle/>
          <a:p>
            <a:r>
              <a:rPr lang="it-IT" sz="1600" dirty="0" err="1">
                <a:solidFill>
                  <a:srgbClr val="205493"/>
                </a:solidFill>
                <a:effectLst/>
              </a:rPr>
              <a:t>Review</a:t>
            </a:r>
            <a:endParaRPr lang="it-IT" sz="1600" dirty="0">
              <a:solidFill>
                <a:srgbClr val="205493"/>
              </a:solidFill>
              <a:effectLst/>
            </a:endParaRPr>
          </a:p>
          <a:p>
            <a:pPr algn="l"/>
            <a:r>
              <a:rPr lang="it-IT" sz="1600" dirty="0">
                <a:effectLst/>
              </a:rPr>
              <a:t> </a:t>
            </a:r>
            <a:r>
              <a:rPr lang="it-IT" sz="1600" dirty="0" err="1">
                <a:solidFill>
                  <a:srgbClr val="5B616B"/>
                </a:solidFill>
                <a:effectLst/>
              </a:rPr>
              <a:t>Metabolism</a:t>
            </a:r>
            <a:endParaRPr lang="it-IT" sz="1600" b="0" dirty="0">
              <a:solidFill>
                <a:srgbClr val="5B616B"/>
              </a:solidFill>
              <a:effectLst/>
              <a:latin typeface="BlinkMacSystemFont"/>
            </a:endParaRPr>
          </a:p>
          <a:p>
            <a:r>
              <a:rPr lang="it-IT" sz="1600" dirty="0">
                <a:solidFill>
                  <a:srgbClr val="0071BC"/>
                </a:solidFill>
                <a:effectLst/>
              </a:rPr>
              <a:t>. </a:t>
            </a:r>
            <a:r>
              <a:rPr lang="it-IT" sz="1600" dirty="0">
                <a:solidFill>
                  <a:srgbClr val="5B616B"/>
                </a:solidFill>
                <a:effectLst/>
              </a:rPr>
              <a:t>2017 Apr:69S:S36-S40.</a:t>
            </a:r>
          </a:p>
          <a:p>
            <a:r>
              <a:rPr lang="it-IT" sz="1600" dirty="0">
                <a:effectLst/>
              </a:rPr>
              <a:t> </a:t>
            </a:r>
            <a:r>
              <a:rPr lang="it-IT" sz="1600" dirty="0" err="1">
                <a:solidFill>
                  <a:srgbClr val="5B616B"/>
                </a:solidFill>
                <a:effectLst/>
              </a:rPr>
              <a:t>doi</a:t>
            </a:r>
            <a:r>
              <a:rPr lang="it-IT" sz="1600" dirty="0">
                <a:solidFill>
                  <a:srgbClr val="5B616B"/>
                </a:solidFill>
                <a:effectLst/>
              </a:rPr>
              <a:t>: 10.1016/j.metabol.2017.01.011.Epub 2017 </a:t>
            </a:r>
            <a:r>
              <a:rPr lang="it-IT" sz="1600" dirty="0" err="1">
                <a:solidFill>
                  <a:srgbClr val="5B616B"/>
                </a:solidFill>
                <a:effectLst/>
              </a:rPr>
              <a:t>Jan</a:t>
            </a:r>
            <a:r>
              <a:rPr lang="it-IT" sz="1600" dirty="0">
                <a:solidFill>
                  <a:srgbClr val="5B616B"/>
                </a:solidFill>
                <a:effectLst/>
              </a:rPr>
              <a:t> 11.</a:t>
            </a:r>
            <a:endParaRPr lang="it-IT" sz="1600" dirty="0">
              <a:effectLst/>
            </a:endParaRPr>
          </a:p>
          <a:p>
            <a:r>
              <a:rPr lang="it-IT" sz="1600" b="1" dirty="0" err="1">
                <a:effectLst/>
                <a:latin typeface="Merriweather" pitchFamily="2" charset="77"/>
              </a:rPr>
              <a:t>Artificial</a:t>
            </a:r>
            <a:r>
              <a:rPr lang="it-IT" sz="1600" b="1" dirty="0">
                <a:effectLst/>
                <a:latin typeface="Merriweather" pitchFamily="2" charset="77"/>
              </a:rPr>
              <a:t> intelligence in medicine</a:t>
            </a:r>
          </a:p>
          <a:p>
            <a:r>
              <a:rPr lang="it-IT" sz="1600" u="none" strike="noStrike" dirty="0">
                <a:solidFill>
                  <a:srgbClr val="0071BC"/>
                </a:solidFill>
                <a:effectLst/>
                <a:hlinkClick r:id="rId2"/>
              </a:rPr>
              <a:t>Pavel Hamet</a:t>
            </a:r>
            <a:r>
              <a:rPr lang="it-IT" sz="1600" baseline="30000" dirty="0">
                <a:solidFill>
                  <a:srgbClr val="5B616B"/>
                </a:solidFill>
                <a:effectLst/>
              </a:rPr>
              <a:t> </a:t>
            </a:r>
            <a:r>
              <a:rPr lang="it-IT" sz="1600" u="none" strike="noStrike" baseline="30000" dirty="0">
                <a:solidFill>
                  <a:srgbClr val="323A45"/>
                </a:solidFill>
                <a:effectLst/>
                <a:hlinkClick r:id="rId3" tooltip="Centre de recherche, Centre hospitalier de l'Université de Montréal (CRCHUM), Montréal, Québec, Canada, H2X 0A9; Department of Medicine, Université de Montréal, Montréal, Québec, Canada, H3T 3J7. Electronic address: pavel.hamet@umontreal.ca."/>
              </a:rPr>
              <a:t>1</a:t>
            </a:r>
            <a:r>
              <a:rPr lang="it-IT" sz="1600" dirty="0">
                <a:solidFill>
                  <a:srgbClr val="5B616B"/>
                </a:solidFill>
                <a:effectLst/>
              </a:rPr>
              <a:t>, </a:t>
            </a:r>
            <a:r>
              <a:rPr lang="it-IT" sz="1600" u="none" strike="noStrike" dirty="0">
                <a:solidFill>
                  <a:srgbClr val="0071BC"/>
                </a:solidFill>
                <a:effectLst/>
                <a:hlinkClick r:id="rId4"/>
              </a:rPr>
              <a:t>Johanne Tremblay</a:t>
            </a:r>
            <a:r>
              <a:rPr lang="it-IT" sz="1600" baseline="30000" dirty="0">
                <a:solidFill>
                  <a:srgbClr val="5B616B"/>
                </a:solidFill>
                <a:effectLst/>
              </a:rPr>
              <a:t> </a:t>
            </a:r>
            <a:r>
              <a:rPr lang="it-IT" sz="1600" u="none" strike="noStrike" baseline="30000" dirty="0">
                <a:solidFill>
                  <a:srgbClr val="323A45"/>
                </a:solidFill>
                <a:effectLst/>
                <a:hlinkClick r:id="rId5" tooltip="Centre de recherche, Centre hospitalier de l'Université de Montréal (CRCHUM), Montréal, Québec, Canada, H2X 0A9; Department of Medicine, Université de Montréal, Montréal, Québec, Canada, H3T 3J7. Electronic address: johanne.tremblay@umontreal.ca."/>
              </a:rPr>
              <a:t>2</a:t>
            </a:r>
            <a:endParaRPr lang="it-IT" sz="1600" dirty="0">
              <a:solidFill>
                <a:srgbClr val="5B616B"/>
              </a:solidFill>
              <a:effectLst/>
            </a:endParaRPr>
          </a:p>
          <a:p>
            <a:r>
              <a:rPr lang="it-IT" sz="1600" dirty="0" err="1">
                <a:effectLst/>
              </a:rPr>
              <a:t>Affiliations</a:t>
            </a:r>
            <a:r>
              <a:rPr lang="it-IT" sz="1600" dirty="0">
                <a:effectLst/>
              </a:rPr>
              <a:t> </a:t>
            </a:r>
            <a:r>
              <a:rPr lang="it-IT" sz="1600" dirty="0" err="1">
                <a:effectLst/>
              </a:rPr>
              <a:t>expand</a:t>
            </a:r>
            <a:endParaRPr lang="it-IT" sz="1600" dirty="0">
              <a:effectLst/>
            </a:endParaRPr>
          </a:p>
          <a:p>
            <a:pPr>
              <a:buFont typeface="Arial" panose="020B0604020202020204" pitchFamily="34" charset="0"/>
              <a:buChar char="•"/>
            </a:pPr>
            <a:r>
              <a:rPr lang="it-IT" sz="1600" dirty="0">
                <a:effectLst/>
              </a:rPr>
              <a:t>PMID: </a:t>
            </a:r>
            <a:r>
              <a:rPr lang="it-IT" sz="1600" b="0" dirty="0">
                <a:solidFill>
                  <a:srgbClr val="212121"/>
                </a:solidFill>
                <a:effectLst/>
              </a:rPr>
              <a:t>28126242</a:t>
            </a:r>
            <a:endParaRPr lang="it-IT" sz="1600" dirty="0">
              <a:effectLst/>
            </a:endParaRPr>
          </a:p>
          <a:p>
            <a:pPr>
              <a:buFont typeface="Arial" panose="020B0604020202020204" pitchFamily="34" charset="0"/>
              <a:buChar char="•"/>
            </a:pPr>
            <a:r>
              <a:rPr lang="it-IT" sz="1600" dirty="0">
                <a:effectLst/>
              </a:rPr>
              <a:t> DOI: </a:t>
            </a:r>
            <a:r>
              <a:rPr lang="it-IT" sz="1600" u="none" strike="noStrike" dirty="0">
                <a:solidFill>
                  <a:srgbClr val="0071BC"/>
                </a:solidFill>
                <a:effectLst/>
                <a:hlinkClick r:id="rId6"/>
              </a:rPr>
              <a:t>10.1016/j.metabol.2017.01.011</a:t>
            </a:r>
            <a:endParaRPr lang="it-IT" sz="1600" dirty="0">
              <a:effectLst/>
            </a:endParaRPr>
          </a:p>
          <a:p>
            <a:pPr algn="l"/>
            <a:r>
              <a:rPr lang="it-IT" sz="1600" b="1" i="0" u="none" strike="noStrike" dirty="0" err="1">
                <a:solidFill>
                  <a:srgbClr val="212121"/>
                </a:solidFill>
                <a:effectLst/>
                <a:latin typeface="Merriweather" pitchFamily="2" charset="77"/>
              </a:rPr>
              <a:t>Abstract</a:t>
            </a:r>
            <a:endParaRPr lang="it-IT" sz="1600" b="1" i="0" u="none" strike="noStrike" dirty="0">
              <a:solidFill>
                <a:srgbClr val="212121"/>
              </a:solidFill>
              <a:effectLst/>
              <a:latin typeface="Merriweather" pitchFamily="2" charset="77"/>
            </a:endParaRPr>
          </a:p>
          <a:p>
            <a:pPr algn="l"/>
            <a:r>
              <a:rPr lang="it-IT" sz="1600" b="0" i="0" u="none" strike="noStrike" dirty="0" err="1">
                <a:solidFill>
                  <a:srgbClr val="212121"/>
                </a:solidFill>
                <a:effectLst/>
                <a:latin typeface="BlinkMacSystemFont"/>
              </a:rPr>
              <a:t>Artificial</a:t>
            </a:r>
            <a:r>
              <a:rPr lang="it-IT" sz="1600" b="0" i="0" u="none" strike="noStrike" dirty="0">
                <a:solidFill>
                  <a:srgbClr val="212121"/>
                </a:solidFill>
                <a:effectLst/>
                <a:latin typeface="BlinkMacSystemFont"/>
              </a:rPr>
              <a:t> Intelligence (AI)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 general </a:t>
            </a:r>
            <a:r>
              <a:rPr lang="it-IT" sz="1600" b="0" i="0" u="none" strike="noStrike" dirty="0" err="1">
                <a:solidFill>
                  <a:srgbClr val="212121"/>
                </a:solidFill>
                <a:effectLst/>
                <a:latin typeface="BlinkMacSystemFont"/>
              </a:rPr>
              <a:t>term</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that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implies</a:t>
            </a:r>
            <a:r>
              <a:rPr lang="it-IT" sz="1600" b="0" i="0" u="none" strike="noStrike" dirty="0">
                <a:solidFill>
                  <a:srgbClr val="212121"/>
                </a:solidFill>
                <a:effectLst/>
                <a:latin typeface="BlinkMacSystemFont"/>
              </a:rPr>
              <a:t> the use of a computer to model </a:t>
            </a:r>
            <a:r>
              <a:rPr lang="it-IT" sz="1600" b="0" i="0" u="none" strike="noStrike" dirty="0" err="1">
                <a:solidFill>
                  <a:srgbClr val="212121"/>
                </a:solidFill>
                <a:effectLst/>
                <a:latin typeface="BlinkMacSystemFont"/>
              </a:rPr>
              <a:t>intelligent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behavior</a:t>
            </a:r>
            <a:r>
              <a:rPr lang="it-IT" sz="1600" b="0" i="0" u="none" strike="noStrike" dirty="0">
                <a:solidFill>
                  <a:srgbClr val="212121"/>
                </a:solidFill>
                <a:effectLst/>
                <a:latin typeface="BlinkMacSystemFont"/>
              </a:rPr>
              <a:t> with </a:t>
            </a:r>
            <a:r>
              <a:rPr lang="it-IT" sz="1600" b="0" i="0" u="none" strike="noStrike" dirty="0" err="1">
                <a:solidFill>
                  <a:srgbClr val="212121"/>
                </a:solidFill>
                <a:effectLst/>
                <a:latin typeface="BlinkMacSystemFont"/>
              </a:rPr>
              <a:t>minimal</a:t>
            </a:r>
            <a:r>
              <a:rPr lang="it-IT" sz="1600" b="0" i="0" u="none" strike="noStrike" dirty="0">
                <a:solidFill>
                  <a:srgbClr val="212121"/>
                </a:solidFill>
                <a:effectLst/>
                <a:latin typeface="BlinkMacSystemFont"/>
              </a:rPr>
              <a:t> human </a:t>
            </a:r>
            <a:r>
              <a:rPr lang="it-IT" sz="1600" b="0" i="0" u="none" strike="noStrike" dirty="0" err="1">
                <a:solidFill>
                  <a:srgbClr val="212121"/>
                </a:solidFill>
                <a:effectLst/>
                <a:latin typeface="BlinkMacSystemFont"/>
              </a:rPr>
              <a:t>intervention</a:t>
            </a:r>
            <a:r>
              <a:rPr lang="it-IT" sz="1600" b="0" i="0" u="none" strike="noStrike" dirty="0">
                <a:solidFill>
                  <a:srgbClr val="212121"/>
                </a:solidFill>
                <a:effectLst/>
                <a:latin typeface="BlinkMacSystemFont"/>
              </a:rPr>
              <a:t>. AI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generally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accepted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having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started</a:t>
            </a:r>
            <a:r>
              <a:rPr lang="it-IT" sz="1600" b="0" i="0" u="none" strike="noStrike" dirty="0">
                <a:solidFill>
                  <a:srgbClr val="212121"/>
                </a:solidFill>
                <a:effectLst/>
                <a:latin typeface="BlinkMacSystemFont"/>
              </a:rPr>
              <a:t> with the </a:t>
            </a:r>
            <a:r>
              <a:rPr lang="it-IT" sz="1600" b="0" i="0" u="none" strike="noStrike" dirty="0" err="1">
                <a:solidFill>
                  <a:srgbClr val="212121"/>
                </a:solidFill>
                <a:effectLst/>
                <a:latin typeface="BlinkMacSystemFont"/>
              </a:rPr>
              <a:t>invention</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robots</a:t>
            </a:r>
            <a:r>
              <a:rPr lang="it-IT" sz="1600" b="0" i="0" u="none" strike="noStrike" dirty="0">
                <a:solidFill>
                  <a:srgbClr val="212121"/>
                </a:solidFill>
                <a:effectLst/>
                <a:latin typeface="BlinkMacSystemFont"/>
              </a:rPr>
              <a:t>. The </a:t>
            </a:r>
            <a:r>
              <a:rPr lang="it-IT" sz="1600" b="0" i="0" u="none" strike="noStrike" dirty="0" err="1">
                <a:solidFill>
                  <a:srgbClr val="212121"/>
                </a:solidFill>
                <a:effectLst/>
                <a:latin typeface="BlinkMacSystemFont"/>
              </a:rPr>
              <a:t>term</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derives</a:t>
            </a:r>
            <a:r>
              <a:rPr lang="it-IT" sz="1600" b="0" i="0" u="none" strike="noStrike" dirty="0">
                <a:solidFill>
                  <a:srgbClr val="212121"/>
                </a:solidFill>
                <a:effectLst/>
                <a:latin typeface="BlinkMacSystemFont"/>
              </a:rPr>
              <a:t> from the </a:t>
            </a:r>
            <a:r>
              <a:rPr lang="it-IT" sz="1600" b="0" i="0" u="none" strike="noStrike" dirty="0" err="1">
                <a:solidFill>
                  <a:srgbClr val="212121"/>
                </a:solidFill>
                <a:effectLst/>
                <a:latin typeface="BlinkMacSystemFont"/>
              </a:rPr>
              <a:t>Czech</a:t>
            </a:r>
            <a:r>
              <a:rPr lang="it-IT" sz="1600" b="0" i="0" u="none" strike="noStrike" dirty="0">
                <a:solidFill>
                  <a:srgbClr val="212121"/>
                </a:solidFill>
                <a:effectLst/>
                <a:latin typeface="BlinkMacSystemFont"/>
              </a:rPr>
              <a:t> word </a:t>
            </a:r>
            <a:r>
              <a:rPr lang="it-IT" sz="1600" b="0" i="0" u="none" strike="noStrike" dirty="0" err="1">
                <a:solidFill>
                  <a:srgbClr val="212121"/>
                </a:solidFill>
                <a:effectLst/>
                <a:latin typeface="BlinkMacSystemFont"/>
              </a:rPr>
              <a:t>robota</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meaning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biosynthetic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machines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used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forced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labor</a:t>
            </a:r>
            <a:r>
              <a:rPr lang="it-IT" sz="1600" b="0" i="0" u="none" strike="noStrike" dirty="0">
                <a:solidFill>
                  <a:srgbClr val="212121"/>
                </a:solidFill>
                <a:effectLst/>
                <a:latin typeface="BlinkMacSystemFont"/>
              </a:rPr>
              <a:t>. In </a:t>
            </a:r>
            <a:r>
              <a:rPr lang="it-IT" sz="1600" b="0" i="0" u="none" strike="noStrike" dirty="0" err="1">
                <a:solidFill>
                  <a:srgbClr val="212121"/>
                </a:solidFill>
                <a:effectLst/>
                <a:latin typeface="BlinkMacSystemFont"/>
              </a:rPr>
              <a:t>this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field</a:t>
            </a:r>
            <a:r>
              <a:rPr lang="it-IT" sz="1600" b="0" i="0" u="none" strike="noStrike" dirty="0">
                <a:solidFill>
                  <a:srgbClr val="212121"/>
                </a:solidFill>
                <a:effectLst/>
                <a:latin typeface="BlinkMacSystemFont"/>
              </a:rPr>
              <a:t>, Leonardo Da </a:t>
            </a:r>
            <a:r>
              <a:rPr lang="it-IT" sz="1600" b="0" i="0" u="none" strike="noStrike" dirty="0" err="1">
                <a:solidFill>
                  <a:srgbClr val="212121"/>
                </a:solidFill>
                <a:effectLst/>
                <a:latin typeface="BlinkMacSystemFont"/>
              </a:rPr>
              <a:t>Vinci's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lasting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heritage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today's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burgeoning</a:t>
            </a:r>
            <a:r>
              <a:rPr lang="it-IT" sz="1600" b="0" i="0" u="none" strike="noStrike" dirty="0">
                <a:solidFill>
                  <a:srgbClr val="212121"/>
                </a:solidFill>
                <a:effectLst/>
                <a:latin typeface="BlinkMacSystemFont"/>
              </a:rPr>
              <a:t> use of </a:t>
            </a:r>
            <a:r>
              <a:rPr lang="it-IT" sz="1600" b="0" i="0" u="none" strike="noStrike" dirty="0" err="1">
                <a:solidFill>
                  <a:srgbClr val="212121"/>
                </a:solidFill>
                <a:effectLst/>
                <a:latin typeface="BlinkMacSystemFont"/>
              </a:rPr>
              <a:t>robotic-assisted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surgery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named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after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him</a:t>
            </a:r>
            <a:r>
              <a:rPr lang="it-IT" sz="1600" b="0" i="0" u="none" strike="noStrike" dirty="0">
                <a:solidFill>
                  <a:srgbClr val="212121"/>
                </a:solidFill>
                <a:effectLst/>
                <a:latin typeface="BlinkMacSystemFont"/>
              </a:rPr>
              <a:t>, for </a:t>
            </a:r>
            <a:r>
              <a:rPr lang="it-IT" sz="1600" b="0" i="0" u="none" strike="noStrike" dirty="0" err="1">
                <a:solidFill>
                  <a:srgbClr val="212121"/>
                </a:solidFill>
                <a:effectLst/>
                <a:latin typeface="BlinkMacSystemFont"/>
              </a:rPr>
              <a:t>complex</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urologic</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gynecologic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procedures</a:t>
            </a:r>
            <a:r>
              <a:rPr lang="it-IT" sz="1600" b="0" i="0" u="none" strike="noStrike" dirty="0">
                <a:solidFill>
                  <a:srgbClr val="212121"/>
                </a:solidFill>
                <a:effectLst/>
                <a:latin typeface="BlinkMacSystemFont"/>
              </a:rPr>
              <a:t>. Da </a:t>
            </a:r>
            <a:r>
              <a:rPr lang="it-IT" sz="1600" b="0" i="0" u="none" strike="noStrike" dirty="0" err="1">
                <a:solidFill>
                  <a:srgbClr val="212121"/>
                </a:solidFill>
                <a:effectLst/>
                <a:latin typeface="BlinkMacSystemFont"/>
              </a:rPr>
              <a:t>Vinci's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sketchbooks</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robots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helped</a:t>
            </a:r>
            <a:r>
              <a:rPr lang="it-IT" sz="1600" b="0" i="0" u="none" strike="noStrike" dirty="0">
                <a:solidFill>
                  <a:srgbClr val="212121"/>
                </a:solidFill>
                <a:effectLst/>
                <a:latin typeface="BlinkMacSystemFont"/>
              </a:rPr>
              <a:t> set the stage for </a:t>
            </a:r>
            <a:r>
              <a:rPr lang="it-IT" sz="1600" b="0" i="0" u="none" strike="noStrike" dirty="0" err="1">
                <a:solidFill>
                  <a:srgbClr val="212121"/>
                </a:solidFill>
                <a:effectLst/>
                <a:latin typeface="BlinkMacSystemFont"/>
              </a:rPr>
              <a:t>this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innovation</a:t>
            </a:r>
            <a:r>
              <a:rPr lang="it-IT" sz="1600" b="0" i="0" u="none" strike="noStrike" dirty="0">
                <a:solidFill>
                  <a:srgbClr val="212121"/>
                </a:solidFill>
                <a:effectLst/>
                <a:latin typeface="BlinkMacSystemFont"/>
              </a:rPr>
              <a:t>. AI, </a:t>
            </a:r>
            <a:r>
              <a:rPr lang="it-IT" sz="1600" b="0" i="0" u="none" strike="noStrike" dirty="0" err="1">
                <a:solidFill>
                  <a:srgbClr val="212121"/>
                </a:solidFill>
                <a:effectLst/>
                <a:latin typeface="BlinkMacSystemFont"/>
              </a:rPr>
              <a:t>described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as</a:t>
            </a:r>
            <a:r>
              <a:rPr lang="it-IT" sz="1600" b="0" i="0" u="none" strike="noStrike" dirty="0">
                <a:solidFill>
                  <a:srgbClr val="212121"/>
                </a:solidFill>
                <a:effectLst/>
                <a:latin typeface="BlinkMacSystemFont"/>
              </a:rPr>
              <a:t> the science and </a:t>
            </a:r>
            <a:r>
              <a:rPr lang="it-IT" sz="1600" b="0" i="0" u="none" strike="noStrike" dirty="0" err="1">
                <a:solidFill>
                  <a:srgbClr val="212121"/>
                </a:solidFill>
                <a:effectLst/>
                <a:latin typeface="BlinkMacSystemFont"/>
              </a:rPr>
              <a:t>engineering</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making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intelligent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machines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was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officially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born</a:t>
            </a:r>
            <a:r>
              <a:rPr lang="it-IT" sz="1600" b="0" i="0" u="none" strike="noStrike" dirty="0">
                <a:solidFill>
                  <a:srgbClr val="212121"/>
                </a:solidFill>
                <a:effectLst/>
                <a:latin typeface="BlinkMacSystemFont"/>
              </a:rPr>
              <a:t> in 1956. </a:t>
            </a:r>
            <a:r>
              <a:rPr lang="it-IT" sz="1600" b="0" i="0" u="none" strike="noStrike" dirty="0">
                <a:solidFill>
                  <a:srgbClr val="FF0000"/>
                </a:solidFill>
                <a:effectLst/>
                <a:latin typeface="BlinkMacSystemFont"/>
              </a:rPr>
              <a:t>The </a:t>
            </a:r>
            <a:r>
              <a:rPr lang="it-IT" sz="1600" b="0" i="0" u="none" strike="noStrike" dirty="0" err="1">
                <a:solidFill>
                  <a:srgbClr val="FF0000"/>
                </a:solidFill>
                <a:effectLst/>
                <a:latin typeface="BlinkMacSystemFont"/>
              </a:rPr>
              <a:t>term</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applicable</a:t>
            </a:r>
            <a:r>
              <a:rPr lang="it-IT" sz="1600" b="0" i="0" u="none" strike="noStrike" dirty="0">
                <a:solidFill>
                  <a:srgbClr val="FF0000"/>
                </a:solidFill>
                <a:effectLst/>
                <a:latin typeface="BlinkMacSystemFont"/>
              </a:rPr>
              <a:t> to a </a:t>
            </a:r>
            <a:r>
              <a:rPr lang="it-IT" sz="1600" b="0" i="0" u="none" strike="noStrike" dirty="0" err="1">
                <a:solidFill>
                  <a:srgbClr val="FF0000"/>
                </a:solidFill>
                <a:effectLst/>
                <a:latin typeface="BlinkMacSystemFont"/>
              </a:rPr>
              <a:t>broad</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range</a:t>
            </a:r>
            <a:r>
              <a:rPr lang="it-IT" sz="1600" b="0" i="0" u="none" strike="noStrike" dirty="0">
                <a:solidFill>
                  <a:srgbClr val="FF0000"/>
                </a:solidFill>
                <a:effectLst/>
                <a:latin typeface="BlinkMacSystemFont"/>
              </a:rPr>
              <a:t> of </a:t>
            </a:r>
            <a:r>
              <a:rPr lang="it-IT" sz="1600" b="0" i="0" u="none" strike="noStrike" dirty="0" err="1">
                <a:solidFill>
                  <a:srgbClr val="FF0000"/>
                </a:solidFill>
                <a:effectLst/>
                <a:latin typeface="BlinkMacSystemFont"/>
              </a:rPr>
              <a:t>items</a:t>
            </a:r>
            <a:r>
              <a:rPr lang="it-IT" sz="1600" b="0" i="0" u="none" strike="noStrike" dirty="0">
                <a:solidFill>
                  <a:srgbClr val="FF0000"/>
                </a:solidFill>
                <a:effectLst/>
                <a:latin typeface="BlinkMacSystemFont"/>
              </a:rPr>
              <a:t> in medicine </a:t>
            </a:r>
            <a:r>
              <a:rPr lang="it-IT" sz="1600" b="0" i="0" u="none" strike="noStrike" dirty="0" err="1">
                <a:solidFill>
                  <a:srgbClr val="FF0000"/>
                </a:solidFill>
                <a:effectLst/>
                <a:latin typeface="BlinkMacSystemFont"/>
              </a:rPr>
              <a:t>such</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as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robotics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medical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diagnosis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medical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statistics</a:t>
            </a:r>
            <a:r>
              <a:rPr lang="it-IT" sz="1600" b="0" i="0" u="none" strike="noStrike" dirty="0">
                <a:solidFill>
                  <a:srgbClr val="FF0000"/>
                </a:solidFill>
                <a:effectLst/>
                <a:latin typeface="BlinkMacSystemFont"/>
              </a:rPr>
              <a:t>, and human </a:t>
            </a:r>
            <a:r>
              <a:rPr lang="it-IT" sz="1600" b="0" i="0" u="none" strike="noStrike" dirty="0" err="1">
                <a:solidFill>
                  <a:srgbClr val="FF0000"/>
                </a:solidFill>
                <a:effectLst/>
                <a:latin typeface="BlinkMacSystemFont"/>
              </a:rPr>
              <a:t>biology</a:t>
            </a:r>
            <a:r>
              <a:rPr lang="it-IT" sz="1600" b="0" i="0" u="none" strike="noStrike" dirty="0">
                <a:solidFill>
                  <a:srgbClr val="FF0000"/>
                </a:solidFill>
                <a:effectLst/>
                <a:latin typeface="BlinkMacSystemFont"/>
              </a:rPr>
              <a:t>-up to and </a:t>
            </a:r>
            <a:r>
              <a:rPr lang="it-IT" sz="1600" b="0" i="0" u="none" strike="noStrike" dirty="0" err="1">
                <a:solidFill>
                  <a:srgbClr val="FF0000"/>
                </a:solidFill>
                <a:effectLst/>
                <a:latin typeface="BlinkMacSystemFont"/>
              </a:rPr>
              <a:t>including</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today's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omics</a:t>
            </a:r>
            <a:r>
              <a:rPr lang="it-IT" sz="1600" b="0" i="0" u="none" strike="noStrike" dirty="0">
                <a:solidFill>
                  <a:srgbClr val="FF0000"/>
                </a:solidFill>
                <a:effectLst/>
                <a:latin typeface="BlinkMacSystemFont"/>
              </a:rPr>
              <a:t>". AI in medicine, </a:t>
            </a:r>
            <a:r>
              <a:rPr lang="it-IT" sz="1600" b="0" i="0" u="none" strike="noStrike" dirty="0" err="1">
                <a:solidFill>
                  <a:srgbClr val="FF0000"/>
                </a:solidFill>
                <a:effectLst/>
                <a:latin typeface="BlinkMacSystemFont"/>
              </a:rPr>
              <a:t>which</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is</a:t>
            </a:r>
            <a:r>
              <a:rPr lang="it-IT" sz="1600" b="0" i="0" u="none" strike="noStrike" dirty="0">
                <a:solidFill>
                  <a:srgbClr val="FF0000"/>
                </a:solidFill>
                <a:effectLst/>
                <a:latin typeface="BlinkMacSystemFont"/>
              </a:rPr>
              <a:t> the focus of </a:t>
            </a:r>
            <a:r>
              <a:rPr lang="it-IT" sz="1600" b="0" i="0" u="none" strike="noStrike" dirty="0" err="1">
                <a:solidFill>
                  <a:srgbClr val="FF0000"/>
                </a:solidFill>
                <a:effectLst/>
                <a:latin typeface="BlinkMacSystemFont"/>
              </a:rPr>
              <a:t>this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review</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has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two</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main</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branches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virtual</a:t>
            </a:r>
            <a:r>
              <a:rPr lang="it-IT" sz="1600" b="0" i="0" u="none" strike="noStrike" dirty="0">
                <a:solidFill>
                  <a:srgbClr val="FF0000"/>
                </a:solidFill>
                <a:effectLst/>
                <a:latin typeface="BlinkMacSystemFont"/>
              </a:rPr>
              <a:t> and </a:t>
            </a:r>
            <a:r>
              <a:rPr lang="it-IT" sz="1600" b="0" i="0" u="none" strike="noStrike" dirty="0" err="1">
                <a:solidFill>
                  <a:srgbClr val="FF0000"/>
                </a:solidFill>
                <a:effectLst/>
                <a:latin typeface="BlinkMacSystemFont"/>
              </a:rPr>
              <a:t>physical</a:t>
            </a:r>
            <a:r>
              <a:rPr lang="it-IT" sz="1600" b="0" i="0" u="none" strike="noStrike" dirty="0">
                <a:solidFill>
                  <a:srgbClr val="FF0000"/>
                </a:solidFill>
                <a:effectLst/>
                <a:latin typeface="BlinkMacSystemFont"/>
              </a:rPr>
              <a:t>. The </a:t>
            </a:r>
            <a:r>
              <a:rPr lang="it-IT" sz="1600" b="0" i="0" u="none" strike="noStrike" dirty="0" err="1">
                <a:solidFill>
                  <a:srgbClr val="FF0000"/>
                </a:solidFill>
                <a:effectLst/>
                <a:latin typeface="BlinkMacSystemFont"/>
              </a:rPr>
              <a:t>virtual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branch</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includes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informatics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approaches</a:t>
            </a:r>
            <a:r>
              <a:rPr lang="it-IT" sz="1600" b="0" i="0" u="none" strike="noStrike" dirty="0">
                <a:solidFill>
                  <a:srgbClr val="FF0000"/>
                </a:solidFill>
                <a:effectLst/>
                <a:latin typeface="BlinkMacSystemFont"/>
              </a:rPr>
              <a:t> from </a:t>
            </a:r>
            <a:r>
              <a:rPr lang="it-IT" sz="1600" b="0" i="0" u="none" strike="noStrike" dirty="0" err="1">
                <a:solidFill>
                  <a:srgbClr val="FF0000"/>
                </a:solidFill>
                <a:effectLst/>
                <a:latin typeface="BlinkMacSystemFont"/>
              </a:rPr>
              <a:t>deep</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learning</a:t>
            </a:r>
            <a:r>
              <a:rPr lang="it-IT" sz="1600" b="0" i="0" u="none" strike="noStrike" dirty="0">
                <a:solidFill>
                  <a:srgbClr val="FF0000"/>
                </a:solidFill>
                <a:effectLst/>
                <a:latin typeface="BlinkMacSystemFont"/>
              </a:rPr>
              <a:t> information management to control of </a:t>
            </a:r>
            <a:r>
              <a:rPr lang="it-IT" sz="1600" b="0" i="0" u="none" strike="noStrike" dirty="0" err="1">
                <a:solidFill>
                  <a:srgbClr val="FF0000"/>
                </a:solidFill>
                <a:effectLst/>
                <a:latin typeface="BlinkMacSystemFont"/>
              </a:rPr>
              <a:t>health</a:t>
            </a:r>
            <a:r>
              <a:rPr lang="it-IT" sz="1600" b="0" i="0" u="none" strike="noStrike" dirty="0">
                <a:solidFill>
                  <a:srgbClr val="FF0000"/>
                </a:solidFill>
                <a:effectLst/>
                <a:latin typeface="BlinkMacSystemFont"/>
              </a:rPr>
              <a:t> management </a:t>
            </a:r>
            <a:r>
              <a:rPr lang="it-IT" sz="1600" b="0" i="0" u="none" strike="noStrike" dirty="0" err="1">
                <a:solidFill>
                  <a:srgbClr val="FF0000"/>
                </a:solidFill>
                <a:effectLst/>
                <a:latin typeface="BlinkMacSystemFont"/>
              </a:rPr>
              <a:t>systems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including</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electronic</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health</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records</a:t>
            </a:r>
            <a:r>
              <a:rPr lang="it-IT" sz="1600" b="0" i="0" u="none" strike="noStrike" dirty="0">
                <a:solidFill>
                  <a:srgbClr val="FF0000"/>
                </a:solidFill>
                <a:effectLst/>
                <a:latin typeface="BlinkMacSystemFont"/>
              </a:rPr>
              <a:t>, and </a:t>
            </a:r>
            <a:r>
              <a:rPr lang="it-IT" sz="1600" b="0" i="0" u="none" strike="noStrike" dirty="0" err="1">
                <a:solidFill>
                  <a:srgbClr val="FF0000"/>
                </a:solidFill>
                <a:effectLst/>
                <a:latin typeface="BlinkMacSystemFont"/>
              </a:rPr>
              <a:t>active</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guidance</a:t>
            </a:r>
            <a:r>
              <a:rPr lang="it-IT" sz="1600" b="0" i="0" u="none" strike="noStrike" dirty="0">
                <a:solidFill>
                  <a:srgbClr val="FF0000"/>
                </a:solidFill>
                <a:effectLst/>
                <a:latin typeface="BlinkMacSystemFont"/>
              </a:rPr>
              <a:t> of </a:t>
            </a:r>
            <a:r>
              <a:rPr lang="it-IT" sz="1600" b="0" i="0" u="none" strike="noStrike" dirty="0" err="1">
                <a:solidFill>
                  <a:srgbClr val="FF0000"/>
                </a:solidFill>
                <a:effectLst/>
                <a:latin typeface="BlinkMacSystemFont"/>
              </a:rPr>
              <a:t>physicians</a:t>
            </a:r>
            <a:r>
              <a:rPr lang="it-IT" sz="1600" b="0" i="0" u="none" strike="noStrike" dirty="0">
                <a:solidFill>
                  <a:srgbClr val="FF0000"/>
                </a:solidFill>
                <a:effectLst/>
                <a:latin typeface="BlinkMacSystemFont"/>
              </a:rPr>
              <a:t> in </a:t>
            </a:r>
            <a:r>
              <a:rPr lang="it-IT" sz="1600" b="0" i="0" u="none" strike="noStrike" dirty="0" err="1">
                <a:solidFill>
                  <a:srgbClr val="FF0000"/>
                </a:solidFill>
                <a:effectLst/>
                <a:latin typeface="BlinkMacSystemFont"/>
              </a:rPr>
              <a:t>their</a:t>
            </a:r>
            <a:r>
              <a:rPr lang="it-IT" sz="1600" b="0" i="0" u="none" strike="noStrike" dirty="0">
                <a:solidFill>
                  <a:srgbClr val="FF0000"/>
                </a:solidFill>
                <a:effectLst/>
                <a:latin typeface="BlinkMacSystemFont"/>
              </a:rPr>
              <a:t> treatment </a:t>
            </a:r>
            <a:r>
              <a:rPr lang="it-IT" sz="1600" b="0" i="0" u="none" strike="noStrike" dirty="0" err="1">
                <a:solidFill>
                  <a:srgbClr val="FF0000"/>
                </a:solidFill>
                <a:effectLst/>
                <a:latin typeface="BlinkMacSystemFont"/>
              </a:rPr>
              <a:t>decisions</a:t>
            </a:r>
            <a:r>
              <a:rPr lang="it-IT" sz="1600" b="0" i="0" u="none" strike="noStrike" dirty="0">
                <a:solidFill>
                  <a:srgbClr val="FF0000"/>
                </a:solidFill>
                <a:effectLst/>
                <a:latin typeface="BlinkMacSystemFont"/>
              </a:rPr>
              <a:t>. The </a:t>
            </a:r>
            <a:r>
              <a:rPr lang="it-IT" sz="1600" b="0" i="0" u="none" strike="noStrike" dirty="0" err="1">
                <a:solidFill>
                  <a:srgbClr val="FF0000"/>
                </a:solidFill>
                <a:effectLst/>
                <a:latin typeface="BlinkMacSystemFont"/>
              </a:rPr>
              <a:t>physical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branch</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is</a:t>
            </a:r>
            <a:r>
              <a:rPr lang="it-IT" sz="1600" b="0" i="0" u="none" strike="noStrike" dirty="0">
                <a:solidFill>
                  <a:srgbClr val="FF0000"/>
                </a:solidFill>
                <a:effectLst/>
                <a:latin typeface="BlinkMacSystemFont"/>
              </a:rPr>
              <a:t> best </a:t>
            </a:r>
            <a:r>
              <a:rPr lang="it-IT" sz="1600" b="0" i="0" u="none" strike="noStrike" dirty="0" err="1">
                <a:solidFill>
                  <a:srgbClr val="FF0000"/>
                </a:solidFill>
                <a:effectLst/>
                <a:latin typeface="BlinkMacSystemFont"/>
              </a:rPr>
              <a:t>represented</a:t>
            </a:r>
            <a:r>
              <a:rPr lang="it-IT" sz="1600" b="0" i="0" u="none" strike="noStrike" dirty="0">
                <a:solidFill>
                  <a:srgbClr val="FF0000"/>
                </a:solidFill>
                <a:effectLst/>
                <a:latin typeface="BlinkMacSystemFont"/>
              </a:rPr>
              <a:t> by </a:t>
            </a:r>
            <a:r>
              <a:rPr lang="it-IT" sz="1600" b="0" i="0" u="none" strike="noStrike" dirty="0" err="1">
                <a:solidFill>
                  <a:srgbClr val="FF0000"/>
                </a:solidFill>
                <a:effectLst/>
                <a:latin typeface="BlinkMacSystemFont"/>
              </a:rPr>
              <a:t>robots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used</a:t>
            </a:r>
            <a:r>
              <a:rPr lang="it-IT" sz="1600" b="0" i="0" u="none" strike="noStrike" dirty="0">
                <a:solidFill>
                  <a:srgbClr val="FF0000"/>
                </a:solidFill>
                <a:effectLst/>
                <a:latin typeface="BlinkMacSystemFont"/>
              </a:rPr>
              <a:t> to assist the </a:t>
            </a:r>
            <a:r>
              <a:rPr lang="it-IT" sz="1600" b="0" i="0" u="none" strike="noStrike" dirty="0" err="1">
                <a:solidFill>
                  <a:srgbClr val="FF0000"/>
                </a:solidFill>
                <a:effectLst/>
                <a:latin typeface="BlinkMacSystemFont"/>
              </a:rPr>
              <a:t>elderly</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patient</a:t>
            </a:r>
            <a:r>
              <a:rPr lang="it-IT" sz="1600" b="0" i="0" u="none" strike="noStrike" dirty="0">
                <a:solidFill>
                  <a:srgbClr val="FF0000"/>
                </a:solidFill>
                <a:effectLst/>
                <a:latin typeface="BlinkMacSystemFont"/>
              </a:rPr>
              <a:t> or the </a:t>
            </a:r>
            <a:r>
              <a:rPr lang="it-IT" sz="1600" b="0" i="0" u="none" strike="noStrike" dirty="0" err="1">
                <a:solidFill>
                  <a:srgbClr val="FF0000"/>
                </a:solidFill>
                <a:effectLst/>
                <a:latin typeface="BlinkMacSystemFont"/>
              </a:rPr>
              <a:t>attending</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surgeon</a:t>
            </a:r>
            <a:r>
              <a:rPr lang="it-IT" sz="1600" b="0" i="0" u="none" strike="noStrike" dirty="0">
                <a:solidFill>
                  <a:srgbClr val="FF0000"/>
                </a:solidFill>
                <a:effectLst/>
                <a:latin typeface="BlinkMacSystemFont"/>
              </a:rPr>
              <a:t>. </a:t>
            </a:r>
            <a:r>
              <a:rPr lang="it-IT" sz="1600" b="0" i="0" u="none" strike="noStrike" dirty="0" err="1">
                <a:solidFill>
                  <a:srgbClr val="212121"/>
                </a:solidFill>
                <a:effectLst/>
                <a:latin typeface="BlinkMacSystemFont"/>
              </a:rPr>
              <a:t>Also</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embodied</a:t>
            </a:r>
            <a:r>
              <a:rPr lang="it-IT" sz="1600" b="0" i="0" u="none" strike="noStrike" dirty="0">
                <a:solidFill>
                  <a:srgbClr val="212121"/>
                </a:solidFill>
                <a:effectLst/>
                <a:latin typeface="BlinkMacSystemFont"/>
              </a:rPr>
              <a:t> in </a:t>
            </a:r>
            <a:r>
              <a:rPr lang="it-IT" sz="1600" b="0" i="0" u="none" strike="noStrike" dirty="0" err="1">
                <a:solidFill>
                  <a:srgbClr val="212121"/>
                </a:solidFill>
                <a:effectLst/>
                <a:latin typeface="BlinkMacSystemFont"/>
              </a:rPr>
              <a:t>this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branch</a:t>
            </a:r>
            <a:r>
              <a:rPr lang="it-IT" sz="1600" b="0" i="0" u="none" strike="noStrike" dirty="0">
                <a:solidFill>
                  <a:srgbClr val="212121"/>
                </a:solidFill>
                <a:effectLst/>
                <a:latin typeface="BlinkMacSystemFont"/>
              </a:rPr>
              <a:t> are </a:t>
            </a:r>
            <a:r>
              <a:rPr lang="it-IT" sz="1600" b="0" i="0" u="none" strike="noStrike" dirty="0" err="1">
                <a:solidFill>
                  <a:srgbClr val="212121"/>
                </a:solidFill>
                <a:effectLst/>
                <a:latin typeface="BlinkMacSystemFont"/>
              </a:rPr>
              <a:t>targeted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nanorobots</a:t>
            </a:r>
            <a:r>
              <a:rPr lang="it-IT" sz="1600" b="0" i="0" u="none" strike="noStrike" dirty="0">
                <a:solidFill>
                  <a:srgbClr val="212121"/>
                </a:solidFill>
                <a:effectLst/>
                <a:latin typeface="BlinkMacSystemFont"/>
              </a:rPr>
              <a:t>, a </a:t>
            </a:r>
            <a:r>
              <a:rPr lang="it-IT" sz="1600" b="0" i="0" u="none" strike="noStrike" dirty="0" err="1">
                <a:solidFill>
                  <a:srgbClr val="212121"/>
                </a:solidFill>
                <a:effectLst/>
                <a:latin typeface="BlinkMacSystemFont"/>
              </a:rPr>
              <a:t>unique</a:t>
            </a:r>
            <a:r>
              <a:rPr lang="it-IT" sz="1600" b="0" i="0" u="none" strike="noStrike" dirty="0">
                <a:solidFill>
                  <a:srgbClr val="212121"/>
                </a:solidFill>
                <a:effectLst/>
                <a:latin typeface="BlinkMacSystemFont"/>
              </a:rPr>
              <a:t> new </a:t>
            </a:r>
            <a:r>
              <a:rPr lang="it-IT" sz="1600" b="0" i="0" u="none" strike="noStrike" dirty="0" err="1">
                <a:solidFill>
                  <a:srgbClr val="212121"/>
                </a:solidFill>
                <a:effectLst/>
                <a:latin typeface="BlinkMacSystemFont"/>
              </a:rPr>
              <a:t>drug</a:t>
            </a:r>
            <a:r>
              <a:rPr lang="it-IT" sz="1600" b="0" i="0" u="none" strike="noStrike" dirty="0">
                <a:solidFill>
                  <a:srgbClr val="212121"/>
                </a:solidFill>
                <a:effectLst/>
                <a:latin typeface="BlinkMacSystemFont"/>
              </a:rPr>
              <a:t> delivery </a:t>
            </a:r>
            <a:r>
              <a:rPr lang="it-IT" sz="1600" b="0" i="0" u="none" strike="noStrike" dirty="0" err="1">
                <a:solidFill>
                  <a:srgbClr val="212121"/>
                </a:solidFill>
                <a:effectLst/>
                <a:latin typeface="BlinkMacSystemFont"/>
              </a:rPr>
              <a:t>system</a:t>
            </a:r>
            <a:r>
              <a:rPr lang="it-IT" sz="1600" b="0" i="0" u="none" strike="noStrike" dirty="0">
                <a:solidFill>
                  <a:srgbClr val="212121"/>
                </a:solidFill>
                <a:effectLst/>
                <a:latin typeface="BlinkMacSystemFont"/>
              </a:rPr>
              <a:t>. The </a:t>
            </a:r>
            <a:r>
              <a:rPr lang="it-IT" sz="1600" b="0" i="0" u="none" strike="noStrike" dirty="0" err="1">
                <a:solidFill>
                  <a:srgbClr val="212121"/>
                </a:solidFill>
                <a:effectLst/>
                <a:latin typeface="BlinkMacSystemFont"/>
              </a:rPr>
              <a:t>societal</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ethical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complexities</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these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applications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require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further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reflection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proof</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their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medical</a:t>
            </a:r>
            <a:r>
              <a:rPr lang="it-IT" sz="1600" b="0" i="0" u="none" strike="noStrike" dirty="0">
                <a:solidFill>
                  <a:srgbClr val="212121"/>
                </a:solidFill>
                <a:effectLst/>
                <a:latin typeface="BlinkMacSystemFont"/>
              </a:rPr>
              <a:t> utility, </a:t>
            </a:r>
            <a:r>
              <a:rPr lang="it-IT" sz="1600" b="0" i="0" u="none" strike="noStrike" dirty="0" err="1">
                <a:solidFill>
                  <a:srgbClr val="212121"/>
                </a:solidFill>
                <a:effectLst/>
                <a:latin typeface="BlinkMacSystemFont"/>
              </a:rPr>
              <a:t>economic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value</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development</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interdisciplinary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strategies</a:t>
            </a:r>
            <a:r>
              <a:rPr lang="it-IT" sz="1600" b="0" i="0" u="none" strike="noStrike" dirty="0">
                <a:solidFill>
                  <a:srgbClr val="212121"/>
                </a:solidFill>
                <a:effectLst/>
                <a:latin typeface="BlinkMacSystemFont"/>
              </a:rPr>
              <a:t> for </a:t>
            </a:r>
            <a:r>
              <a:rPr lang="it-IT" sz="1600" b="0" i="0" u="none" strike="noStrike" dirty="0" err="1">
                <a:solidFill>
                  <a:srgbClr val="212121"/>
                </a:solidFill>
                <a:effectLst/>
                <a:latin typeface="BlinkMacSystemFont"/>
              </a:rPr>
              <a:t>their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wider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application</a:t>
            </a:r>
            <a:r>
              <a:rPr lang="it-IT" sz="1600" b="0" i="0" u="none" strike="noStrike" dirty="0">
                <a:solidFill>
                  <a:srgbClr val="212121"/>
                </a:solidFill>
                <a:effectLst/>
                <a:latin typeface="BlinkMacSystemFont"/>
              </a:rPr>
              <a:t>.</a:t>
            </a:r>
          </a:p>
          <a:p>
            <a:pPr algn="l"/>
            <a:r>
              <a:rPr lang="it-IT" sz="1600" b="1" i="0" u="none" strike="noStrike" dirty="0" err="1">
                <a:solidFill>
                  <a:srgbClr val="212121"/>
                </a:solidFill>
                <a:effectLst/>
                <a:latin typeface="BlinkMacSystemFont"/>
              </a:rPr>
              <a:t>Keywords</a:t>
            </a:r>
            <a:r>
              <a:rPr lang="it-IT" sz="1600" b="1"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Artificial</a:t>
            </a:r>
            <a:r>
              <a:rPr lang="it-IT" sz="1600" b="0" i="0" u="none" strike="noStrike" dirty="0">
                <a:solidFill>
                  <a:srgbClr val="212121"/>
                </a:solidFill>
                <a:effectLst/>
                <a:latin typeface="BlinkMacSystemFont"/>
              </a:rPr>
              <a:t> intelligence; </a:t>
            </a:r>
            <a:r>
              <a:rPr lang="it-IT" sz="1600" b="0" i="0" u="none" strike="noStrike" dirty="0" err="1">
                <a:solidFill>
                  <a:srgbClr val="212121"/>
                </a:solidFill>
                <a:effectLst/>
                <a:latin typeface="BlinkMacSystemFont"/>
              </a:rPr>
              <a:t>Avatars</a:t>
            </a:r>
            <a:r>
              <a:rPr lang="it-IT" sz="1600" b="0" i="0" u="none" strike="noStrike" dirty="0">
                <a:solidFill>
                  <a:srgbClr val="212121"/>
                </a:solidFill>
                <a:effectLst/>
                <a:latin typeface="BlinkMacSystemFont"/>
              </a:rPr>
              <a:t>; Future of medicine; </a:t>
            </a:r>
            <a:r>
              <a:rPr lang="it-IT" sz="1600" b="0" i="0" u="none" strike="noStrike" dirty="0" err="1">
                <a:solidFill>
                  <a:srgbClr val="212121"/>
                </a:solidFill>
                <a:effectLst/>
                <a:latin typeface="BlinkMacSystemFont"/>
              </a:rPr>
              <a:t>Robots</a:t>
            </a:r>
            <a:r>
              <a:rPr lang="it-IT" sz="1600" b="0" i="0" u="none" strike="noStrike" dirty="0">
                <a:solidFill>
                  <a:srgbClr val="212121"/>
                </a:solidFill>
                <a:effectLst/>
                <a:latin typeface="BlinkMacSystemFont"/>
              </a:rPr>
              <a:t>.</a:t>
            </a:r>
          </a:p>
          <a:p>
            <a:pPr algn="l"/>
            <a:r>
              <a:rPr lang="it-IT" sz="1600" b="0" i="0" u="none" strike="noStrike" dirty="0">
                <a:solidFill>
                  <a:srgbClr val="212121"/>
                </a:solidFill>
                <a:effectLst/>
                <a:latin typeface="BlinkMacSystemFont"/>
              </a:rPr>
              <a:t>Copyright © 2017. </a:t>
            </a:r>
            <a:r>
              <a:rPr lang="it-IT" sz="1600" b="0" i="0" u="none" strike="noStrike" dirty="0" err="1">
                <a:solidFill>
                  <a:srgbClr val="212121"/>
                </a:solidFill>
                <a:effectLst/>
                <a:latin typeface="BlinkMacSystemFont"/>
              </a:rPr>
              <a:t>Published</a:t>
            </a:r>
            <a:r>
              <a:rPr lang="it-IT" sz="1600" b="0" i="0" u="none" strike="noStrike" dirty="0">
                <a:solidFill>
                  <a:srgbClr val="212121"/>
                </a:solidFill>
                <a:effectLst/>
                <a:latin typeface="BlinkMacSystemFont"/>
              </a:rPr>
              <a:t> by </a:t>
            </a:r>
            <a:r>
              <a:rPr lang="it-IT" sz="1600" b="0" i="0" u="none" strike="noStrike" dirty="0" err="1">
                <a:solidFill>
                  <a:srgbClr val="212121"/>
                </a:solidFill>
                <a:effectLst/>
                <a:latin typeface="BlinkMacSystemFont"/>
              </a:rPr>
              <a:t>Elsevier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Inc</a:t>
            </a:r>
            <a:r>
              <a:rPr lang="it-IT" sz="1600" b="0" i="0" u="none" strike="noStrike" dirty="0">
                <a:solidFill>
                  <a:srgbClr val="212121"/>
                </a:solidFill>
                <a:effectLst/>
                <a:latin typeface="BlinkMacSystemFont"/>
              </a:rPr>
              <a:t>.</a:t>
            </a:r>
          </a:p>
          <a:p>
            <a:br>
              <a:rPr lang="it-IT" sz="1600" dirty="0"/>
            </a:br>
            <a:endParaRPr lang="it-IT" sz="1600" dirty="0"/>
          </a:p>
        </p:txBody>
      </p:sp>
    </p:spTree>
    <p:extLst>
      <p:ext uri="{BB962C8B-B14F-4D97-AF65-F5344CB8AC3E}">
        <p14:creationId xmlns:p14="http://schemas.microsoft.com/office/powerpoint/2010/main" val="1039269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21608" y="1754763"/>
            <a:ext cx="8698561" cy="3810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lnSpc>
                <a:spcPct val="150000"/>
              </a:lnSpc>
              <a:spcBef>
                <a:spcPts val="600"/>
              </a:spcBef>
              <a:defRPr/>
            </a:pPr>
            <a:r>
              <a:rPr lang="en-US" sz="2000" dirty="0" err="1">
                <a:latin typeface="Montserrat" panose="00000500000000000000" pitchFamily="2" charset="0"/>
              </a:rPr>
              <a:t>interRAI</a:t>
            </a:r>
            <a:r>
              <a:rPr lang="en-US" sz="2000" dirty="0">
                <a:latin typeface="Montserrat" panose="00000500000000000000" pitchFamily="2" charset="0"/>
              </a:rPr>
              <a:t> </a:t>
            </a:r>
            <a:r>
              <a:rPr lang="en-US" sz="2000" dirty="0" err="1">
                <a:latin typeface="Montserrat" panose="00000500000000000000" pitchFamily="2" charset="0"/>
              </a:rPr>
              <a:t>ritiene</a:t>
            </a:r>
            <a:r>
              <a:rPr lang="en-US" sz="2000" dirty="0">
                <a:latin typeface="Montserrat" panose="00000500000000000000" pitchFamily="2" charset="0"/>
              </a:rPr>
              <a:t> </a:t>
            </a:r>
            <a:r>
              <a:rPr lang="en-US" sz="2000" dirty="0" err="1">
                <a:latin typeface="Montserrat" panose="00000500000000000000" pitchFamily="2" charset="0"/>
              </a:rPr>
              <a:t>che</a:t>
            </a:r>
            <a:r>
              <a:rPr lang="en-US" sz="2000" dirty="0">
                <a:latin typeface="Montserrat" panose="00000500000000000000" pitchFamily="2" charset="0"/>
              </a:rPr>
              <a:t> un </a:t>
            </a:r>
            <a:r>
              <a:rPr lang="en-US" sz="2000" b="1" dirty="0" err="1">
                <a:latin typeface="Montserrat" panose="00000500000000000000" pitchFamily="2" charset="0"/>
              </a:rPr>
              <a:t>metodo</a:t>
            </a:r>
            <a:r>
              <a:rPr lang="en-US" sz="2000" b="1" dirty="0">
                <a:latin typeface="Montserrat" panose="00000500000000000000" pitchFamily="2" charset="0"/>
              </a:rPr>
              <a:t> di </a:t>
            </a:r>
            <a:r>
              <a:rPr lang="en-US" sz="2000" b="1" dirty="0" err="1">
                <a:latin typeface="Montserrat" panose="00000500000000000000" pitchFamily="2" charset="0"/>
              </a:rPr>
              <a:t>valutazione</a:t>
            </a:r>
            <a:r>
              <a:rPr lang="en-US" sz="2000" b="1" dirty="0">
                <a:latin typeface="Montserrat" panose="00000500000000000000" pitchFamily="2" charset="0"/>
              </a:rPr>
              <a:t> </a:t>
            </a:r>
            <a:r>
              <a:rPr lang="en-US" sz="2000" b="1" dirty="0" err="1">
                <a:latin typeface="Montserrat" panose="00000500000000000000" pitchFamily="2" charset="0"/>
              </a:rPr>
              <a:t>standardizzato</a:t>
            </a:r>
            <a:r>
              <a:rPr lang="en-US" sz="2000" b="1" dirty="0">
                <a:latin typeface="Montserrat" panose="00000500000000000000" pitchFamily="2" charset="0"/>
              </a:rPr>
              <a:t> </a:t>
            </a:r>
            <a:r>
              <a:rPr lang="en-US" sz="2000" dirty="0" err="1">
                <a:latin typeface="Montserrat" panose="00000500000000000000" pitchFamily="2" charset="0"/>
              </a:rPr>
              <a:t>possa</a:t>
            </a:r>
            <a:r>
              <a:rPr lang="en-US" sz="2000" dirty="0">
                <a:latin typeface="Montserrat" panose="00000500000000000000" pitchFamily="2" charset="0"/>
              </a:rPr>
              <a:t> </a:t>
            </a:r>
            <a:r>
              <a:rPr lang="en-US" sz="2000" dirty="0" err="1">
                <a:latin typeface="Montserrat" panose="00000500000000000000" pitchFamily="2" charset="0"/>
              </a:rPr>
              <a:t>fornire</a:t>
            </a:r>
            <a:r>
              <a:rPr lang="en-US" sz="2000" dirty="0">
                <a:latin typeface="Montserrat" panose="00000500000000000000" pitchFamily="2" charset="0"/>
              </a:rPr>
              <a:t> </a:t>
            </a:r>
            <a:r>
              <a:rPr lang="en-US" sz="2000" dirty="0" err="1">
                <a:latin typeface="Montserrat" panose="00000500000000000000" pitchFamily="2" charset="0"/>
              </a:rPr>
              <a:t>informazioni</a:t>
            </a:r>
            <a:r>
              <a:rPr lang="en-US" sz="2000" dirty="0">
                <a:latin typeface="Montserrat" panose="00000500000000000000" pitchFamily="2" charset="0"/>
              </a:rPr>
              <a:t> </a:t>
            </a:r>
            <a:r>
              <a:rPr lang="en-US" sz="2000" dirty="0" err="1">
                <a:latin typeface="Montserrat" panose="00000500000000000000" pitchFamily="2" charset="0"/>
              </a:rPr>
              <a:t>fondamentali</a:t>
            </a:r>
            <a:r>
              <a:rPr lang="en-US" sz="2000" dirty="0">
                <a:latin typeface="Montserrat" panose="00000500000000000000" pitchFamily="2" charset="0"/>
              </a:rPr>
              <a:t> sui </a:t>
            </a:r>
            <a:r>
              <a:rPr lang="en-US" sz="2000" b="1" dirty="0" err="1">
                <a:latin typeface="Montserrat" panose="00000500000000000000" pitchFamily="2" charset="0"/>
              </a:rPr>
              <a:t>bisogni</a:t>
            </a:r>
            <a:r>
              <a:rPr lang="en-US" sz="2000" dirty="0">
                <a:latin typeface="Montserrat" panose="00000500000000000000" pitchFamily="2" charset="0"/>
              </a:rPr>
              <a:t> </a:t>
            </a:r>
            <a:r>
              <a:rPr lang="en-US" sz="2000" b="1" dirty="0" err="1">
                <a:latin typeface="Montserrat" panose="00000500000000000000" pitchFamily="2" charset="0"/>
              </a:rPr>
              <a:t>della</a:t>
            </a:r>
            <a:r>
              <a:rPr lang="en-US" sz="2000" b="1" dirty="0">
                <a:latin typeface="Montserrat" panose="00000500000000000000" pitchFamily="2" charset="0"/>
              </a:rPr>
              <a:t> </a:t>
            </a:r>
            <a:r>
              <a:rPr lang="en-US" sz="2000" b="1" dirty="0" err="1">
                <a:latin typeface="Montserrat" panose="00000500000000000000" pitchFamily="2" charset="0"/>
              </a:rPr>
              <a:t>popolazione</a:t>
            </a:r>
            <a:r>
              <a:rPr lang="en-US" sz="2000" b="1" dirty="0">
                <a:latin typeface="Montserrat" panose="00000500000000000000" pitchFamily="2" charset="0"/>
              </a:rPr>
              <a:t> </a:t>
            </a:r>
            <a:r>
              <a:rPr lang="en-US" sz="2000" b="1" dirty="0" err="1">
                <a:latin typeface="Montserrat" panose="00000500000000000000" pitchFamily="2" charset="0"/>
              </a:rPr>
              <a:t>anziana</a:t>
            </a:r>
            <a:r>
              <a:rPr lang="en-US" sz="2000" dirty="0">
                <a:latin typeface="Montserrat" panose="00000500000000000000" pitchFamily="2" charset="0"/>
              </a:rPr>
              <a:t>, </a:t>
            </a:r>
            <a:r>
              <a:rPr lang="en-US" sz="2000" dirty="0" err="1">
                <a:latin typeface="Montserrat" panose="00000500000000000000" pitchFamily="2" charset="0"/>
              </a:rPr>
              <a:t>che</a:t>
            </a:r>
            <a:r>
              <a:rPr lang="en-US" sz="2000" dirty="0">
                <a:latin typeface="Montserrat" panose="00000500000000000000" pitchFamily="2" charset="0"/>
              </a:rPr>
              <a:t> </a:t>
            </a:r>
            <a:r>
              <a:rPr lang="en-US" sz="2000" dirty="0" err="1">
                <a:latin typeface="Montserrat" panose="00000500000000000000" pitchFamily="2" charset="0"/>
              </a:rPr>
              <a:t>sta</a:t>
            </a:r>
            <a:r>
              <a:rPr lang="en-US" sz="2000" dirty="0">
                <a:latin typeface="Montserrat" panose="00000500000000000000" pitchFamily="2" charset="0"/>
              </a:rPr>
              <a:t> </a:t>
            </a:r>
            <a:r>
              <a:rPr lang="en-US" sz="2000" dirty="0" err="1">
                <a:latin typeface="Montserrat" panose="00000500000000000000" pitchFamily="2" charset="0"/>
              </a:rPr>
              <a:t>rapidamente</a:t>
            </a:r>
            <a:r>
              <a:rPr lang="en-US" sz="2000" dirty="0">
                <a:latin typeface="Montserrat" panose="00000500000000000000" pitchFamily="2" charset="0"/>
              </a:rPr>
              <a:t> crescendo in </a:t>
            </a:r>
            <a:r>
              <a:rPr lang="en-US" sz="2000" dirty="0" err="1">
                <a:latin typeface="Montserrat" panose="00000500000000000000" pitchFamily="2" charset="0"/>
              </a:rPr>
              <a:t>tutto</a:t>
            </a:r>
            <a:r>
              <a:rPr lang="en-US" sz="2000" dirty="0">
                <a:latin typeface="Montserrat" panose="00000500000000000000" pitchFamily="2" charset="0"/>
              </a:rPr>
              <a:t> il mondo.</a:t>
            </a:r>
          </a:p>
          <a:p>
            <a:pPr algn="just" eaLnBrk="0" hangingPunct="0">
              <a:lnSpc>
                <a:spcPct val="150000"/>
              </a:lnSpc>
              <a:spcBef>
                <a:spcPts val="600"/>
              </a:spcBef>
              <a:defRPr/>
            </a:pPr>
            <a:r>
              <a:rPr lang="en-US" sz="2000" dirty="0">
                <a:latin typeface="Montserrat" panose="00000500000000000000" pitchFamily="2" charset="0"/>
              </a:rPr>
              <a:t>Una </a:t>
            </a:r>
            <a:r>
              <a:rPr lang="en-US" sz="2000" dirty="0" err="1">
                <a:latin typeface="Montserrat" panose="00000500000000000000" pitchFamily="2" charset="0"/>
              </a:rPr>
              <a:t>valutazione</a:t>
            </a:r>
            <a:r>
              <a:rPr lang="en-US" sz="2000" dirty="0">
                <a:latin typeface="Montserrat" panose="00000500000000000000" pitchFamily="2" charset="0"/>
              </a:rPr>
              <a:t> </a:t>
            </a:r>
            <a:r>
              <a:rPr lang="en-US" sz="2000" dirty="0" err="1">
                <a:latin typeface="Montserrat" panose="00000500000000000000" pitchFamily="2" charset="0"/>
              </a:rPr>
              <a:t>completa</a:t>
            </a:r>
            <a:r>
              <a:rPr lang="en-US" sz="2000" dirty="0">
                <a:latin typeface="Montserrat" panose="00000500000000000000" pitchFamily="2" charset="0"/>
              </a:rPr>
              <a:t>, </a:t>
            </a:r>
            <a:r>
              <a:rPr lang="en-US" sz="2000" dirty="0" err="1">
                <a:latin typeface="Montserrat" panose="00000500000000000000" pitchFamily="2" charset="0"/>
              </a:rPr>
              <a:t>che</a:t>
            </a:r>
            <a:r>
              <a:rPr lang="en-US" sz="2000" dirty="0">
                <a:latin typeface="Montserrat" panose="00000500000000000000" pitchFamily="2" charset="0"/>
              </a:rPr>
              <a:t> </a:t>
            </a:r>
            <a:r>
              <a:rPr lang="en-US" sz="2000" dirty="0" err="1">
                <a:latin typeface="Montserrat" panose="00000500000000000000" pitchFamily="2" charset="0"/>
              </a:rPr>
              <a:t>comprenda</a:t>
            </a:r>
            <a:r>
              <a:rPr lang="en-US" sz="2000" dirty="0">
                <a:latin typeface="Montserrat" panose="00000500000000000000" pitchFamily="2" charset="0"/>
              </a:rPr>
              <a:t> </a:t>
            </a:r>
            <a:r>
              <a:rPr lang="en-US" sz="2000" dirty="0" err="1">
                <a:latin typeface="Montserrat" panose="00000500000000000000" pitchFamily="2" charset="0"/>
              </a:rPr>
              <a:t>i</a:t>
            </a:r>
            <a:r>
              <a:rPr lang="en-US" sz="2000" dirty="0">
                <a:latin typeface="Montserrat" panose="00000500000000000000" pitchFamily="2" charset="0"/>
              </a:rPr>
              <a:t> </a:t>
            </a:r>
            <a:r>
              <a:rPr lang="en-US" sz="2000" dirty="0" err="1">
                <a:latin typeface="Montserrat" panose="00000500000000000000" pitchFamily="2" charset="0"/>
              </a:rPr>
              <a:t>bisogni</a:t>
            </a:r>
            <a:r>
              <a:rPr lang="en-US" sz="2000" dirty="0">
                <a:latin typeface="Montserrat" panose="00000500000000000000" pitchFamily="2" charset="0"/>
              </a:rPr>
              <a:t> </a:t>
            </a:r>
            <a:r>
              <a:rPr lang="en-US" sz="2000" dirty="0" err="1">
                <a:latin typeface="Montserrat" panose="00000500000000000000" pitchFamily="2" charset="0"/>
              </a:rPr>
              <a:t>funzionali</a:t>
            </a:r>
            <a:r>
              <a:rPr lang="en-US" sz="2000" dirty="0">
                <a:latin typeface="Montserrat" panose="00000500000000000000" pitchFamily="2" charset="0"/>
              </a:rPr>
              <a:t>, </a:t>
            </a:r>
            <a:r>
              <a:rPr lang="en-US" sz="2000" dirty="0" err="1">
                <a:latin typeface="Montserrat" panose="00000500000000000000" pitchFamily="2" charset="0"/>
              </a:rPr>
              <a:t>psicosociali</a:t>
            </a:r>
            <a:r>
              <a:rPr lang="en-US" sz="2000" dirty="0">
                <a:latin typeface="Montserrat" panose="00000500000000000000" pitchFamily="2" charset="0"/>
              </a:rPr>
              <a:t> ed </a:t>
            </a:r>
            <a:r>
              <a:rPr lang="en-US" sz="2000" dirty="0" err="1">
                <a:latin typeface="Montserrat" panose="00000500000000000000" pitchFamily="2" charset="0"/>
              </a:rPr>
              <a:t>ambientali</a:t>
            </a:r>
            <a:r>
              <a:rPr lang="en-US" sz="2000" dirty="0">
                <a:latin typeface="Montserrat" panose="00000500000000000000" pitchFamily="2" charset="0"/>
              </a:rPr>
              <a:t> è la </a:t>
            </a:r>
            <a:r>
              <a:rPr lang="en-US" sz="2000" dirty="0" err="1">
                <a:latin typeface="Montserrat" panose="00000500000000000000" pitchFamily="2" charset="0"/>
              </a:rPr>
              <a:t>chiave</a:t>
            </a:r>
            <a:r>
              <a:rPr lang="en-US" sz="2000" dirty="0">
                <a:latin typeface="Montserrat" panose="00000500000000000000" pitchFamily="2" charset="0"/>
              </a:rPr>
              <a:t> per </a:t>
            </a:r>
            <a:r>
              <a:rPr lang="en-US" sz="2000" dirty="0" err="1">
                <a:latin typeface="Montserrat" panose="00000500000000000000" pitchFamily="2" charset="0"/>
              </a:rPr>
              <a:t>un’</a:t>
            </a:r>
            <a:r>
              <a:rPr lang="en-US" sz="2000" b="1" dirty="0" err="1">
                <a:latin typeface="Montserrat" panose="00000500000000000000" pitchFamily="2" charset="0"/>
              </a:rPr>
              <a:t>adeguata</a:t>
            </a:r>
            <a:r>
              <a:rPr lang="en-US" sz="2000" dirty="0">
                <a:latin typeface="Montserrat" panose="00000500000000000000" pitchFamily="2" charset="0"/>
              </a:rPr>
              <a:t> </a:t>
            </a:r>
            <a:r>
              <a:rPr lang="en-US" sz="2000" b="1" dirty="0" err="1">
                <a:latin typeface="Montserrat" panose="00000500000000000000" pitchFamily="2" charset="0"/>
              </a:rPr>
              <a:t>pianificazione</a:t>
            </a:r>
            <a:r>
              <a:rPr lang="en-US" sz="2000" b="1" dirty="0">
                <a:latin typeface="Montserrat" panose="00000500000000000000" pitchFamily="2" charset="0"/>
              </a:rPr>
              <a:t> </a:t>
            </a:r>
            <a:r>
              <a:rPr lang="en-US" sz="2000" b="1" dirty="0" err="1">
                <a:latin typeface="Montserrat" panose="00000500000000000000" pitchFamily="2" charset="0"/>
              </a:rPr>
              <a:t>dell’Assistenza</a:t>
            </a:r>
            <a:r>
              <a:rPr lang="en-US" sz="2000" dirty="0">
                <a:latin typeface="Montserrat" panose="00000500000000000000" pitchFamily="2" charset="0"/>
              </a:rPr>
              <a:t>, con </a:t>
            </a:r>
            <a:r>
              <a:rPr lang="en-US" sz="2000" dirty="0" err="1">
                <a:latin typeface="Montserrat" panose="00000500000000000000" pitchFamily="2" charset="0"/>
              </a:rPr>
              <a:t>conseguente</a:t>
            </a:r>
            <a:r>
              <a:rPr lang="en-US" sz="2000" dirty="0">
                <a:latin typeface="Montserrat" panose="00000500000000000000" pitchFamily="2" charset="0"/>
              </a:rPr>
              <a:t> </a:t>
            </a:r>
            <a:r>
              <a:rPr lang="en-US" sz="2000" dirty="0" err="1">
                <a:latin typeface="Montserrat" panose="00000500000000000000" pitchFamily="2" charset="0"/>
              </a:rPr>
              <a:t>maggiore</a:t>
            </a:r>
            <a:r>
              <a:rPr lang="en-US" sz="2000" dirty="0">
                <a:latin typeface="Montserrat" panose="00000500000000000000" pitchFamily="2" charset="0"/>
              </a:rPr>
              <a:t> </a:t>
            </a:r>
            <a:r>
              <a:rPr lang="en-US" sz="2000" b="1" dirty="0" err="1">
                <a:latin typeface="Montserrat" panose="00000500000000000000" pitchFamily="2" charset="0"/>
              </a:rPr>
              <a:t>Qualità</a:t>
            </a:r>
            <a:r>
              <a:rPr lang="en-US" sz="2000" b="1" dirty="0">
                <a:latin typeface="Montserrat" panose="00000500000000000000" pitchFamily="2" charset="0"/>
              </a:rPr>
              <a:t> </a:t>
            </a:r>
            <a:r>
              <a:rPr lang="en-US" sz="2000" b="1" dirty="0" err="1">
                <a:latin typeface="Montserrat" panose="00000500000000000000" pitchFamily="2" charset="0"/>
              </a:rPr>
              <a:t>nell’Assistenza</a:t>
            </a:r>
            <a:r>
              <a:rPr lang="en-US" sz="2000" dirty="0">
                <a:latin typeface="Montserrat" panose="00000500000000000000" pitchFamily="2" charset="0"/>
              </a:rPr>
              <a:t> </a:t>
            </a:r>
            <a:r>
              <a:rPr lang="en-US" sz="2000" dirty="0" err="1">
                <a:latin typeface="Montserrat" panose="00000500000000000000" pitchFamily="2" charset="0"/>
              </a:rPr>
              <a:t>offerta</a:t>
            </a:r>
            <a:r>
              <a:rPr lang="en-US" sz="2000" dirty="0">
                <a:latin typeface="Montserrat" panose="00000500000000000000" pitchFamily="2" charset="0"/>
              </a:rPr>
              <a:t> </a:t>
            </a:r>
            <a:r>
              <a:rPr lang="en-US" sz="2000" dirty="0" err="1">
                <a:latin typeface="Montserrat" panose="00000500000000000000" pitchFamily="2" charset="0"/>
              </a:rPr>
              <a:t>alla</a:t>
            </a:r>
            <a:r>
              <a:rPr lang="en-US" sz="2000" dirty="0">
                <a:latin typeface="Montserrat" panose="00000500000000000000" pitchFamily="2" charset="0"/>
              </a:rPr>
              <a:t> Persona e </a:t>
            </a:r>
            <a:r>
              <a:rPr lang="en-US" sz="2000" dirty="0" err="1">
                <a:latin typeface="Montserrat" panose="00000500000000000000" pitchFamily="2" charset="0"/>
              </a:rPr>
              <a:t>nei</a:t>
            </a:r>
            <a:r>
              <a:rPr lang="en-US" sz="2000" dirty="0">
                <a:latin typeface="Montserrat" panose="00000500000000000000" pitchFamily="2" charset="0"/>
              </a:rPr>
              <a:t> </a:t>
            </a:r>
            <a:r>
              <a:rPr lang="en-US" sz="2000" b="1" dirty="0" err="1">
                <a:latin typeface="Montserrat" panose="00000500000000000000" pitchFamily="2" charset="0"/>
              </a:rPr>
              <a:t>dati</a:t>
            </a:r>
            <a:r>
              <a:rPr lang="en-US" sz="2000" b="1" dirty="0">
                <a:latin typeface="Montserrat" panose="00000500000000000000" pitchFamily="2" charset="0"/>
              </a:rPr>
              <a:t> </a:t>
            </a:r>
            <a:r>
              <a:rPr lang="en-US" sz="2000" b="1" dirty="0" err="1">
                <a:latin typeface="Montserrat" panose="00000500000000000000" pitchFamily="2" charset="0"/>
              </a:rPr>
              <a:t>disponibili</a:t>
            </a:r>
            <a:r>
              <a:rPr lang="en-US" sz="2000" b="1" dirty="0">
                <a:latin typeface="Montserrat" panose="00000500000000000000" pitchFamily="2" charset="0"/>
              </a:rPr>
              <a:t> </a:t>
            </a:r>
            <a:r>
              <a:rPr lang="en-US" sz="2000" dirty="0">
                <a:latin typeface="Montserrat" panose="00000500000000000000" pitchFamily="2" charset="0"/>
              </a:rPr>
              <a:t>a </a:t>
            </a:r>
            <a:r>
              <a:rPr lang="en-US" sz="2000" dirty="0" err="1">
                <a:latin typeface="Montserrat" panose="00000500000000000000" pitchFamily="2" charset="0"/>
              </a:rPr>
              <a:t>livello</a:t>
            </a:r>
            <a:r>
              <a:rPr lang="en-US" sz="2000" dirty="0">
                <a:latin typeface="Montserrat" panose="00000500000000000000" pitchFamily="2" charset="0"/>
              </a:rPr>
              <a:t> politico.</a:t>
            </a:r>
            <a:endParaRPr lang="it-IT" sz="2000" dirty="0">
              <a:latin typeface="Montserrat" panose="00000500000000000000" pitchFamily="2" charset="0"/>
            </a:endParaRPr>
          </a:p>
        </p:txBody>
      </p:sp>
      <p:sp>
        <p:nvSpPr>
          <p:cNvPr id="4" name="Rettangolo 3">
            <a:extLst>
              <a:ext uri="{FF2B5EF4-FFF2-40B4-BE49-F238E27FC236}">
                <a16:creationId xmlns:a16="http://schemas.microsoft.com/office/drawing/2014/main" id="{B7B96130-A3ED-49D8-8A1D-358A859404FB}"/>
              </a:ext>
            </a:extLst>
          </p:cNvPr>
          <p:cNvSpPr/>
          <p:nvPr/>
        </p:nvSpPr>
        <p:spPr>
          <a:xfrm>
            <a:off x="704352" y="950507"/>
            <a:ext cx="3565400" cy="523220"/>
          </a:xfrm>
          <a:prstGeom prst="rect">
            <a:avLst/>
          </a:prstGeom>
        </p:spPr>
        <p:txBody>
          <a:bodyPr wrap="none">
            <a:spAutoFit/>
          </a:bodyPr>
          <a:lstStyle/>
          <a:p>
            <a:pPr>
              <a:defRPr/>
            </a:pPr>
            <a:r>
              <a:rPr lang="en-US" sz="2800" b="1" kern="0" dirty="0" err="1">
                <a:latin typeface="Montserrat ExtraBold" panose="00000900000000000000" pitchFamily="2" charset="0"/>
              </a:rPr>
              <a:t>interRAI</a:t>
            </a:r>
            <a:r>
              <a:rPr lang="en-US" sz="2800" b="1" kern="0" dirty="0">
                <a:latin typeface="Montserrat ExtraBold" panose="00000900000000000000" pitchFamily="2" charset="0"/>
              </a:rPr>
              <a:t> - Mission</a:t>
            </a:r>
          </a:p>
        </p:txBody>
      </p:sp>
    </p:spTree>
    <p:extLst>
      <p:ext uri="{BB962C8B-B14F-4D97-AF65-F5344CB8AC3E}">
        <p14:creationId xmlns:p14="http://schemas.microsoft.com/office/powerpoint/2010/main" val="2612999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06929" y="2640086"/>
            <a:ext cx="528639" cy="47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35571" y="2009507"/>
            <a:ext cx="1342034" cy="523220"/>
          </a:xfrm>
          <a:prstGeom prst="rect">
            <a:avLst/>
          </a:prstGeom>
          <a:noFill/>
        </p:spPr>
        <p:txBody>
          <a:bodyPr wrap="none" rtlCol="0">
            <a:spAutoFit/>
          </a:bodyPr>
          <a:lstStyle/>
          <a:p>
            <a:r>
              <a:rPr lang="it-IT" sz="2800" b="1" dirty="0">
                <a:solidFill>
                  <a:schemeClr val="bg2">
                    <a:lumMod val="75000"/>
                  </a:schemeClr>
                </a:solidFill>
                <a:latin typeface="Montserrat" panose="00000500000000000000" pitchFamily="50" charset="0"/>
              </a:rPr>
              <a:t>Vision</a:t>
            </a:r>
          </a:p>
        </p:txBody>
      </p:sp>
      <p:sp>
        <p:nvSpPr>
          <p:cNvPr id="16" name="TextBox 15"/>
          <p:cNvSpPr txBox="1"/>
          <p:nvPr/>
        </p:nvSpPr>
        <p:spPr>
          <a:xfrm>
            <a:off x="1235570" y="2752060"/>
            <a:ext cx="7357630" cy="3005310"/>
          </a:xfrm>
          <a:prstGeom prst="rect">
            <a:avLst/>
          </a:prstGeom>
          <a:noFill/>
        </p:spPr>
        <p:txBody>
          <a:bodyPr wrap="square" rtlCol="0">
            <a:spAutoFit/>
          </a:bodyPr>
          <a:lstStyle/>
          <a:p>
            <a:pPr>
              <a:lnSpc>
                <a:spcPct val="150000"/>
              </a:lnSpc>
            </a:pPr>
            <a:r>
              <a:rPr lang="it-IT" sz="1600" dirty="0" err="1">
                <a:latin typeface="Montserrat" panose="00000500000000000000" pitchFamily="50" charset="0"/>
              </a:rPr>
              <a:t>interRAI</a:t>
            </a:r>
            <a:r>
              <a:rPr lang="it-IT" sz="1600" dirty="0">
                <a:latin typeface="Montserrat" panose="00000500000000000000" pitchFamily="50" charset="0"/>
              </a:rPr>
              <a:t> è una </a:t>
            </a:r>
            <a:r>
              <a:rPr lang="it-IT" sz="1600" b="1" dirty="0">
                <a:latin typeface="Montserrat" panose="00000500000000000000" pitchFamily="50" charset="0"/>
              </a:rPr>
              <a:t>rete collaborativa </a:t>
            </a:r>
            <a:r>
              <a:rPr lang="it-IT" sz="1600" dirty="0">
                <a:latin typeface="Montserrat" panose="00000500000000000000" pitchFamily="50" charset="0"/>
              </a:rPr>
              <a:t>di ricercatori e professionisti di oltre 35 paesi impegnati a migliorare l'assistenza alle persone disabili o fragili dal punto di vista sanitario. </a:t>
            </a:r>
          </a:p>
          <a:p>
            <a:pPr>
              <a:lnSpc>
                <a:spcPct val="150000"/>
              </a:lnSpc>
            </a:pPr>
            <a:r>
              <a:rPr lang="it-IT" sz="1600" dirty="0">
                <a:latin typeface="Montserrat" panose="00000500000000000000" pitchFamily="50" charset="0"/>
              </a:rPr>
              <a:t>L’organizzazione si sforza di promuovere le pratiche cliniche basate sull'evidenza e di </a:t>
            </a:r>
            <a:r>
              <a:rPr lang="it-IT" sz="1600" b="1" dirty="0">
                <a:latin typeface="Montserrat" panose="00000500000000000000" pitchFamily="50" charset="0"/>
              </a:rPr>
              <a:t>supportare il processo decisionale </a:t>
            </a:r>
            <a:r>
              <a:rPr lang="it-IT" sz="1600" dirty="0">
                <a:latin typeface="Montserrat" panose="00000500000000000000" pitchFamily="50" charset="0"/>
              </a:rPr>
              <a:t>attraverso la raccolta e l'interpretazione di </a:t>
            </a:r>
            <a:r>
              <a:rPr lang="it-IT" sz="1600" b="1" dirty="0">
                <a:latin typeface="Montserrat" panose="00000500000000000000" pitchFamily="50" charset="0"/>
              </a:rPr>
              <a:t>dati di alta qualità </a:t>
            </a:r>
            <a:r>
              <a:rPr lang="it-IT" sz="1600" dirty="0">
                <a:latin typeface="Montserrat" panose="00000500000000000000" pitchFamily="50" charset="0"/>
              </a:rPr>
              <a:t>che riguardano le caratteristiche e gli esiti delle persone assistite in una molteplicità di contesti e di servizi sanitari e sociali. </a:t>
            </a:r>
          </a:p>
        </p:txBody>
      </p:sp>
      <p:sp>
        <p:nvSpPr>
          <p:cNvPr id="19" name="Rettangolo 18">
            <a:extLst>
              <a:ext uri="{FF2B5EF4-FFF2-40B4-BE49-F238E27FC236}">
                <a16:creationId xmlns:a16="http://schemas.microsoft.com/office/drawing/2014/main" id="{28EC2D27-49D2-4ED5-908C-36DFF27A7787}"/>
              </a:ext>
            </a:extLst>
          </p:cNvPr>
          <p:cNvSpPr/>
          <p:nvPr/>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714331" y="977146"/>
            <a:ext cx="3716082" cy="523220"/>
          </a:xfrm>
          <a:prstGeom prst="rect">
            <a:avLst/>
          </a:prstGeom>
          <a:noFill/>
        </p:spPr>
        <p:txBody>
          <a:bodyPr wrap="none" rtlCol="0">
            <a:spAutoFit/>
          </a:bodyPr>
          <a:lstStyle/>
          <a:p>
            <a:r>
              <a:rPr lang="en-US" sz="2800" dirty="0">
                <a:solidFill>
                  <a:schemeClr val="tx1">
                    <a:lumMod val="75000"/>
                    <a:lumOff val="25000"/>
                  </a:schemeClr>
                </a:solidFill>
                <a:latin typeface="Montserrat ExtraBold" panose="00000900000000000000" pitchFamily="50" charset="0"/>
              </a:rPr>
              <a:t>Che </a:t>
            </a:r>
            <a:r>
              <a:rPr lang="en-US" sz="2800" dirty="0" err="1">
                <a:solidFill>
                  <a:schemeClr val="tx1">
                    <a:lumMod val="75000"/>
                    <a:lumOff val="25000"/>
                  </a:schemeClr>
                </a:solidFill>
                <a:latin typeface="Montserrat ExtraBold" panose="00000900000000000000" pitchFamily="50" charset="0"/>
              </a:rPr>
              <a:t>cos’è</a:t>
            </a:r>
            <a:r>
              <a:rPr lang="en-US" sz="2800" dirty="0">
                <a:solidFill>
                  <a:schemeClr val="tx1">
                    <a:lumMod val="75000"/>
                    <a:lumOff val="25000"/>
                  </a:schemeClr>
                </a:solidFill>
                <a:latin typeface="Montserrat ExtraBold" panose="00000900000000000000" pitchFamily="50" charset="0"/>
              </a:rPr>
              <a:t> </a:t>
            </a:r>
            <a:r>
              <a:rPr lang="en-US" sz="2800" dirty="0" err="1">
                <a:solidFill>
                  <a:schemeClr val="tx1">
                    <a:lumMod val="75000"/>
                    <a:lumOff val="25000"/>
                  </a:schemeClr>
                </a:solidFill>
                <a:latin typeface="Montserrat ExtraBold" panose="00000900000000000000" pitchFamily="50" charset="0"/>
              </a:rPr>
              <a:t>interRAI</a:t>
            </a:r>
            <a:endParaRPr lang="en-US" sz="2800" dirty="0">
              <a:solidFill>
                <a:schemeClr val="tx1">
                  <a:lumMod val="75000"/>
                  <a:lumOff val="25000"/>
                </a:schemeClr>
              </a:solidFill>
              <a:latin typeface="Montserrat ExtraBold" panose="00000900000000000000" pitchFamily="50" charset="0"/>
            </a:endParaRPr>
          </a:p>
        </p:txBody>
      </p:sp>
      <p:sp>
        <p:nvSpPr>
          <p:cNvPr id="28" name="Rettangolo 27">
            <a:extLst>
              <a:ext uri="{FF2B5EF4-FFF2-40B4-BE49-F238E27FC236}">
                <a16:creationId xmlns:a16="http://schemas.microsoft.com/office/drawing/2014/main" id="{86076824-4BA5-4081-949A-38ED61AB3B4E}"/>
              </a:ext>
            </a:extLst>
          </p:cNvPr>
          <p:cNvSpPr/>
          <p:nvPr/>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76DF89D-4566-257B-F5E7-95B9CC9E8235}"/>
              </a:ext>
            </a:extLst>
          </p:cNvPr>
          <p:cNvSpPr txBox="1"/>
          <p:nvPr/>
        </p:nvSpPr>
        <p:spPr>
          <a:xfrm>
            <a:off x="714331" y="6510130"/>
            <a:ext cx="1184043"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405527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06929" y="2640086"/>
            <a:ext cx="528639" cy="47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35571" y="2009507"/>
            <a:ext cx="3789820" cy="523220"/>
          </a:xfrm>
          <a:prstGeom prst="rect">
            <a:avLst/>
          </a:prstGeom>
          <a:noFill/>
        </p:spPr>
        <p:txBody>
          <a:bodyPr wrap="none" rtlCol="0">
            <a:spAutoFit/>
          </a:bodyPr>
          <a:lstStyle/>
          <a:p>
            <a:r>
              <a:rPr lang="it-IT" sz="2800" b="1" dirty="0">
                <a:solidFill>
                  <a:schemeClr val="bg2">
                    <a:lumMod val="75000"/>
                  </a:schemeClr>
                </a:solidFill>
                <a:latin typeface="Montserrat" panose="00000500000000000000" pitchFamily="50" charset="0"/>
              </a:rPr>
              <a:t>Linguaggio comune</a:t>
            </a:r>
          </a:p>
        </p:txBody>
      </p:sp>
      <p:sp>
        <p:nvSpPr>
          <p:cNvPr id="16" name="TextBox 15"/>
          <p:cNvSpPr txBox="1"/>
          <p:nvPr/>
        </p:nvSpPr>
        <p:spPr>
          <a:xfrm>
            <a:off x="1235570" y="2752060"/>
            <a:ext cx="7357630" cy="3277820"/>
          </a:xfrm>
          <a:prstGeom prst="rect">
            <a:avLst/>
          </a:prstGeom>
          <a:noFill/>
        </p:spPr>
        <p:txBody>
          <a:bodyPr wrap="square" rtlCol="0">
            <a:spAutoFit/>
          </a:bodyPr>
          <a:lstStyle/>
          <a:p>
            <a:pPr>
              <a:spcAft>
                <a:spcPts val="600"/>
              </a:spcAft>
            </a:pPr>
            <a:r>
              <a:rPr lang="it-IT" sz="1600" dirty="0">
                <a:latin typeface="Montserrat" panose="00000500000000000000" pitchFamily="50" charset="0"/>
              </a:rPr>
              <a:t>Sebbene ogni strumento della suite </a:t>
            </a:r>
            <a:r>
              <a:rPr lang="it-IT" sz="1600" dirty="0" err="1">
                <a:latin typeface="Montserrat" panose="00000500000000000000" pitchFamily="50" charset="0"/>
              </a:rPr>
              <a:t>interRAI</a:t>
            </a:r>
            <a:r>
              <a:rPr lang="it-IT" sz="1600" dirty="0">
                <a:latin typeface="Montserrat" panose="00000500000000000000" pitchFamily="50" charset="0"/>
              </a:rPr>
              <a:t> sia stato sviluppato per una particolare popolazione, è al contempo progettato per lavorare insieme agli altri al fine di formare un </a:t>
            </a:r>
            <a:r>
              <a:rPr lang="it-IT" sz="1600" b="1" dirty="0">
                <a:latin typeface="Montserrat" panose="00000500000000000000" pitchFamily="50" charset="0"/>
              </a:rPr>
              <a:t>sistema informativo sanitario integrato</a:t>
            </a:r>
            <a:r>
              <a:rPr lang="it-IT" sz="1600" dirty="0">
                <a:latin typeface="Montserrat" panose="00000500000000000000" pitchFamily="50" charset="0"/>
              </a:rPr>
              <a:t>. </a:t>
            </a:r>
          </a:p>
          <a:p>
            <a:pPr>
              <a:spcAft>
                <a:spcPts val="600"/>
              </a:spcAft>
            </a:pPr>
            <a:r>
              <a:rPr lang="it-IT" sz="1600" dirty="0">
                <a:latin typeface="Montserrat" panose="00000500000000000000" pitchFamily="50" charset="0"/>
              </a:rPr>
              <a:t>Gli strumenti </a:t>
            </a:r>
            <a:r>
              <a:rPr lang="it-IT" sz="1600" dirty="0" err="1">
                <a:latin typeface="Montserrat" panose="00000500000000000000" pitchFamily="50" charset="0"/>
              </a:rPr>
              <a:t>interRAI</a:t>
            </a:r>
            <a:r>
              <a:rPr lang="it-IT" sz="1600" dirty="0">
                <a:latin typeface="Montserrat" panose="00000500000000000000" pitchFamily="50" charset="0"/>
              </a:rPr>
              <a:t> condividono tutti un </a:t>
            </a:r>
            <a:r>
              <a:rPr lang="it-IT" sz="1600" b="1" dirty="0">
                <a:latin typeface="Montserrat" panose="00000500000000000000" pitchFamily="50" charset="0"/>
              </a:rPr>
              <a:t>linguaggio comune</a:t>
            </a:r>
            <a:r>
              <a:rPr lang="it-IT" sz="1600" dirty="0">
                <a:latin typeface="Montserrat" panose="00000500000000000000" pitchFamily="50" charset="0"/>
              </a:rPr>
              <a:t>, ovvero fanno riferimento allo stesso concetto clinico e nello stesso modo tra gli strumenti. </a:t>
            </a:r>
          </a:p>
          <a:p>
            <a:pPr>
              <a:spcAft>
                <a:spcPts val="600"/>
              </a:spcAft>
            </a:pPr>
            <a:r>
              <a:rPr lang="it-IT" sz="1600" dirty="0">
                <a:latin typeface="Montserrat" panose="00000500000000000000" pitchFamily="50" charset="0"/>
              </a:rPr>
              <a:t>L'utilizzo di misure comuni consente ai professionisti coinvolti nei diversi contesti di cura di migliorare la </a:t>
            </a:r>
            <a:r>
              <a:rPr lang="it-IT" sz="1600" b="1" dirty="0">
                <a:latin typeface="Montserrat" panose="00000500000000000000" pitchFamily="50" charset="0"/>
              </a:rPr>
              <a:t>continuità delle cure </a:t>
            </a:r>
            <a:r>
              <a:rPr lang="it-IT" sz="1600" dirty="0">
                <a:latin typeface="Montserrat" panose="00000500000000000000" pitchFamily="50" charset="0"/>
              </a:rPr>
              <a:t>e l’</a:t>
            </a:r>
            <a:r>
              <a:rPr lang="it-IT" sz="1600" b="1" dirty="0">
                <a:latin typeface="Montserrat" panose="00000500000000000000" pitchFamily="50" charset="0"/>
              </a:rPr>
              <a:t>integrazione</a:t>
            </a:r>
            <a:r>
              <a:rPr lang="it-IT" sz="1600" dirty="0">
                <a:latin typeface="Montserrat" panose="00000500000000000000" pitchFamily="50" charset="0"/>
              </a:rPr>
              <a:t>. </a:t>
            </a:r>
          </a:p>
          <a:p>
            <a:pPr>
              <a:spcAft>
                <a:spcPts val="600"/>
              </a:spcAft>
            </a:pPr>
            <a:r>
              <a:rPr lang="it-IT" sz="1600" dirty="0">
                <a:latin typeface="Montserrat" panose="00000500000000000000" pitchFamily="50" charset="0"/>
              </a:rPr>
              <a:t>Il linguaggio comune consente inoltre la verifica e condivisione dei </a:t>
            </a:r>
            <a:r>
              <a:rPr lang="it-IT" sz="1600" b="1" dirty="0">
                <a:latin typeface="Montserrat" panose="00000500000000000000" pitchFamily="50" charset="0"/>
              </a:rPr>
              <a:t>risultati</a:t>
            </a:r>
            <a:r>
              <a:rPr lang="it-IT" sz="1600" dirty="0">
                <a:latin typeface="Montserrat" panose="00000500000000000000" pitchFamily="50" charset="0"/>
              </a:rPr>
              <a:t> del processo di cura. </a:t>
            </a:r>
          </a:p>
        </p:txBody>
      </p:sp>
      <p:sp>
        <p:nvSpPr>
          <p:cNvPr id="19" name="Rettangolo 18">
            <a:extLst>
              <a:ext uri="{FF2B5EF4-FFF2-40B4-BE49-F238E27FC236}">
                <a16:creationId xmlns:a16="http://schemas.microsoft.com/office/drawing/2014/main" id="{28EC2D27-49D2-4ED5-908C-36DFF27A7787}"/>
              </a:ext>
            </a:extLst>
          </p:cNvPr>
          <p:cNvSpPr/>
          <p:nvPr/>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714331" y="977146"/>
            <a:ext cx="3716082" cy="523220"/>
          </a:xfrm>
          <a:prstGeom prst="rect">
            <a:avLst/>
          </a:prstGeom>
          <a:noFill/>
        </p:spPr>
        <p:txBody>
          <a:bodyPr wrap="none" rtlCol="0">
            <a:spAutoFit/>
          </a:bodyPr>
          <a:lstStyle/>
          <a:p>
            <a:r>
              <a:rPr lang="en-US" sz="2800" dirty="0">
                <a:solidFill>
                  <a:schemeClr val="tx1">
                    <a:lumMod val="75000"/>
                    <a:lumOff val="25000"/>
                  </a:schemeClr>
                </a:solidFill>
                <a:latin typeface="Montserrat ExtraBold" panose="00000900000000000000" pitchFamily="50" charset="0"/>
              </a:rPr>
              <a:t>Che </a:t>
            </a:r>
            <a:r>
              <a:rPr lang="en-US" sz="2800" dirty="0" err="1">
                <a:solidFill>
                  <a:schemeClr val="tx1">
                    <a:lumMod val="75000"/>
                    <a:lumOff val="25000"/>
                  </a:schemeClr>
                </a:solidFill>
                <a:latin typeface="Montserrat ExtraBold" panose="00000900000000000000" pitchFamily="50" charset="0"/>
              </a:rPr>
              <a:t>cos’è</a:t>
            </a:r>
            <a:r>
              <a:rPr lang="en-US" sz="2800" dirty="0">
                <a:solidFill>
                  <a:schemeClr val="tx1">
                    <a:lumMod val="75000"/>
                    <a:lumOff val="25000"/>
                  </a:schemeClr>
                </a:solidFill>
                <a:latin typeface="Montserrat ExtraBold" panose="00000900000000000000" pitchFamily="50" charset="0"/>
              </a:rPr>
              <a:t> </a:t>
            </a:r>
            <a:r>
              <a:rPr lang="en-US" sz="2800" dirty="0" err="1">
                <a:solidFill>
                  <a:schemeClr val="tx1">
                    <a:lumMod val="75000"/>
                    <a:lumOff val="25000"/>
                  </a:schemeClr>
                </a:solidFill>
                <a:latin typeface="Montserrat ExtraBold" panose="00000900000000000000" pitchFamily="50" charset="0"/>
              </a:rPr>
              <a:t>interRAI</a:t>
            </a:r>
            <a:endParaRPr lang="en-US" sz="2800" dirty="0">
              <a:solidFill>
                <a:schemeClr val="tx1">
                  <a:lumMod val="75000"/>
                  <a:lumOff val="25000"/>
                </a:schemeClr>
              </a:solidFill>
              <a:latin typeface="Montserrat ExtraBold" panose="00000900000000000000" pitchFamily="50" charset="0"/>
            </a:endParaRPr>
          </a:p>
        </p:txBody>
      </p:sp>
      <p:sp>
        <p:nvSpPr>
          <p:cNvPr id="28" name="Rettangolo 27">
            <a:extLst>
              <a:ext uri="{FF2B5EF4-FFF2-40B4-BE49-F238E27FC236}">
                <a16:creationId xmlns:a16="http://schemas.microsoft.com/office/drawing/2014/main" id="{86076824-4BA5-4081-949A-38ED61AB3B4E}"/>
              </a:ext>
            </a:extLst>
          </p:cNvPr>
          <p:cNvSpPr/>
          <p:nvPr/>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9B16B13-83D1-84E8-467F-97DE79E13934}"/>
              </a:ext>
            </a:extLst>
          </p:cNvPr>
          <p:cNvSpPr txBox="1"/>
          <p:nvPr/>
        </p:nvSpPr>
        <p:spPr>
          <a:xfrm>
            <a:off x="714331" y="6510130"/>
            <a:ext cx="1184043"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324569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850811" y="3887532"/>
            <a:ext cx="1879040" cy="1384995"/>
          </a:xfrm>
          <a:prstGeom prst="rect">
            <a:avLst/>
          </a:prstGeom>
          <a:noFill/>
          <a:ln w="12700">
            <a:noFill/>
            <a:miter lim="800000"/>
            <a:headEnd/>
            <a:tailEnd/>
          </a:ln>
        </p:spPr>
        <p:txBody>
          <a:bodyPr wrap="none" anchor="ctr">
            <a:spAutoFit/>
          </a:bodyPr>
          <a:lstStyle/>
          <a:p>
            <a:pPr algn="ctr"/>
            <a:r>
              <a:rPr lang="en-US" b="1" dirty="0">
                <a:solidFill>
                  <a:srgbClr val="FF9900"/>
                </a:solidFill>
                <a:latin typeface="Montserrat" panose="00000500000000000000" pitchFamily="2" charset="0"/>
              </a:rPr>
              <a:t>Central/</a:t>
            </a:r>
          </a:p>
          <a:p>
            <a:pPr algn="ctr"/>
            <a:r>
              <a:rPr lang="en-US" b="1" dirty="0">
                <a:solidFill>
                  <a:srgbClr val="FF9900"/>
                </a:solidFill>
                <a:latin typeface="Montserrat" panose="00000500000000000000" pitchFamily="2" charset="0"/>
              </a:rPr>
              <a:t>South America</a:t>
            </a:r>
            <a:br>
              <a:rPr lang="en-US" sz="1600" b="1" dirty="0">
                <a:solidFill>
                  <a:schemeClr val="folHlink"/>
                </a:solidFill>
                <a:latin typeface="Montserrat" panose="00000500000000000000" pitchFamily="2" charset="0"/>
              </a:rPr>
            </a:br>
            <a:r>
              <a:rPr lang="en-US" sz="1600" b="1" dirty="0">
                <a:solidFill>
                  <a:schemeClr val="accent1">
                    <a:lumMod val="75000"/>
                  </a:schemeClr>
                </a:solidFill>
                <a:latin typeface="Montserrat" panose="00000500000000000000" pitchFamily="2" charset="0"/>
              </a:rPr>
              <a:t> </a:t>
            </a:r>
            <a:r>
              <a:rPr lang="en-US" sz="1600" dirty="0">
                <a:solidFill>
                  <a:schemeClr val="accent1">
                    <a:lumMod val="75000"/>
                  </a:schemeClr>
                </a:solidFill>
                <a:latin typeface="Montserrat" panose="00000500000000000000" pitchFamily="2" charset="0"/>
              </a:rPr>
              <a:t>Chile, Mexico, </a:t>
            </a:r>
            <a:br>
              <a:rPr lang="en-US" sz="1600" dirty="0">
                <a:solidFill>
                  <a:schemeClr val="accent1">
                    <a:lumMod val="75000"/>
                  </a:schemeClr>
                </a:solidFill>
                <a:latin typeface="Montserrat" panose="00000500000000000000" pitchFamily="2" charset="0"/>
              </a:rPr>
            </a:br>
            <a:r>
              <a:rPr lang="en-US" sz="1600" dirty="0">
                <a:solidFill>
                  <a:schemeClr val="accent1">
                    <a:lumMod val="75000"/>
                  </a:schemeClr>
                </a:solidFill>
                <a:latin typeface="Montserrat" panose="00000500000000000000" pitchFamily="2" charset="0"/>
              </a:rPr>
              <a:t>Brazil, Belize, </a:t>
            </a:r>
            <a:br>
              <a:rPr lang="en-US" sz="1600" dirty="0">
                <a:solidFill>
                  <a:schemeClr val="accent1">
                    <a:lumMod val="75000"/>
                  </a:schemeClr>
                </a:solidFill>
                <a:latin typeface="Montserrat" panose="00000500000000000000" pitchFamily="2" charset="0"/>
              </a:rPr>
            </a:br>
            <a:r>
              <a:rPr lang="en-US" sz="1600" dirty="0">
                <a:solidFill>
                  <a:schemeClr val="accent1">
                    <a:lumMod val="75000"/>
                  </a:schemeClr>
                </a:solidFill>
                <a:latin typeface="Montserrat" panose="00000500000000000000" pitchFamily="2" charset="0"/>
              </a:rPr>
              <a:t>Peru, Cuba</a:t>
            </a:r>
          </a:p>
        </p:txBody>
      </p:sp>
      <p:sp>
        <p:nvSpPr>
          <p:cNvPr id="6" name="Text Box 3"/>
          <p:cNvSpPr txBox="1">
            <a:spLocks noChangeArrowheads="1"/>
          </p:cNvSpPr>
          <p:nvPr/>
        </p:nvSpPr>
        <p:spPr bwMode="auto">
          <a:xfrm>
            <a:off x="4013253" y="892786"/>
            <a:ext cx="5256213" cy="1877437"/>
          </a:xfrm>
          <a:prstGeom prst="rect">
            <a:avLst/>
          </a:prstGeom>
          <a:noFill/>
          <a:ln w="12700">
            <a:noFill/>
            <a:miter lim="800000"/>
            <a:headEnd/>
            <a:tailEnd/>
          </a:ln>
        </p:spPr>
        <p:txBody>
          <a:bodyPr anchor="ctr">
            <a:spAutoFit/>
          </a:bodyPr>
          <a:lstStyle/>
          <a:p>
            <a:pPr algn="ctr"/>
            <a:r>
              <a:rPr lang="en-US" b="1" dirty="0">
                <a:solidFill>
                  <a:srgbClr val="FF9900"/>
                </a:solidFill>
                <a:latin typeface="Montserrat" panose="00000500000000000000" pitchFamily="2" charset="0"/>
              </a:rPr>
              <a:t>Europe</a:t>
            </a:r>
            <a:endParaRPr lang="en-US" sz="1600" b="1" dirty="0">
              <a:solidFill>
                <a:srgbClr val="FF9900"/>
              </a:solidFill>
              <a:latin typeface="Montserrat" panose="00000500000000000000" pitchFamily="2" charset="0"/>
            </a:endParaRPr>
          </a:p>
          <a:p>
            <a:pPr algn="ctr"/>
            <a:r>
              <a:rPr lang="en-US" sz="1600" dirty="0">
                <a:solidFill>
                  <a:schemeClr val="accent1">
                    <a:lumMod val="75000"/>
                  </a:schemeClr>
                </a:solidFill>
                <a:latin typeface="Montserrat" panose="00000500000000000000" pitchFamily="2" charset="0"/>
              </a:rPr>
              <a:t>Iceland, Norway, Sweden, Denmark, Finland</a:t>
            </a:r>
          </a:p>
          <a:p>
            <a:pPr algn="ctr"/>
            <a:r>
              <a:rPr lang="en-US" sz="1600" dirty="0">
                <a:solidFill>
                  <a:schemeClr val="accent1">
                    <a:lumMod val="75000"/>
                  </a:schemeClr>
                </a:solidFill>
                <a:latin typeface="Montserrat" panose="00000500000000000000" pitchFamily="2" charset="0"/>
              </a:rPr>
              <a:t>Netherlands, Germany, UK, Switzerland,</a:t>
            </a:r>
          </a:p>
          <a:p>
            <a:pPr algn="ctr"/>
            <a:r>
              <a:rPr lang="en-US" sz="1600" dirty="0">
                <a:solidFill>
                  <a:schemeClr val="accent1">
                    <a:lumMod val="75000"/>
                  </a:schemeClr>
                </a:solidFill>
                <a:latin typeface="Montserrat" panose="00000500000000000000" pitchFamily="2" charset="0"/>
              </a:rPr>
              <a:t>        France, Poland, Italy, Spain,</a:t>
            </a:r>
          </a:p>
          <a:p>
            <a:pPr algn="ctr"/>
            <a:r>
              <a:rPr lang="en-US" sz="1600" dirty="0">
                <a:solidFill>
                  <a:schemeClr val="accent1">
                    <a:lumMod val="75000"/>
                  </a:schemeClr>
                </a:solidFill>
                <a:latin typeface="Montserrat" panose="00000500000000000000" pitchFamily="2" charset="0"/>
              </a:rPr>
              <a:t>                               Estonia, Czech Republic,</a:t>
            </a:r>
          </a:p>
          <a:p>
            <a:pPr algn="ctr"/>
            <a:r>
              <a:rPr lang="en-US" sz="1600" dirty="0">
                <a:solidFill>
                  <a:schemeClr val="accent1">
                    <a:lumMod val="75000"/>
                  </a:schemeClr>
                </a:solidFill>
                <a:latin typeface="Montserrat" panose="00000500000000000000" pitchFamily="2" charset="0"/>
              </a:rPr>
              <a:t>                             Belgium, Austria, Portugal, </a:t>
            </a:r>
          </a:p>
          <a:p>
            <a:pPr algn="ctr"/>
            <a:r>
              <a:rPr lang="en-US" sz="1600" dirty="0">
                <a:solidFill>
                  <a:schemeClr val="accent1">
                    <a:lumMod val="75000"/>
                  </a:schemeClr>
                </a:solidFill>
                <a:latin typeface="Montserrat" panose="00000500000000000000" pitchFamily="2" charset="0"/>
              </a:rPr>
              <a:t>                          Lithuania               </a:t>
            </a:r>
          </a:p>
        </p:txBody>
      </p:sp>
      <p:sp>
        <p:nvSpPr>
          <p:cNvPr id="7" name="Text Box 4"/>
          <p:cNvSpPr txBox="1">
            <a:spLocks noChangeArrowheads="1"/>
          </p:cNvSpPr>
          <p:nvPr/>
        </p:nvSpPr>
        <p:spPr bwMode="auto">
          <a:xfrm>
            <a:off x="4593064" y="4384578"/>
            <a:ext cx="4972050" cy="892552"/>
          </a:xfrm>
          <a:prstGeom prst="rect">
            <a:avLst/>
          </a:prstGeom>
          <a:noFill/>
          <a:ln w="12700">
            <a:noFill/>
            <a:miter lim="800000"/>
            <a:headEnd/>
            <a:tailEnd/>
          </a:ln>
        </p:spPr>
        <p:txBody>
          <a:bodyPr anchor="ctr">
            <a:spAutoFit/>
          </a:bodyPr>
          <a:lstStyle/>
          <a:p>
            <a:pPr algn="ctr"/>
            <a:r>
              <a:rPr lang="en-US" b="1" dirty="0">
                <a:solidFill>
                  <a:srgbClr val="FF9900"/>
                </a:solidFill>
                <a:latin typeface="Montserrat" panose="00000500000000000000" pitchFamily="2" charset="0"/>
              </a:rPr>
              <a:t>Asia/Pacific Rim</a:t>
            </a:r>
            <a:endParaRPr lang="en-US" sz="1600" b="1" dirty="0">
              <a:solidFill>
                <a:srgbClr val="FF9900"/>
              </a:solidFill>
              <a:latin typeface="Montserrat" panose="00000500000000000000" pitchFamily="2" charset="0"/>
            </a:endParaRPr>
          </a:p>
          <a:p>
            <a:pPr algn="ctr"/>
            <a:r>
              <a:rPr lang="en-US" sz="1600" dirty="0">
                <a:solidFill>
                  <a:schemeClr val="accent1">
                    <a:lumMod val="75000"/>
                  </a:schemeClr>
                </a:solidFill>
                <a:latin typeface="Montserrat" panose="00000500000000000000" pitchFamily="2" charset="0"/>
              </a:rPr>
              <a:t>Japan, South Korea, Taiwan, China,</a:t>
            </a:r>
          </a:p>
          <a:p>
            <a:pPr algn="ctr"/>
            <a:r>
              <a:rPr lang="en-US" sz="1600" dirty="0">
                <a:solidFill>
                  <a:schemeClr val="accent1">
                    <a:lumMod val="75000"/>
                  </a:schemeClr>
                </a:solidFill>
                <a:latin typeface="Montserrat" panose="00000500000000000000" pitchFamily="2" charset="0"/>
              </a:rPr>
              <a:t>Hong Kong, Australia, New Zealand, India</a:t>
            </a:r>
          </a:p>
        </p:txBody>
      </p:sp>
      <p:pic>
        <p:nvPicPr>
          <p:cNvPr id="8" name="Picture 5" descr="world"/>
          <p:cNvPicPr>
            <a:picLocks noChangeAspect="1" noChangeArrowheads="1"/>
          </p:cNvPicPr>
          <p:nvPr/>
        </p:nvPicPr>
        <p:blipFill>
          <a:blip r:embed="rId2" cstate="print"/>
          <a:srcRect/>
          <a:stretch>
            <a:fillRect/>
          </a:stretch>
        </p:blipFill>
        <p:spPr bwMode="auto">
          <a:xfrm>
            <a:off x="2299126" y="2081305"/>
            <a:ext cx="4757738" cy="2951163"/>
          </a:xfrm>
          <a:prstGeom prst="rect">
            <a:avLst/>
          </a:prstGeom>
          <a:noFill/>
          <a:ln w="9525">
            <a:noFill/>
            <a:miter lim="800000"/>
            <a:headEnd/>
            <a:tailEnd/>
          </a:ln>
        </p:spPr>
      </p:pic>
      <p:sp>
        <p:nvSpPr>
          <p:cNvPr id="9" name="Text Box 6"/>
          <p:cNvSpPr txBox="1">
            <a:spLocks noChangeArrowheads="1"/>
          </p:cNvSpPr>
          <p:nvPr/>
        </p:nvSpPr>
        <p:spPr bwMode="auto">
          <a:xfrm>
            <a:off x="7057307" y="3251491"/>
            <a:ext cx="1516762" cy="615553"/>
          </a:xfrm>
          <a:prstGeom prst="rect">
            <a:avLst/>
          </a:prstGeom>
          <a:noFill/>
          <a:ln w="12700">
            <a:noFill/>
            <a:miter lim="800000"/>
            <a:headEnd/>
            <a:tailEnd/>
          </a:ln>
        </p:spPr>
        <p:txBody>
          <a:bodyPr wrap="none" anchor="ctr">
            <a:spAutoFit/>
          </a:bodyPr>
          <a:lstStyle/>
          <a:p>
            <a:pPr algn="ctr"/>
            <a:r>
              <a:rPr lang="en-US" b="1" dirty="0">
                <a:solidFill>
                  <a:srgbClr val="FF9900"/>
                </a:solidFill>
                <a:latin typeface="Montserrat" panose="00000500000000000000" pitchFamily="2" charset="0"/>
              </a:rPr>
              <a:t>Middle East</a:t>
            </a:r>
            <a:endParaRPr lang="en-US" sz="1600" b="1" dirty="0">
              <a:solidFill>
                <a:schemeClr val="folHlink"/>
              </a:solidFill>
              <a:latin typeface="Montserrat" panose="00000500000000000000" pitchFamily="2" charset="0"/>
            </a:endParaRPr>
          </a:p>
          <a:p>
            <a:pPr algn="ctr"/>
            <a:r>
              <a:rPr lang="en-US" sz="1600" dirty="0">
                <a:solidFill>
                  <a:schemeClr val="accent1">
                    <a:lumMod val="75000"/>
                  </a:schemeClr>
                </a:solidFill>
                <a:latin typeface="Montserrat" panose="00000500000000000000" pitchFamily="2" charset="0"/>
              </a:rPr>
              <a:t>Israel</a:t>
            </a:r>
          </a:p>
        </p:txBody>
      </p:sp>
      <p:sp>
        <p:nvSpPr>
          <p:cNvPr id="10" name="Text Box 7"/>
          <p:cNvSpPr txBox="1">
            <a:spLocks noChangeArrowheads="1"/>
          </p:cNvSpPr>
          <p:nvPr/>
        </p:nvSpPr>
        <p:spPr bwMode="auto">
          <a:xfrm>
            <a:off x="1131084" y="1726616"/>
            <a:ext cx="1863010" cy="861774"/>
          </a:xfrm>
          <a:prstGeom prst="rect">
            <a:avLst/>
          </a:prstGeom>
          <a:noFill/>
          <a:ln w="12700">
            <a:noFill/>
            <a:miter lim="800000"/>
            <a:headEnd/>
            <a:tailEnd/>
          </a:ln>
        </p:spPr>
        <p:txBody>
          <a:bodyPr wrap="none" anchor="ctr">
            <a:spAutoFit/>
          </a:bodyPr>
          <a:lstStyle/>
          <a:p>
            <a:pPr algn="ctr"/>
            <a:r>
              <a:rPr lang="en-US" b="1" dirty="0">
                <a:solidFill>
                  <a:srgbClr val="FF9900"/>
                </a:solidFill>
                <a:latin typeface="Montserrat" panose="00000500000000000000" pitchFamily="2" charset="0"/>
              </a:rPr>
              <a:t>North America</a:t>
            </a:r>
            <a:br>
              <a:rPr lang="en-US" sz="1600" b="1" dirty="0">
                <a:solidFill>
                  <a:schemeClr val="folHlink"/>
                </a:solidFill>
                <a:latin typeface="Montserrat" panose="00000500000000000000" pitchFamily="2" charset="0"/>
              </a:rPr>
            </a:br>
            <a:r>
              <a:rPr lang="en-US" sz="1600" dirty="0">
                <a:solidFill>
                  <a:schemeClr val="accent1">
                    <a:lumMod val="75000"/>
                  </a:schemeClr>
                </a:solidFill>
                <a:latin typeface="Montserrat" panose="00000500000000000000" pitchFamily="2" charset="0"/>
              </a:rPr>
              <a:t>Canada</a:t>
            </a:r>
          </a:p>
          <a:p>
            <a:pPr algn="ctr"/>
            <a:r>
              <a:rPr lang="en-US" sz="1600" dirty="0">
                <a:solidFill>
                  <a:schemeClr val="accent1">
                    <a:lumMod val="75000"/>
                  </a:schemeClr>
                </a:solidFill>
                <a:latin typeface="Montserrat" panose="00000500000000000000" pitchFamily="2" charset="0"/>
              </a:rPr>
              <a:t>USA</a:t>
            </a:r>
          </a:p>
        </p:txBody>
      </p:sp>
      <p:sp>
        <p:nvSpPr>
          <p:cNvPr id="12" name="Rettangolo 11">
            <a:extLst>
              <a:ext uri="{FF2B5EF4-FFF2-40B4-BE49-F238E27FC236}">
                <a16:creationId xmlns:a16="http://schemas.microsoft.com/office/drawing/2014/main" id="{9C0173EA-BE45-43E6-A9CE-9F89625A8ED3}"/>
              </a:ext>
            </a:extLst>
          </p:cNvPr>
          <p:cNvSpPr/>
          <p:nvPr/>
        </p:nvSpPr>
        <p:spPr>
          <a:xfrm>
            <a:off x="704352" y="950507"/>
            <a:ext cx="1766830" cy="523220"/>
          </a:xfrm>
          <a:prstGeom prst="rect">
            <a:avLst/>
          </a:prstGeom>
        </p:spPr>
        <p:txBody>
          <a:bodyPr wrap="none">
            <a:spAutoFit/>
          </a:bodyPr>
          <a:lstStyle/>
          <a:p>
            <a:pPr>
              <a:defRPr/>
            </a:pPr>
            <a:r>
              <a:rPr lang="en-US" sz="2800" b="1" kern="0" dirty="0" err="1">
                <a:latin typeface="Montserrat ExtraBold" panose="00000900000000000000" pitchFamily="2" charset="0"/>
              </a:rPr>
              <a:t>interRAI</a:t>
            </a:r>
            <a:endParaRPr lang="en-US" sz="2800" b="1" kern="0" dirty="0">
              <a:latin typeface="Montserrat ExtraBold" panose="00000900000000000000" pitchFamily="2" charset="0"/>
            </a:endParaRPr>
          </a:p>
        </p:txBody>
      </p:sp>
    </p:spTree>
    <p:extLst>
      <p:ext uri="{BB962C8B-B14F-4D97-AF65-F5344CB8AC3E}">
        <p14:creationId xmlns:p14="http://schemas.microsoft.com/office/powerpoint/2010/main" val="1704984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hlinkClick r:id="rId2"/>
          </p:cNvPr>
          <p:cNvPicPr>
            <a:picLocks noChangeAspect="1"/>
          </p:cNvPicPr>
          <p:nvPr/>
        </p:nvPicPr>
        <p:blipFill rotWithShape="1">
          <a:blip r:embed="rId3"/>
          <a:srcRect l="38309" t="27066" r="1838" b="5687"/>
          <a:stretch/>
        </p:blipFill>
        <p:spPr>
          <a:xfrm>
            <a:off x="638434" y="718940"/>
            <a:ext cx="9231577" cy="5296411"/>
          </a:xfrm>
          <a:prstGeom prst="rect">
            <a:avLst/>
          </a:prstGeom>
        </p:spPr>
      </p:pic>
      <p:sp>
        <p:nvSpPr>
          <p:cNvPr id="4" name="Rettangolo 3">
            <a:extLst>
              <a:ext uri="{FF2B5EF4-FFF2-40B4-BE49-F238E27FC236}">
                <a16:creationId xmlns:a16="http://schemas.microsoft.com/office/drawing/2014/main" id="{FD7FF702-0387-4771-AC95-D496A96CD08C}"/>
              </a:ext>
            </a:extLst>
          </p:cNvPr>
          <p:cNvSpPr/>
          <p:nvPr/>
        </p:nvSpPr>
        <p:spPr>
          <a:xfrm>
            <a:off x="4356419" y="3726611"/>
            <a:ext cx="5098211" cy="1604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 Box 17">
            <a:extLst>
              <a:ext uri="{FF2B5EF4-FFF2-40B4-BE49-F238E27FC236}">
                <a16:creationId xmlns:a16="http://schemas.microsoft.com/office/drawing/2014/main" id="{4C2C5047-64F6-4562-AE3A-9BF95577780F}"/>
              </a:ext>
            </a:extLst>
          </p:cNvPr>
          <p:cNvSpPr txBox="1">
            <a:spLocks noChangeArrowheads="1"/>
          </p:cNvSpPr>
          <p:nvPr/>
        </p:nvSpPr>
        <p:spPr bwMode="auto">
          <a:xfrm>
            <a:off x="4446166" y="4190073"/>
            <a:ext cx="4375596" cy="515526"/>
          </a:xfrm>
          <a:prstGeom prst="rect">
            <a:avLst/>
          </a:prstGeom>
          <a:noFill/>
          <a:ln w="12700">
            <a:noFill/>
            <a:miter lim="800000"/>
            <a:headEnd type="none" w="sm" len="sm"/>
            <a:tailEnd type="none" w="sm" len="sm"/>
          </a:ln>
        </p:spPr>
        <p:txBody>
          <a:bodyPr wrap="square">
            <a:spAutoFit/>
          </a:bodyPr>
          <a:lstStyle/>
          <a:p>
            <a:pPr algn="r" eaLnBrk="0" hangingPunct="0">
              <a:spcBef>
                <a:spcPct val="50000"/>
              </a:spcBef>
            </a:pPr>
            <a:r>
              <a:rPr lang="en-US" sz="1100" i="1" dirty="0">
                <a:solidFill>
                  <a:schemeClr val="tx1">
                    <a:lumMod val="75000"/>
                    <a:lumOff val="25000"/>
                  </a:schemeClr>
                </a:solidFill>
                <a:latin typeface="Montserrat" panose="00000500000000000000" pitchFamily="2" charset="0"/>
              </a:rPr>
              <a:t>Journal of Gerontology MS, 2008, </a:t>
            </a:r>
          </a:p>
          <a:p>
            <a:pPr algn="r" eaLnBrk="0" hangingPunct="0">
              <a:spcBef>
                <a:spcPct val="50000"/>
              </a:spcBef>
            </a:pPr>
            <a:r>
              <a:rPr lang="en-US" sz="1100" i="1" dirty="0">
                <a:solidFill>
                  <a:schemeClr val="tx1">
                    <a:lumMod val="75000"/>
                    <a:lumOff val="25000"/>
                  </a:schemeClr>
                </a:solidFill>
                <a:latin typeface="Montserrat" panose="00000500000000000000" pitchFamily="2" charset="0"/>
              </a:rPr>
              <a:t>Vol. 63A, No 3, 308-313</a:t>
            </a:r>
          </a:p>
        </p:txBody>
      </p:sp>
      <p:pic>
        <p:nvPicPr>
          <p:cNvPr id="6" name="Immagine 5">
            <a:extLst>
              <a:ext uri="{FF2B5EF4-FFF2-40B4-BE49-F238E27FC236}">
                <a16:creationId xmlns:a16="http://schemas.microsoft.com/office/drawing/2014/main" id="{D42F6F86-A905-4591-B3BE-A9A57502124C}"/>
              </a:ext>
            </a:extLst>
          </p:cNvPr>
          <p:cNvPicPr>
            <a:picLocks noChangeAspect="1"/>
          </p:cNvPicPr>
          <p:nvPr/>
        </p:nvPicPr>
        <p:blipFill rotWithShape="1">
          <a:blip r:embed="rId4">
            <a:extLst>
              <a:ext uri="{28A0092B-C50C-407E-A947-70E740481C1C}">
                <a14:useLocalDpi xmlns:a14="http://schemas.microsoft.com/office/drawing/2010/main" val="0"/>
              </a:ext>
            </a:extLst>
          </a:blip>
          <a:srcRect t="6766"/>
          <a:stretch/>
        </p:blipFill>
        <p:spPr>
          <a:xfrm>
            <a:off x="638434" y="4617443"/>
            <a:ext cx="1020425" cy="1339208"/>
          </a:xfrm>
          <a:prstGeom prst="rect">
            <a:avLst/>
          </a:prstGeom>
        </p:spPr>
      </p:pic>
      <p:pic>
        <p:nvPicPr>
          <p:cNvPr id="8" name="Immagine 7">
            <a:extLst>
              <a:ext uri="{FF2B5EF4-FFF2-40B4-BE49-F238E27FC236}">
                <a16:creationId xmlns:a16="http://schemas.microsoft.com/office/drawing/2014/main" id="{581784E5-7C99-41C2-92D2-638407CB2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148" y="5198120"/>
            <a:ext cx="1631854" cy="673463"/>
          </a:xfrm>
          <a:prstGeom prst="rect">
            <a:avLst/>
          </a:prstGeom>
        </p:spPr>
      </p:pic>
      <p:sp>
        <p:nvSpPr>
          <p:cNvPr id="9" name="Rettangolo 8">
            <a:extLst>
              <a:ext uri="{FF2B5EF4-FFF2-40B4-BE49-F238E27FC236}">
                <a16:creationId xmlns:a16="http://schemas.microsoft.com/office/drawing/2014/main" id="{C9726705-ED5A-4ED6-94CD-7EA4B7B78290}"/>
              </a:ext>
            </a:extLst>
          </p:cNvPr>
          <p:cNvSpPr/>
          <p:nvPr/>
        </p:nvSpPr>
        <p:spPr>
          <a:xfrm>
            <a:off x="7543291" y="5347291"/>
            <a:ext cx="2409277" cy="625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16222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791422" y="2335170"/>
            <a:ext cx="4205988" cy="2049462"/>
          </a:xfrm>
          <a:prstGeom prst="rect">
            <a:avLst/>
          </a:prstGeom>
          <a:noFill/>
          <a:ln w="9525">
            <a:noFill/>
            <a:miter lim="800000"/>
            <a:headEnd/>
            <a:tailEnd/>
          </a:ln>
        </p:spPr>
        <p:txBody>
          <a:bodyPr/>
          <a:lstStyle/>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di cadute</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di disturbi comportamentali</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Incidenza di deficit cognitivo</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di ulcere da decubito</a:t>
            </a:r>
          </a:p>
        </p:txBody>
      </p:sp>
      <p:sp>
        <p:nvSpPr>
          <p:cNvPr id="81923" name="Rectangle 7"/>
          <p:cNvSpPr>
            <a:spLocks noChangeArrowheads="1"/>
          </p:cNvSpPr>
          <p:nvPr/>
        </p:nvSpPr>
        <p:spPr bwMode="auto">
          <a:xfrm>
            <a:off x="791420" y="4784682"/>
            <a:ext cx="5304580" cy="1905000"/>
          </a:xfrm>
          <a:prstGeom prst="rect">
            <a:avLst/>
          </a:prstGeom>
          <a:noFill/>
          <a:ln w="9525">
            <a:noFill/>
            <a:miter lim="800000"/>
            <a:headEnd/>
            <a:tailEnd/>
          </a:ln>
        </p:spPr>
        <p:txBody>
          <a:bodyPr/>
          <a:lstStyle/>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di diabete in assenza di strategie pianificate di prevenzione delle ulcere diabetiche</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di depressione in assenza di adeguato trattamento farmacologico</a:t>
            </a:r>
          </a:p>
          <a:p>
            <a:pPr marL="342900" indent="-342900">
              <a:spcBef>
                <a:spcPct val="20000"/>
              </a:spcBef>
            </a:pPr>
            <a:endParaRPr lang="it-IT" dirty="0">
              <a:solidFill>
                <a:schemeClr val="tx2"/>
              </a:solidFill>
              <a:latin typeface="Montserrat" panose="00000500000000000000" pitchFamily="2" charset="0"/>
            </a:endParaRPr>
          </a:p>
        </p:txBody>
      </p:sp>
      <p:sp>
        <p:nvSpPr>
          <p:cNvPr id="81924" name="Rectangle 8"/>
          <p:cNvSpPr>
            <a:spLocks noChangeArrowheads="1"/>
          </p:cNvSpPr>
          <p:nvPr/>
        </p:nvSpPr>
        <p:spPr bwMode="auto">
          <a:xfrm>
            <a:off x="5112597" y="2336757"/>
            <a:ext cx="4458483" cy="2120900"/>
          </a:xfrm>
          <a:prstGeom prst="rect">
            <a:avLst/>
          </a:prstGeom>
          <a:noFill/>
          <a:ln w="9525">
            <a:noFill/>
            <a:miter lim="800000"/>
            <a:headEnd/>
            <a:tailEnd/>
          </a:ln>
        </p:spPr>
        <p:txBody>
          <a:bodyPr/>
          <a:lstStyle/>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Utilizzo di oltre 9 farmaci nel regime terapeutico del paziente</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dell’uso quotidiano di mezzi di contenzione fisica</a:t>
            </a:r>
          </a:p>
          <a:p>
            <a:pPr marL="342900" indent="-342900">
              <a:spcBef>
                <a:spcPct val="20000"/>
              </a:spcBef>
              <a:buFont typeface="Arial" panose="020B0604020202020204" pitchFamily="34" charset="0"/>
              <a:buChar char="•"/>
            </a:pPr>
            <a:r>
              <a:rPr lang="it-IT" dirty="0">
                <a:solidFill>
                  <a:schemeClr val="tx2"/>
                </a:solidFill>
                <a:latin typeface="Montserrat" panose="00000500000000000000" pitchFamily="2" charset="0"/>
              </a:rPr>
              <a:t>Prevalenza d’uso di catetere </a:t>
            </a:r>
            <a:r>
              <a:rPr lang="it-IT" dirty="0" err="1">
                <a:solidFill>
                  <a:schemeClr val="tx2"/>
                </a:solidFill>
                <a:latin typeface="Montserrat" panose="00000500000000000000" pitchFamily="2" charset="0"/>
              </a:rPr>
              <a:t>endovescicale</a:t>
            </a:r>
            <a:r>
              <a:rPr lang="it-IT" dirty="0">
                <a:solidFill>
                  <a:schemeClr val="tx2"/>
                </a:solidFill>
                <a:latin typeface="Montserrat" panose="00000500000000000000" pitchFamily="2" charset="0"/>
              </a:rPr>
              <a:t> a permanenza</a:t>
            </a:r>
          </a:p>
        </p:txBody>
      </p:sp>
      <p:sp>
        <p:nvSpPr>
          <p:cNvPr id="81925" name="Text Box 9"/>
          <p:cNvSpPr txBox="1">
            <a:spLocks noChangeArrowheads="1"/>
          </p:cNvSpPr>
          <p:nvPr/>
        </p:nvSpPr>
        <p:spPr bwMode="auto">
          <a:xfrm>
            <a:off x="864446" y="1936707"/>
            <a:ext cx="3612350" cy="369332"/>
          </a:xfrm>
          <a:prstGeom prst="rect">
            <a:avLst/>
          </a:prstGeom>
          <a:solidFill>
            <a:srgbClr val="FFFF99"/>
          </a:solidFill>
          <a:ln w="9525">
            <a:noFill/>
            <a:miter lim="800000"/>
            <a:headEnd/>
            <a:tailEnd/>
          </a:ln>
        </p:spPr>
        <p:txBody>
          <a:bodyPr wrap="square">
            <a:spAutoFit/>
          </a:bodyPr>
          <a:lstStyle/>
          <a:p>
            <a:pPr>
              <a:spcBef>
                <a:spcPct val="50000"/>
              </a:spcBef>
            </a:pPr>
            <a:r>
              <a:rPr lang="it-IT" dirty="0">
                <a:latin typeface="Montserrat" panose="00000500000000000000" pitchFamily="2" charset="0"/>
              </a:rPr>
              <a:t>Misure di </a:t>
            </a:r>
            <a:r>
              <a:rPr lang="it-IT" dirty="0" err="1">
                <a:latin typeface="Montserrat" panose="00000500000000000000" pitchFamily="2" charset="0"/>
              </a:rPr>
              <a:t>Outcome</a:t>
            </a:r>
            <a:endParaRPr lang="it-IT" dirty="0">
              <a:latin typeface="Montserrat" panose="00000500000000000000" pitchFamily="2" charset="0"/>
            </a:endParaRPr>
          </a:p>
        </p:txBody>
      </p:sp>
      <p:sp>
        <p:nvSpPr>
          <p:cNvPr id="81926" name="Text Box 10"/>
          <p:cNvSpPr txBox="1">
            <a:spLocks noChangeArrowheads="1"/>
          </p:cNvSpPr>
          <p:nvPr/>
        </p:nvSpPr>
        <p:spPr bwMode="auto">
          <a:xfrm>
            <a:off x="864446" y="4370257"/>
            <a:ext cx="3484090" cy="369332"/>
          </a:xfrm>
          <a:prstGeom prst="rect">
            <a:avLst/>
          </a:prstGeom>
          <a:solidFill>
            <a:srgbClr val="FFFF99"/>
          </a:solidFill>
          <a:ln w="9525">
            <a:noFill/>
            <a:miter lim="800000"/>
            <a:headEnd/>
            <a:tailEnd/>
          </a:ln>
        </p:spPr>
        <p:txBody>
          <a:bodyPr wrap="square">
            <a:spAutoFit/>
          </a:bodyPr>
          <a:lstStyle/>
          <a:p>
            <a:pPr>
              <a:spcBef>
                <a:spcPct val="50000"/>
              </a:spcBef>
            </a:pPr>
            <a:r>
              <a:rPr lang="it-IT" dirty="0">
                <a:latin typeface="Montserrat" panose="00000500000000000000" pitchFamily="2" charset="0"/>
              </a:rPr>
              <a:t>Indicatori Misti</a:t>
            </a:r>
          </a:p>
        </p:txBody>
      </p:sp>
      <p:sp>
        <p:nvSpPr>
          <p:cNvPr id="81927" name="Text Box 11"/>
          <p:cNvSpPr txBox="1">
            <a:spLocks noChangeArrowheads="1"/>
          </p:cNvSpPr>
          <p:nvPr/>
        </p:nvSpPr>
        <p:spPr bwMode="auto">
          <a:xfrm>
            <a:off x="5184034" y="1936707"/>
            <a:ext cx="3690168" cy="369332"/>
          </a:xfrm>
          <a:prstGeom prst="rect">
            <a:avLst/>
          </a:prstGeom>
          <a:solidFill>
            <a:srgbClr val="FFFF99"/>
          </a:solidFill>
          <a:ln w="9525">
            <a:noFill/>
            <a:miter lim="800000"/>
            <a:headEnd/>
            <a:tailEnd/>
          </a:ln>
        </p:spPr>
        <p:txBody>
          <a:bodyPr wrap="square">
            <a:spAutoFit/>
          </a:bodyPr>
          <a:lstStyle/>
          <a:p>
            <a:pPr>
              <a:spcBef>
                <a:spcPct val="50000"/>
              </a:spcBef>
            </a:pPr>
            <a:r>
              <a:rPr lang="it-IT">
                <a:latin typeface="Montserrat" panose="00000500000000000000" pitchFamily="2" charset="0"/>
              </a:rPr>
              <a:t>Misure di Processi</a:t>
            </a:r>
          </a:p>
        </p:txBody>
      </p:sp>
      <p:sp>
        <p:nvSpPr>
          <p:cNvPr id="11" name="Text Box 4">
            <a:extLst>
              <a:ext uri="{FF2B5EF4-FFF2-40B4-BE49-F238E27FC236}">
                <a16:creationId xmlns:a16="http://schemas.microsoft.com/office/drawing/2014/main" id="{F8A87AD7-8C05-4565-A810-28E70C8BCEFC}"/>
              </a:ext>
            </a:extLst>
          </p:cNvPr>
          <p:cNvSpPr txBox="1">
            <a:spLocks noChangeArrowheads="1"/>
          </p:cNvSpPr>
          <p:nvPr/>
        </p:nvSpPr>
        <p:spPr bwMode="auto">
          <a:xfrm>
            <a:off x="871753" y="1046287"/>
            <a:ext cx="8490361" cy="830997"/>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it-IT" sz="2400" b="1" dirty="0">
                <a:latin typeface="Montserrat ExtraBold" panose="00000900000000000000" pitchFamily="2" charset="0"/>
              </a:rPr>
              <a:t>Esempi di misure di qualità basati su dati MDS (VAOR)</a:t>
            </a:r>
          </a:p>
        </p:txBody>
      </p:sp>
      <p:sp>
        <p:nvSpPr>
          <p:cNvPr id="12" name="CasellaDiTesto 11">
            <a:extLst>
              <a:ext uri="{FF2B5EF4-FFF2-40B4-BE49-F238E27FC236}">
                <a16:creationId xmlns:a16="http://schemas.microsoft.com/office/drawing/2014/main" id="{FFD4F9CC-42AD-4BAD-B047-67427F273CBF}"/>
              </a:ext>
            </a:extLst>
          </p:cNvPr>
          <p:cNvSpPr txBox="1"/>
          <p:nvPr/>
        </p:nvSpPr>
        <p:spPr>
          <a:xfrm>
            <a:off x="3184004" y="6408515"/>
            <a:ext cx="5387653" cy="261610"/>
          </a:xfrm>
          <a:prstGeom prst="rect">
            <a:avLst/>
          </a:prstGeom>
          <a:noFill/>
        </p:spPr>
        <p:txBody>
          <a:bodyPr wrap="square">
            <a:spAutoFit/>
          </a:bodyPr>
          <a:lstStyle/>
          <a:p>
            <a:pPr algn="r">
              <a:defRPr/>
            </a:pPr>
            <a:r>
              <a:rPr lang="it-IT" sz="1100" i="1" dirty="0">
                <a:latin typeface="Montserrat" panose="00000500000000000000" pitchFamily="2" charset="0"/>
              </a:rPr>
              <a:t>Medicare, Nursing home compare</a:t>
            </a:r>
          </a:p>
        </p:txBody>
      </p:sp>
    </p:spTree>
    <p:extLst>
      <p:ext uri="{BB962C8B-B14F-4D97-AF65-F5344CB8AC3E}">
        <p14:creationId xmlns:p14="http://schemas.microsoft.com/office/powerpoint/2010/main" val="1278975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MedicareLogo-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7" y="4135138"/>
            <a:ext cx="3321836" cy="92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809" name="Text Box 225"/>
          <p:cNvSpPr txBox="1">
            <a:spLocks noChangeArrowheads="1"/>
          </p:cNvSpPr>
          <p:nvPr/>
        </p:nvSpPr>
        <p:spPr bwMode="auto">
          <a:xfrm>
            <a:off x="415874" y="1539129"/>
            <a:ext cx="6769100" cy="161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55600" indent="-355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it-IT" b="1" dirty="0">
                <a:solidFill>
                  <a:srgbClr val="990000"/>
                </a:solidFill>
                <a:latin typeface="Montserrat" panose="00000500000000000000" pitchFamily="2" charset="0"/>
                <a:cs typeface="Calibri" pitchFamily="34" charset="0"/>
              </a:rPr>
              <a:t>Valutazione di Qualità a 5 stelle </a:t>
            </a:r>
          </a:p>
          <a:p>
            <a:pPr eaLnBrk="1" hangingPunct="1">
              <a:spcBef>
                <a:spcPct val="50000"/>
              </a:spcBef>
              <a:buFontTx/>
              <a:buChar char="-"/>
            </a:pPr>
            <a:r>
              <a:rPr lang="it-IT" dirty="0">
                <a:latin typeface="Montserrat" panose="00000500000000000000" pitchFamily="2" charset="0"/>
                <a:cs typeface="Calibri" pitchFamily="34" charset="0"/>
              </a:rPr>
              <a:t>Ispezioni sanitarie</a:t>
            </a:r>
          </a:p>
          <a:p>
            <a:pPr eaLnBrk="1" hangingPunct="1">
              <a:spcBef>
                <a:spcPct val="50000"/>
              </a:spcBef>
              <a:buFontTx/>
              <a:buChar char="-"/>
            </a:pPr>
            <a:r>
              <a:rPr lang="it-IT" dirty="0">
                <a:latin typeface="Montserrat" panose="00000500000000000000" pitchFamily="2" charset="0"/>
                <a:cs typeface="Calibri" pitchFamily="34" charset="0"/>
              </a:rPr>
              <a:t>Personale</a:t>
            </a:r>
          </a:p>
          <a:p>
            <a:pPr eaLnBrk="1" hangingPunct="1">
              <a:spcBef>
                <a:spcPct val="50000"/>
              </a:spcBef>
              <a:buFontTx/>
              <a:buChar char="-"/>
            </a:pPr>
            <a:r>
              <a:rPr lang="it-IT" u="sng" dirty="0">
                <a:solidFill>
                  <a:srgbClr val="000099"/>
                </a:solidFill>
                <a:latin typeface="Montserrat" panose="00000500000000000000" pitchFamily="2" charset="0"/>
                <a:cs typeface="Calibri" pitchFamily="34" charset="0"/>
              </a:rPr>
              <a:t>Misure di Qualità</a:t>
            </a:r>
          </a:p>
        </p:txBody>
      </p:sp>
      <p:graphicFrame>
        <p:nvGraphicFramePr>
          <p:cNvPr id="68005" name="Group 421"/>
          <p:cNvGraphicFramePr>
            <a:graphicFrameLocks noGrp="1"/>
          </p:cNvGraphicFramePr>
          <p:nvPr/>
        </p:nvGraphicFramePr>
        <p:xfrm>
          <a:off x="4912469" y="1435728"/>
          <a:ext cx="1904204" cy="2621252"/>
        </p:xfrm>
        <a:graphic>
          <a:graphicData uri="http://schemas.openxmlformats.org/drawingml/2006/table">
            <a:tbl>
              <a:tblPr/>
              <a:tblGrid>
                <a:gridCol w="1904204">
                  <a:extLst>
                    <a:ext uri="{9D8B030D-6E8A-4147-A177-3AD203B41FA5}">
                      <a16:colId xmlns:a16="http://schemas.microsoft.com/office/drawing/2014/main" val="20000"/>
                    </a:ext>
                  </a:extLst>
                </a:gridCol>
              </a:tblGrid>
              <a:tr h="354223">
                <a:tc>
                  <a:txBody>
                    <a:body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it-IT" sz="1800" b="1" i="0" u="none" strike="noStrike" cap="none" normalizeH="0" baseline="0" dirty="0">
                          <a:ln>
                            <a:noFill/>
                          </a:ln>
                          <a:solidFill>
                            <a:srgbClr val="002060"/>
                          </a:solidFill>
                          <a:effectLst/>
                          <a:latin typeface="Montserrat" panose="00000500000000000000" pitchFamily="2" charset="0"/>
                          <a:ea typeface="Arial Unicode MS" pitchFamily="34" charset="-128"/>
                          <a:cs typeface="Arial Unicode MS" pitchFamily="34" charset="-128"/>
                        </a:rPr>
                        <a:t>Eccellente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it-IT" sz="1800" b="1" i="0" u="none" strike="noStrike" cap="none" normalizeH="0" baseline="0" dirty="0">
                          <a:ln>
                            <a:noFill/>
                          </a:ln>
                          <a:solidFill>
                            <a:srgbClr val="002060"/>
                          </a:solidFill>
                          <a:effectLst/>
                          <a:latin typeface="Montserrat" panose="00000500000000000000" pitchFamily="2" charset="0"/>
                          <a:ea typeface="Arial Unicode MS" pitchFamily="34" charset="-128"/>
                          <a:cs typeface="Arial Unicode MS" pitchFamily="34" charset="-128"/>
                        </a:rPr>
                        <a:t>Sopra la media</a:t>
                      </a:r>
                    </a:p>
                    <a:p>
                      <a:pPr marL="0" marR="0" lvl="0" indent="0" algn="l" defTabSz="914400" rtl="0" eaLnBrk="1" fontAlgn="base" latinLnBrk="0" hangingPunct="1">
                        <a:lnSpc>
                          <a:spcPct val="100000"/>
                        </a:lnSpc>
                        <a:spcBef>
                          <a:spcPts val="1200"/>
                        </a:spcBef>
                        <a:spcAft>
                          <a:spcPct val="0"/>
                        </a:spcAft>
                        <a:buClrTx/>
                        <a:buSzTx/>
                        <a:buFontTx/>
                        <a:buNone/>
                        <a:tabLst/>
                      </a:pPr>
                      <a:r>
                        <a:rPr kumimoji="0" lang="it-IT" sz="1800" b="1" i="0" u="none" strike="noStrike" cap="none" normalizeH="0" baseline="0" dirty="0">
                          <a:ln>
                            <a:noFill/>
                          </a:ln>
                          <a:solidFill>
                            <a:srgbClr val="002060"/>
                          </a:solidFill>
                          <a:effectLst/>
                          <a:latin typeface="Montserrat" panose="00000500000000000000" pitchFamily="2" charset="0"/>
                          <a:ea typeface="Arial Unicode MS" pitchFamily="34" charset="-128"/>
                          <a:cs typeface="Arial Unicode MS" pitchFamily="34" charset="-128"/>
                        </a:rPr>
                        <a:t>Nella media</a:t>
                      </a:r>
                    </a:p>
                    <a:p>
                      <a:pPr marL="0" marR="0" lvl="0" indent="0" algn="l" defTabSz="914400" rtl="0" eaLnBrk="1" fontAlgn="base" latinLnBrk="0" hangingPunct="1">
                        <a:lnSpc>
                          <a:spcPct val="100000"/>
                        </a:lnSpc>
                        <a:spcBef>
                          <a:spcPts val="1200"/>
                        </a:spcBef>
                        <a:spcAft>
                          <a:spcPct val="0"/>
                        </a:spcAft>
                        <a:buClrTx/>
                        <a:buSzTx/>
                        <a:buFontTx/>
                        <a:buNone/>
                        <a:tabLst/>
                      </a:pPr>
                      <a:r>
                        <a:rPr kumimoji="0" lang="it-IT" sz="1800" b="1" i="0" u="none" strike="noStrike" cap="none" normalizeH="0" baseline="0" dirty="0">
                          <a:ln>
                            <a:noFill/>
                          </a:ln>
                          <a:solidFill>
                            <a:srgbClr val="002060"/>
                          </a:solidFill>
                          <a:effectLst/>
                          <a:latin typeface="Montserrat" panose="00000500000000000000" pitchFamily="2" charset="0"/>
                          <a:ea typeface="Arial Unicode MS" pitchFamily="34" charset="-128"/>
                          <a:cs typeface="Arial Unicode MS" pitchFamily="34" charset="-128"/>
                        </a:rPr>
                        <a:t>Sotto la media</a:t>
                      </a:r>
                    </a:p>
                    <a:p>
                      <a:pPr marL="0" marR="0" lvl="0" indent="0" algn="l" defTabSz="914400" rtl="0" eaLnBrk="1" fontAlgn="base" latinLnBrk="0" hangingPunct="1">
                        <a:lnSpc>
                          <a:spcPct val="100000"/>
                        </a:lnSpc>
                        <a:spcBef>
                          <a:spcPts val="1200"/>
                        </a:spcBef>
                        <a:spcAft>
                          <a:spcPct val="0"/>
                        </a:spcAft>
                        <a:buClrTx/>
                        <a:buSzTx/>
                        <a:buFontTx/>
                        <a:buNone/>
                        <a:tabLst/>
                      </a:pPr>
                      <a:r>
                        <a:rPr kumimoji="0" lang="it-IT" sz="1800" b="1" i="0" u="none" strike="noStrike" cap="none" normalizeH="0" baseline="0" dirty="0">
                          <a:ln>
                            <a:noFill/>
                          </a:ln>
                          <a:solidFill>
                            <a:srgbClr val="002060"/>
                          </a:solidFill>
                          <a:effectLst/>
                          <a:latin typeface="Montserrat" panose="00000500000000000000" pitchFamily="2" charset="0"/>
                          <a:ea typeface="Arial Unicode MS" pitchFamily="34" charset="-128"/>
                          <a:cs typeface="Arial Unicode MS" pitchFamily="34" charset="-128"/>
                        </a:rPr>
                        <a:t>Scarso</a:t>
                      </a:r>
                    </a:p>
                  </a:txBody>
                  <a:tcPr marT="45706" marB="45706"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7994" name="Group 410"/>
          <p:cNvGrpSpPr>
            <a:grpSpLocks/>
          </p:cNvGrpSpPr>
          <p:nvPr/>
        </p:nvGrpSpPr>
        <p:grpSpPr bwMode="auto">
          <a:xfrm>
            <a:off x="6959550" y="1443878"/>
            <a:ext cx="1808163" cy="2024062"/>
            <a:chOff x="2832" y="2296"/>
            <a:chExt cx="1139" cy="1275"/>
          </a:xfrm>
        </p:grpSpPr>
        <p:grpSp>
          <p:nvGrpSpPr>
            <p:cNvPr id="15413" name="Group 409"/>
            <p:cNvGrpSpPr>
              <a:grpSpLocks/>
            </p:cNvGrpSpPr>
            <p:nvPr/>
          </p:nvGrpSpPr>
          <p:grpSpPr bwMode="auto">
            <a:xfrm>
              <a:off x="2832" y="2296"/>
              <a:ext cx="1139" cy="1003"/>
              <a:chOff x="2832" y="2296"/>
              <a:chExt cx="1139" cy="1003"/>
            </a:xfrm>
          </p:grpSpPr>
          <p:graphicFrame>
            <p:nvGraphicFramePr>
              <p:cNvPr id="15415" name="Object 380"/>
              <p:cNvGraphicFramePr>
                <a:graphicFrameLocks noChangeAspect="1"/>
              </p:cNvGraphicFramePr>
              <p:nvPr/>
            </p:nvGraphicFramePr>
            <p:xfrm>
              <a:off x="2832" y="2296"/>
              <a:ext cx="229" cy="186"/>
            </p:xfrm>
            <a:graphic>
              <a:graphicData uri="http://schemas.openxmlformats.org/presentationml/2006/ole">
                <mc:AlternateContent xmlns:mc="http://schemas.openxmlformats.org/markup-compatibility/2006">
                  <mc:Choice xmlns:v="urn:schemas-microsoft-com:vml" Requires="v">
                    <p:oleObj spid="_x0000_s1029" name="Fotografia di Photo Editor" r:id="rId4" imgW="152260" imgH="123842" progId="">
                      <p:embed/>
                    </p:oleObj>
                  </mc:Choice>
                  <mc:Fallback>
                    <p:oleObj name="Fotografia di Photo Editor" r:id="rId4" imgW="152260" imgH="123842" progId="">
                      <p:embed/>
                      <p:pic>
                        <p:nvPicPr>
                          <p:cNvPr id="15415" name="Object 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 y="2296"/>
                            <a:ext cx="229" cy="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pic>
            <p:nvPicPr>
              <p:cNvPr id="15416" name="Picture 3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 y="2296"/>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7" name="Picture 3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 y="2296"/>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8" name="Picture 3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 y="2296"/>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9" name="Picture 3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 y="2296"/>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2564"/>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1" name="Picture 3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 y="2568"/>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2" name="Picture 3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 y="2568"/>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3" name="Picture 3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 y="2568"/>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4" name="Picture 3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2840"/>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5" name="Picture 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2840"/>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6" name="Picture 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 y="2840"/>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7" name="Picture 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3113"/>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28" name="Picture 4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3113"/>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414" name="Picture 4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3385"/>
              <a:ext cx="229" cy="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68088" name="Group 504"/>
          <p:cNvGraphicFramePr>
            <a:graphicFrameLocks noGrp="1"/>
          </p:cNvGraphicFramePr>
          <p:nvPr/>
        </p:nvGraphicFramePr>
        <p:xfrm>
          <a:off x="770587" y="3740554"/>
          <a:ext cx="7921625" cy="2676209"/>
        </p:xfrm>
        <a:graphic>
          <a:graphicData uri="http://schemas.openxmlformats.org/drawingml/2006/table">
            <a:tbl>
              <a:tblPr/>
              <a:tblGrid>
                <a:gridCol w="1981200">
                  <a:extLst>
                    <a:ext uri="{9D8B030D-6E8A-4147-A177-3AD203B41FA5}">
                      <a16:colId xmlns:a16="http://schemas.microsoft.com/office/drawing/2014/main" val="20000"/>
                    </a:ext>
                  </a:extLst>
                </a:gridCol>
                <a:gridCol w="197961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79613">
                  <a:extLst>
                    <a:ext uri="{9D8B030D-6E8A-4147-A177-3AD203B41FA5}">
                      <a16:colId xmlns:a16="http://schemas.microsoft.com/office/drawing/2014/main" val="20003"/>
                    </a:ext>
                  </a:extLst>
                </a:gridCol>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chemeClr val="tx1"/>
                        </a:solidFill>
                        <a:effectLst/>
                        <a:latin typeface="Comic Sans MS" pitchFamily="66"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bg1"/>
                          </a:solidFill>
                          <a:effectLst/>
                          <a:latin typeface="Montserrat" panose="00000500000000000000" pitchFamily="2" charset="0"/>
                          <a:cs typeface="Arial" charset="0"/>
                        </a:rPr>
                        <a:t>Althea </a:t>
                      </a:r>
                      <a:r>
                        <a:rPr kumimoji="0" lang="it-IT" sz="1600" b="1" i="0" u="none" strike="noStrike" cap="none" normalizeH="0" baseline="0" dirty="0" err="1">
                          <a:ln>
                            <a:noFill/>
                          </a:ln>
                          <a:solidFill>
                            <a:schemeClr val="bg1"/>
                          </a:solidFill>
                          <a:effectLst/>
                          <a:latin typeface="Montserrat" panose="00000500000000000000" pitchFamily="2" charset="0"/>
                          <a:cs typeface="Arial" charset="0"/>
                        </a:rPr>
                        <a:t>Woodland</a:t>
                      </a:r>
                      <a:r>
                        <a:rPr kumimoji="0" lang="it-IT" sz="1600" b="1" i="0" u="none" strike="noStrike" cap="none" normalizeH="0" baseline="0" dirty="0">
                          <a:ln>
                            <a:noFill/>
                          </a:ln>
                          <a:solidFill>
                            <a:schemeClr val="bg1"/>
                          </a:solidFill>
                          <a:effectLst/>
                          <a:latin typeface="Montserrat" panose="00000500000000000000" pitchFamily="2" charset="0"/>
                          <a:cs typeface="Arial" charset="0"/>
                        </a:rPr>
                        <a:t> Nursing home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a:ln>
                            <a:noFill/>
                          </a:ln>
                          <a:solidFill>
                            <a:schemeClr val="bg1"/>
                          </a:solidFill>
                          <a:effectLst/>
                          <a:latin typeface="Montserrat" panose="00000500000000000000" pitchFamily="2" charset="0"/>
                          <a:cs typeface="Arial" charset="0"/>
                        </a:rPr>
                        <a:t>Anchorage nursing nome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err="1">
                          <a:ln>
                            <a:noFill/>
                          </a:ln>
                          <a:solidFill>
                            <a:schemeClr val="bg1"/>
                          </a:solidFill>
                          <a:effectLst/>
                          <a:latin typeface="Montserrat" panose="00000500000000000000" pitchFamily="2" charset="0"/>
                          <a:cs typeface="Arial" charset="0"/>
                        </a:rPr>
                        <a:t>Belpre</a:t>
                      </a:r>
                      <a:r>
                        <a:rPr kumimoji="0" lang="it-IT" sz="1600" b="1" i="0" u="none" strike="noStrike" cap="none" normalizeH="0" baseline="0" dirty="0">
                          <a:ln>
                            <a:noFill/>
                          </a:ln>
                          <a:solidFill>
                            <a:schemeClr val="bg1"/>
                          </a:solidFill>
                          <a:effectLst/>
                          <a:latin typeface="Montserrat" panose="00000500000000000000" pitchFamily="2" charset="0"/>
                          <a:cs typeface="Arial" charset="0"/>
                        </a:rPr>
                        <a:t> </a:t>
                      </a:r>
                      <a:r>
                        <a:rPr kumimoji="0" lang="it-IT" sz="1600" b="1" i="0" u="none" strike="noStrike" cap="none" normalizeH="0" baseline="0" dirty="0" err="1">
                          <a:ln>
                            <a:noFill/>
                          </a:ln>
                          <a:solidFill>
                            <a:schemeClr val="bg1"/>
                          </a:solidFill>
                          <a:effectLst/>
                          <a:latin typeface="Montserrat" panose="00000500000000000000" pitchFamily="2" charset="0"/>
                          <a:cs typeface="Arial" charset="0"/>
                        </a:rPr>
                        <a:t>health</a:t>
                      </a:r>
                      <a:r>
                        <a:rPr kumimoji="0" lang="it-IT" sz="1600" b="1" i="0" u="none" strike="noStrike" cap="none" normalizeH="0" baseline="0" dirty="0">
                          <a:ln>
                            <a:noFill/>
                          </a:ln>
                          <a:solidFill>
                            <a:schemeClr val="bg1"/>
                          </a:solidFill>
                          <a:effectLst/>
                          <a:latin typeface="Montserrat" panose="00000500000000000000" pitchFamily="2" charset="0"/>
                          <a:cs typeface="Arial" charset="0"/>
                        </a:rPr>
                        <a:t> and rehab center</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060"/>
                          </a:solidFill>
                          <a:effectLst/>
                          <a:latin typeface="Montserrat" panose="00000500000000000000" pitchFamily="2" charset="0"/>
                          <a:cs typeface="Arial" charset="0"/>
                        </a:rPr>
                        <a:t>Valutazione generale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060"/>
                          </a:solidFill>
                          <a:effectLst/>
                          <a:latin typeface="Montserrat" panose="00000500000000000000" pitchFamily="2" charset="0"/>
                          <a:cs typeface="Arial" charset="0"/>
                        </a:rPr>
                        <a:t>Ispezioni sanitarie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rgbClr val="002060"/>
                          </a:solidFill>
                          <a:effectLst/>
                          <a:latin typeface="Montserrat" panose="00000500000000000000" pitchFamily="2" charset="0"/>
                          <a:cs typeface="Arial" charset="0"/>
                        </a:rPr>
                        <a:t>Personale </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6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0" u="sng" strike="noStrike" cap="none" normalizeH="0" baseline="0" dirty="0">
                          <a:ln>
                            <a:noFill/>
                          </a:ln>
                          <a:solidFill>
                            <a:srgbClr val="002060"/>
                          </a:solidFill>
                          <a:effectLst/>
                          <a:latin typeface="Montserrat" panose="00000500000000000000" pitchFamily="2" charset="0"/>
                          <a:cs typeface="Arial" charset="0"/>
                        </a:rPr>
                        <a:t>Misure di Qualità</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68116" name="Group 532"/>
          <p:cNvGrpSpPr>
            <a:grpSpLocks/>
          </p:cNvGrpSpPr>
          <p:nvPr/>
        </p:nvGrpSpPr>
        <p:grpSpPr bwMode="auto">
          <a:xfrm>
            <a:off x="3148661" y="4804996"/>
            <a:ext cx="5040312" cy="1511300"/>
            <a:chOff x="1973" y="2886"/>
            <a:chExt cx="3175" cy="952"/>
          </a:xfrm>
        </p:grpSpPr>
        <p:pic>
          <p:nvPicPr>
            <p:cNvPr id="15400" name="Picture 527" descr="bluestar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0" y="3708"/>
              <a:ext cx="4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401" name="Group 531"/>
            <p:cNvGrpSpPr>
              <a:grpSpLocks/>
            </p:cNvGrpSpPr>
            <p:nvPr/>
          </p:nvGrpSpPr>
          <p:grpSpPr bwMode="auto">
            <a:xfrm>
              <a:off x="1973" y="2886"/>
              <a:ext cx="3085" cy="951"/>
              <a:chOff x="1973" y="2886"/>
              <a:chExt cx="3085" cy="951"/>
            </a:xfrm>
          </p:grpSpPr>
          <p:pic>
            <p:nvPicPr>
              <p:cNvPr id="15402" name="Picture 519" descr="bluestar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3" y="2887"/>
                <a:ext cx="771"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3" name="Picture 520" descr="bluestar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3158"/>
                <a:ext cx="63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4" name="Picture 521" descr="bluestar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3430"/>
                <a:ext cx="637" cy="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5" name="Picture 522" descr="bluestar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3" y="3702"/>
                <a:ext cx="771"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6" name="Picture 523" descr="bluestar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0" y="2888"/>
                <a:ext cx="31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7" name="Picture 524" descr="bluestar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0" y="3432"/>
                <a:ext cx="31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8" name="Picture 525" descr="bluestar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3164"/>
                <a:ext cx="4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9" name="Picture 526" descr="bluestar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 y="3702"/>
                <a:ext cx="458" cy="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0" name="Picture 528" descr="bluestar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0" y="3414"/>
                <a:ext cx="18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1" name="Picture 529" descr="bluestar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5" y="2886"/>
                <a:ext cx="18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2" name="Picture 530" descr="bluestar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0" y="3142"/>
                <a:ext cx="18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val="860790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7809"/>
                                        </p:tgtEl>
                                        <p:attrNameLst>
                                          <p:attrName>style.visibility</p:attrName>
                                        </p:attrNameLst>
                                      </p:cBhvr>
                                      <p:to>
                                        <p:strVal val="visible"/>
                                      </p:to>
                                    </p:set>
                                    <p:animEffect transition="in" filter="slide(fromBottom)">
                                      <p:cBhvr>
                                        <p:cTn id="7" dur="500"/>
                                        <p:tgtEl>
                                          <p:spTgt spid="67809"/>
                                        </p:tgtEl>
                                      </p:cBhvr>
                                    </p:animEffect>
                                  </p:childTnLst>
                                </p:cTn>
                              </p:par>
                              <p:par>
                                <p:cTn id="8" presetID="12" presetClass="entr" presetSubtype="4" fill="hold" nodeType="withEffect">
                                  <p:stCondLst>
                                    <p:cond delay="0"/>
                                  </p:stCondLst>
                                  <p:childTnLst>
                                    <p:set>
                                      <p:cBhvr>
                                        <p:cTn id="9" dur="1" fill="hold">
                                          <p:stCondLst>
                                            <p:cond delay="0"/>
                                          </p:stCondLst>
                                        </p:cTn>
                                        <p:tgtEl>
                                          <p:spTgt spid="68005"/>
                                        </p:tgtEl>
                                        <p:attrNameLst>
                                          <p:attrName>style.visibility</p:attrName>
                                        </p:attrNameLst>
                                      </p:cBhvr>
                                      <p:to>
                                        <p:strVal val="visible"/>
                                      </p:to>
                                    </p:set>
                                    <p:animEffect transition="in" filter="slide(fromBottom)">
                                      <p:cBhvr>
                                        <p:cTn id="10" dur="500"/>
                                        <p:tgtEl>
                                          <p:spTgt spid="68005"/>
                                        </p:tgtEl>
                                      </p:cBhvr>
                                    </p:animEffect>
                                  </p:childTnLst>
                                </p:cTn>
                              </p:par>
                              <p:par>
                                <p:cTn id="11" presetID="12" presetClass="entr" presetSubtype="4" fill="hold" nodeType="withEffect">
                                  <p:stCondLst>
                                    <p:cond delay="0"/>
                                  </p:stCondLst>
                                  <p:childTnLst>
                                    <p:set>
                                      <p:cBhvr>
                                        <p:cTn id="12" dur="1" fill="hold">
                                          <p:stCondLst>
                                            <p:cond delay="0"/>
                                          </p:stCondLst>
                                        </p:cTn>
                                        <p:tgtEl>
                                          <p:spTgt spid="67994"/>
                                        </p:tgtEl>
                                        <p:attrNameLst>
                                          <p:attrName>style.visibility</p:attrName>
                                        </p:attrNameLst>
                                      </p:cBhvr>
                                      <p:to>
                                        <p:strVal val="visible"/>
                                      </p:to>
                                    </p:set>
                                    <p:animEffect transition="in" filter="slide(fromBottom)">
                                      <p:cBhvr>
                                        <p:cTn id="13" dur="500"/>
                                        <p:tgtEl>
                                          <p:spTgt spid="679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68088"/>
                                        </p:tgtEl>
                                        <p:attrNameLst>
                                          <p:attrName>style.visibility</p:attrName>
                                        </p:attrNameLst>
                                      </p:cBhvr>
                                      <p:to>
                                        <p:strVal val="visible"/>
                                      </p:to>
                                    </p:set>
                                    <p:animEffect transition="in" filter="slide(fromBottom)">
                                      <p:cBhvr>
                                        <p:cTn id="18" dur="500"/>
                                        <p:tgtEl>
                                          <p:spTgt spid="680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68116"/>
                                        </p:tgtEl>
                                        <p:attrNameLst>
                                          <p:attrName>style.visibility</p:attrName>
                                        </p:attrNameLst>
                                      </p:cBhvr>
                                      <p:to>
                                        <p:strVal val="visible"/>
                                      </p:to>
                                    </p:set>
                                    <p:animEffect transition="in" filter="slide(fromBottom)">
                                      <p:cBhvr>
                                        <p:cTn id="23" dur="500"/>
                                        <p:tgtEl>
                                          <p:spTgt spid="6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09" y="1592832"/>
            <a:ext cx="6735433" cy="468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a:extLst>
              <a:ext uri="{FF2B5EF4-FFF2-40B4-BE49-F238E27FC236}">
                <a16:creationId xmlns:a16="http://schemas.microsoft.com/office/drawing/2014/main" id="{19DA1996-8FF7-42E2-B03F-9EAE58080270}"/>
              </a:ext>
            </a:extLst>
          </p:cNvPr>
          <p:cNvSpPr txBox="1">
            <a:spLocks noChangeArrowheads="1"/>
          </p:cNvSpPr>
          <p:nvPr/>
        </p:nvSpPr>
        <p:spPr bwMode="auto">
          <a:xfrm>
            <a:off x="871753" y="1046287"/>
            <a:ext cx="6012126" cy="461665"/>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it-IT" sz="2400" b="1" dirty="0">
                <a:latin typeface="Montserrat ExtraBold" panose="00000900000000000000" pitchFamily="2" charset="0"/>
              </a:rPr>
              <a:t>Dove si applica </a:t>
            </a:r>
            <a:r>
              <a:rPr lang="it-IT" sz="2400" b="1" dirty="0" err="1">
                <a:latin typeface="Montserrat ExtraBold" panose="00000900000000000000" pitchFamily="2" charset="0"/>
              </a:rPr>
              <a:t>interRAI</a:t>
            </a:r>
            <a:r>
              <a:rPr lang="it-IT" sz="2400" b="1" dirty="0">
                <a:latin typeface="Montserrat ExtraBold" panose="00000900000000000000" pitchFamily="2" charset="0"/>
              </a:rPr>
              <a:t> in Europa</a:t>
            </a:r>
          </a:p>
        </p:txBody>
      </p:sp>
    </p:spTree>
    <p:extLst>
      <p:ext uri="{BB962C8B-B14F-4D97-AF65-F5344CB8AC3E}">
        <p14:creationId xmlns:p14="http://schemas.microsoft.com/office/powerpoint/2010/main" val="1939670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28EC2D27-49D2-4ED5-908C-36DFF27A7787}"/>
              </a:ext>
            </a:extLst>
          </p:cNvPr>
          <p:cNvSpPr/>
          <p:nvPr/>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714331" y="977146"/>
            <a:ext cx="4416594" cy="523220"/>
          </a:xfrm>
          <a:prstGeom prst="rect">
            <a:avLst/>
          </a:prstGeom>
          <a:noFill/>
        </p:spPr>
        <p:txBody>
          <a:bodyPr wrap="none" rtlCol="0">
            <a:spAutoFit/>
          </a:bodyPr>
          <a:lstStyle/>
          <a:p>
            <a:r>
              <a:rPr lang="en-US" sz="2800" dirty="0">
                <a:solidFill>
                  <a:schemeClr val="tx1">
                    <a:lumMod val="75000"/>
                    <a:lumOff val="25000"/>
                  </a:schemeClr>
                </a:solidFill>
                <a:latin typeface="Montserrat ExtraBold" panose="00000900000000000000" pitchFamily="50" charset="0"/>
              </a:rPr>
              <a:t>La </a:t>
            </a:r>
            <a:r>
              <a:rPr lang="en-US" sz="2800" dirty="0" err="1">
                <a:solidFill>
                  <a:schemeClr val="tx1">
                    <a:lumMod val="75000"/>
                    <a:lumOff val="25000"/>
                  </a:schemeClr>
                </a:solidFill>
                <a:latin typeface="Montserrat ExtraBold" panose="00000900000000000000" pitchFamily="50" charset="0"/>
              </a:rPr>
              <a:t>filosofia</a:t>
            </a:r>
            <a:r>
              <a:rPr lang="en-US" sz="2800" dirty="0">
                <a:solidFill>
                  <a:schemeClr val="tx1">
                    <a:lumMod val="75000"/>
                    <a:lumOff val="25000"/>
                  </a:schemeClr>
                </a:solidFill>
                <a:latin typeface="Montserrat ExtraBold" panose="00000900000000000000" pitchFamily="50" charset="0"/>
              </a:rPr>
              <a:t> di </a:t>
            </a:r>
            <a:r>
              <a:rPr lang="en-US" sz="2800" dirty="0" err="1">
                <a:solidFill>
                  <a:schemeClr val="tx1">
                    <a:lumMod val="75000"/>
                    <a:lumOff val="25000"/>
                  </a:schemeClr>
                </a:solidFill>
                <a:latin typeface="Montserrat ExtraBold" panose="00000900000000000000" pitchFamily="50" charset="0"/>
              </a:rPr>
              <a:t>interRAI</a:t>
            </a:r>
            <a:endParaRPr lang="en-US" sz="2800" dirty="0">
              <a:solidFill>
                <a:schemeClr val="tx1">
                  <a:lumMod val="75000"/>
                  <a:lumOff val="25000"/>
                </a:schemeClr>
              </a:solidFill>
              <a:latin typeface="Montserrat ExtraBold" panose="00000900000000000000" pitchFamily="50" charset="0"/>
            </a:endParaRPr>
          </a:p>
        </p:txBody>
      </p:sp>
      <p:sp>
        <p:nvSpPr>
          <p:cNvPr id="28" name="Rettangolo 27">
            <a:extLst>
              <a:ext uri="{FF2B5EF4-FFF2-40B4-BE49-F238E27FC236}">
                <a16:creationId xmlns:a16="http://schemas.microsoft.com/office/drawing/2014/main" id="{86076824-4BA5-4081-949A-38ED61AB3B4E}"/>
              </a:ext>
            </a:extLst>
          </p:cNvPr>
          <p:cNvSpPr/>
          <p:nvPr/>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65E7D32A-3244-44C8-8208-208032963CAE}"/>
              </a:ext>
            </a:extLst>
          </p:cNvPr>
          <p:cNvSpPr/>
          <p:nvPr/>
        </p:nvSpPr>
        <p:spPr>
          <a:xfrm>
            <a:off x="714331" y="2288871"/>
            <a:ext cx="1674000" cy="1728192"/>
          </a:xfrm>
          <a:prstGeom prst="rightArrow">
            <a:avLst/>
          </a:prstGeom>
          <a:solidFill>
            <a:srgbClr val="06396E"/>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50" dirty="0">
                <a:latin typeface="Montserrat" panose="00000500000000000000" pitchFamily="2" charset="0"/>
              </a:rPr>
              <a:t>Segnalazione</a:t>
            </a:r>
          </a:p>
        </p:txBody>
      </p:sp>
      <p:sp>
        <p:nvSpPr>
          <p:cNvPr id="9" name="Freccia a destra 8">
            <a:extLst>
              <a:ext uri="{FF2B5EF4-FFF2-40B4-BE49-F238E27FC236}">
                <a16:creationId xmlns:a16="http://schemas.microsoft.com/office/drawing/2014/main" id="{A42B77D2-5A70-4EB4-82B3-3FD307063D6A}"/>
              </a:ext>
            </a:extLst>
          </p:cNvPr>
          <p:cNvSpPr/>
          <p:nvPr/>
        </p:nvSpPr>
        <p:spPr>
          <a:xfrm>
            <a:off x="2387978" y="2288871"/>
            <a:ext cx="1566999" cy="1728192"/>
          </a:xfrm>
          <a:prstGeom prst="rightArrow">
            <a:avLst/>
          </a:prstGeom>
          <a:solidFill>
            <a:srgbClr val="B6DF8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50" dirty="0">
                <a:solidFill>
                  <a:schemeClr val="tx1"/>
                </a:solidFill>
                <a:latin typeface="Montserrat" panose="00000500000000000000" pitchFamily="2" charset="0"/>
              </a:rPr>
              <a:t>Presa in carico &amp; Valutazione</a:t>
            </a:r>
          </a:p>
        </p:txBody>
      </p:sp>
      <p:sp>
        <p:nvSpPr>
          <p:cNvPr id="10" name="Freccia a destra 9">
            <a:extLst>
              <a:ext uri="{FF2B5EF4-FFF2-40B4-BE49-F238E27FC236}">
                <a16:creationId xmlns:a16="http://schemas.microsoft.com/office/drawing/2014/main" id="{751C4867-2CEB-466D-B6C0-4982A49665FF}"/>
              </a:ext>
            </a:extLst>
          </p:cNvPr>
          <p:cNvSpPr/>
          <p:nvPr/>
        </p:nvSpPr>
        <p:spPr>
          <a:xfrm>
            <a:off x="3972153" y="2314074"/>
            <a:ext cx="1757528" cy="1728192"/>
          </a:xfrm>
          <a:prstGeom prst="rightArrow">
            <a:avLst/>
          </a:prstGeom>
          <a:solidFill>
            <a:srgbClr val="06396E"/>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50" dirty="0">
                <a:latin typeface="Montserrat" panose="00000500000000000000" pitchFamily="2" charset="0"/>
              </a:rPr>
              <a:t>Pianificazione del servizio</a:t>
            </a:r>
          </a:p>
        </p:txBody>
      </p:sp>
      <p:sp>
        <p:nvSpPr>
          <p:cNvPr id="11" name="Freccia a destra 10">
            <a:extLst>
              <a:ext uri="{FF2B5EF4-FFF2-40B4-BE49-F238E27FC236}">
                <a16:creationId xmlns:a16="http://schemas.microsoft.com/office/drawing/2014/main" id="{15CA150D-C99F-4CFC-9BBC-6668C16BD90F}"/>
              </a:ext>
            </a:extLst>
          </p:cNvPr>
          <p:cNvSpPr/>
          <p:nvPr/>
        </p:nvSpPr>
        <p:spPr>
          <a:xfrm>
            <a:off x="5732774" y="2314074"/>
            <a:ext cx="1672686" cy="1728192"/>
          </a:xfrm>
          <a:prstGeom prst="rightArrow">
            <a:avLst/>
          </a:prstGeom>
          <a:solidFill>
            <a:srgbClr val="06396E"/>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50" dirty="0">
                <a:latin typeface="Montserrat" panose="00000500000000000000" pitchFamily="2" charset="0"/>
              </a:rPr>
              <a:t>Erogazione del servizio</a:t>
            </a:r>
          </a:p>
        </p:txBody>
      </p:sp>
      <p:sp>
        <p:nvSpPr>
          <p:cNvPr id="12" name="Freccia a destra 11">
            <a:extLst>
              <a:ext uri="{FF2B5EF4-FFF2-40B4-BE49-F238E27FC236}">
                <a16:creationId xmlns:a16="http://schemas.microsoft.com/office/drawing/2014/main" id="{23EA8FF6-D184-473A-AAE3-738B1E0D40C6}"/>
              </a:ext>
            </a:extLst>
          </p:cNvPr>
          <p:cNvSpPr/>
          <p:nvPr/>
        </p:nvSpPr>
        <p:spPr>
          <a:xfrm>
            <a:off x="7422238" y="2314074"/>
            <a:ext cx="1759124" cy="1728192"/>
          </a:xfrm>
          <a:prstGeom prst="rightArrow">
            <a:avLst/>
          </a:prstGeom>
          <a:solidFill>
            <a:srgbClr val="06396E"/>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50" dirty="0">
                <a:latin typeface="Montserrat" panose="00000500000000000000" pitchFamily="2" charset="0"/>
              </a:rPr>
              <a:t>Case</a:t>
            </a:r>
          </a:p>
          <a:p>
            <a:pPr algn="ctr"/>
            <a:r>
              <a:rPr lang="it-IT" sz="1250" dirty="0">
                <a:latin typeface="Montserrat" panose="00000500000000000000" pitchFamily="2" charset="0"/>
              </a:rPr>
              <a:t>Management continuo </a:t>
            </a:r>
          </a:p>
        </p:txBody>
      </p:sp>
      <p:sp>
        <p:nvSpPr>
          <p:cNvPr id="13" name="CasellaDiTesto 12">
            <a:extLst>
              <a:ext uri="{FF2B5EF4-FFF2-40B4-BE49-F238E27FC236}">
                <a16:creationId xmlns:a16="http://schemas.microsoft.com/office/drawing/2014/main" id="{DEAA0DE0-E4DF-48E3-B266-1C8C59461B60}"/>
              </a:ext>
            </a:extLst>
          </p:cNvPr>
          <p:cNvSpPr txBox="1"/>
          <p:nvPr/>
        </p:nvSpPr>
        <p:spPr>
          <a:xfrm>
            <a:off x="654341" y="4367021"/>
            <a:ext cx="8615494" cy="1797223"/>
          </a:xfrm>
          <a:prstGeom prst="rect">
            <a:avLst/>
          </a:prstGeom>
          <a:noFill/>
        </p:spPr>
        <p:txBody>
          <a:bodyPr wrap="square" rtlCol="0">
            <a:spAutoFit/>
          </a:bodyPr>
          <a:lstStyle/>
          <a:p>
            <a:pPr>
              <a:lnSpc>
                <a:spcPct val="150000"/>
              </a:lnSpc>
            </a:pPr>
            <a:r>
              <a:rPr lang="it-IT" sz="1900" dirty="0">
                <a:latin typeface="Montserrat" panose="00000500000000000000" pitchFamily="2" charset="0"/>
              </a:rPr>
              <a:t>Le informazioni </a:t>
            </a:r>
            <a:r>
              <a:rPr lang="it-IT" sz="1900" b="1" dirty="0">
                <a:latin typeface="Montserrat" panose="00000500000000000000" pitchFamily="2" charset="0"/>
              </a:rPr>
              <a:t>giuste</a:t>
            </a:r>
            <a:r>
              <a:rPr lang="it-IT" sz="1900" dirty="0">
                <a:latin typeface="Montserrat" panose="00000500000000000000" pitchFamily="2" charset="0"/>
              </a:rPr>
              <a:t>, </a:t>
            </a:r>
          </a:p>
          <a:p>
            <a:pPr>
              <a:lnSpc>
                <a:spcPct val="150000"/>
              </a:lnSpc>
            </a:pPr>
            <a:r>
              <a:rPr lang="it-IT" sz="1900" dirty="0">
                <a:latin typeface="Montserrat" panose="00000500000000000000" pitchFamily="2" charset="0"/>
              </a:rPr>
              <a:t>		al momento </a:t>
            </a:r>
            <a:r>
              <a:rPr lang="it-IT" sz="1900" b="1" dirty="0">
                <a:latin typeface="Montserrat" panose="00000500000000000000" pitchFamily="2" charset="0"/>
              </a:rPr>
              <a:t>giusto</a:t>
            </a:r>
            <a:r>
              <a:rPr lang="it-IT" sz="1900" dirty="0">
                <a:latin typeface="Montserrat" panose="00000500000000000000" pitchFamily="2" charset="0"/>
              </a:rPr>
              <a:t>, </a:t>
            </a:r>
          </a:p>
          <a:p>
            <a:pPr>
              <a:lnSpc>
                <a:spcPct val="150000"/>
              </a:lnSpc>
            </a:pPr>
            <a:r>
              <a:rPr lang="it-IT" sz="1900" dirty="0">
                <a:latin typeface="Montserrat" panose="00000500000000000000" pitchFamily="2" charset="0"/>
              </a:rPr>
              <a:t>				nel luogo </a:t>
            </a:r>
            <a:r>
              <a:rPr lang="it-IT" sz="1900" b="1" dirty="0">
                <a:latin typeface="Montserrat" panose="00000500000000000000" pitchFamily="2" charset="0"/>
              </a:rPr>
              <a:t>giusto,</a:t>
            </a:r>
            <a:endParaRPr lang="it-IT" sz="1900" dirty="0">
              <a:latin typeface="Montserrat" panose="00000500000000000000" pitchFamily="2" charset="0"/>
            </a:endParaRPr>
          </a:p>
          <a:p>
            <a:pPr>
              <a:lnSpc>
                <a:spcPct val="150000"/>
              </a:lnSpc>
            </a:pPr>
            <a:r>
              <a:rPr lang="it-IT" sz="1900" dirty="0">
                <a:latin typeface="Montserrat" panose="00000500000000000000" pitchFamily="2" charset="0"/>
              </a:rPr>
              <a:t>					per fornire il </a:t>
            </a:r>
            <a:r>
              <a:rPr lang="it-IT" sz="1900" b="1" dirty="0">
                <a:latin typeface="Montserrat" panose="00000500000000000000" pitchFamily="2" charset="0"/>
              </a:rPr>
              <a:t>giusto </a:t>
            </a:r>
            <a:r>
              <a:rPr lang="it-IT" sz="1900" dirty="0">
                <a:latin typeface="Montserrat" panose="00000500000000000000" pitchFamily="2" charset="0"/>
              </a:rPr>
              <a:t>servizio</a:t>
            </a:r>
          </a:p>
        </p:txBody>
      </p:sp>
      <p:sp>
        <p:nvSpPr>
          <p:cNvPr id="3" name="CasellaDiTesto 2">
            <a:extLst>
              <a:ext uri="{FF2B5EF4-FFF2-40B4-BE49-F238E27FC236}">
                <a16:creationId xmlns:a16="http://schemas.microsoft.com/office/drawing/2014/main" id="{ABFEAF44-8C2D-44A5-5BCB-1875BCF1A1D9}"/>
              </a:ext>
            </a:extLst>
          </p:cNvPr>
          <p:cNvSpPr txBox="1"/>
          <p:nvPr/>
        </p:nvSpPr>
        <p:spPr>
          <a:xfrm>
            <a:off x="714331" y="6510130"/>
            <a:ext cx="1184043"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1637165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31" y="977146"/>
            <a:ext cx="3692036" cy="523220"/>
          </a:xfrm>
          <a:prstGeom prst="rect">
            <a:avLst/>
          </a:prstGeom>
          <a:noFill/>
        </p:spPr>
        <p:txBody>
          <a:bodyPr wrap="none" rtlCol="0">
            <a:spAutoFit/>
          </a:bodyPr>
          <a:lstStyle/>
          <a:p>
            <a:r>
              <a:rPr lang="en-US" sz="2800" dirty="0">
                <a:solidFill>
                  <a:schemeClr val="tx1">
                    <a:lumMod val="75000"/>
                    <a:lumOff val="25000"/>
                  </a:schemeClr>
                </a:solidFill>
                <a:latin typeface="Montserrat ExtraBold" panose="00000900000000000000" pitchFamily="50" charset="0"/>
              </a:rPr>
              <a:t>I </a:t>
            </a:r>
            <a:r>
              <a:rPr lang="en-US" sz="2800" dirty="0" err="1">
                <a:solidFill>
                  <a:schemeClr val="tx1">
                    <a:lumMod val="75000"/>
                    <a:lumOff val="25000"/>
                  </a:schemeClr>
                </a:solidFill>
                <a:latin typeface="Montserrat ExtraBold" panose="00000900000000000000" pitchFamily="50" charset="0"/>
              </a:rPr>
              <a:t>diversi</a:t>
            </a:r>
            <a:r>
              <a:rPr lang="en-US" sz="2800" dirty="0">
                <a:solidFill>
                  <a:schemeClr val="tx1">
                    <a:lumMod val="75000"/>
                    <a:lumOff val="25000"/>
                  </a:schemeClr>
                </a:solidFill>
                <a:latin typeface="Montserrat ExtraBold" panose="00000900000000000000" pitchFamily="50" charset="0"/>
              </a:rPr>
              <a:t> </a:t>
            </a:r>
            <a:r>
              <a:rPr lang="en-US" sz="2800" dirty="0" err="1">
                <a:solidFill>
                  <a:schemeClr val="tx1">
                    <a:lumMod val="75000"/>
                    <a:lumOff val="25000"/>
                  </a:schemeClr>
                </a:solidFill>
                <a:latin typeface="Montserrat ExtraBold" panose="00000900000000000000" pitchFamily="50" charset="0"/>
              </a:rPr>
              <a:t>strumenti</a:t>
            </a:r>
            <a:endParaRPr lang="en-US" sz="2800" dirty="0">
              <a:solidFill>
                <a:schemeClr val="tx1">
                  <a:lumMod val="75000"/>
                  <a:lumOff val="25000"/>
                </a:schemeClr>
              </a:solidFill>
              <a:latin typeface="Montserrat ExtraBold" panose="00000900000000000000" pitchFamily="50" charset="0"/>
            </a:endParaRPr>
          </a:p>
        </p:txBody>
      </p:sp>
      <p:sp>
        <p:nvSpPr>
          <p:cNvPr id="28" name="Rettangolo 27">
            <a:extLst>
              <a:ext uri="{FF2B5EF4-FFF2-40B4-BE49-F238E27FC236}">
                <a16:creationId xmlns:a16="http://schemas.microsoft.com/office/drawing/2014/main" id="{86076824-4BA5-4081-949A-38ED61AB3B4E}"/>
              </a:ext>
            </a:extLst>
          </p:cNvPr>
          <p:cNvSpPr/>
          <p:nvPr/>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5" name="Gruppo 74">
            <a:extLst>
              <a:ext uri="{FF2B5EF4-FFF2-40B4-BE49-F238E27FC236}">
                <a16:creationId xmlns:a16="http://schemas.microsoft.com/office/drawing/2014/main" id="{DAC3BE0F-D723-472A-8590-069870A79F87}"/>
              </a:ext>
            </a:extLst>
          </p:cNvPr>
          <p:cNvGrpSpPr/>
          <p:nvPr/>
        </p:nvGrpSpPr>
        <p:grpSpPr>
          <a:xfrm>
            <a:off x="1201782" y="1498190"/>
            <a:ext cx="8313842" cy="5291236"/>
            <a:chOff x="1703511" y="1126981"/>
            <a:chExt cx="8804896" cy="5731019"/>
          </a:xfrm>
        </p:grpSpPr>
        <p:sp>
          <p:nvSpPr>
            <p:cNvPr id="19" name="Rettangolo 18">
              <a:extLst>
                <a:ext uri="{FF2B5EF4-FFF2-40B4-BE49-F238E27FC236}">
                  <a16:creationId xmlns:a16="http://schemas.microsoft.com/office/drawing/2014/main" id="{28EC2D27-49D2-4ED5-908C-36DFF27A7787}"/>
                </a:ext>
              </a:extLst>
            </p:cNvPr>
            <p:cNvSpPr/>
            <p:nvPr/>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 Box 3">
              <a:extLst>
                <a:ext uri="{FF2B5EF4-FFF2-40B4-BE49-F238E27FC236}">
                  <a16:creationId xmlns:a16="http://schemas.microsoft.com/office/drawing/2014/main" id="{896A29A0-5E70-405A-A6D4-8DC105AD4F88}"/>
                </a:ext>
              </a:extLst>
            </p:cNvPr>
            <p:cNvSpPr txBox="1">
              <a:spLocks noChangeArrowheads="1"/>
            </p:cNvSpPr>
            <p:nvPr/>
          </p:nvSpPr>
          <p:spPr bwMode="auto">
            <a:xfrm>
              <a:off x="5673925" y="1194307"/>
              <a:ext cx="2061513" cy="307777"/>
            </a:xfrm>
            <a:prstGeom prst="rect">
              <a:avLst/>
            </a:prstGeom>
            <a:solidFill>
              <a:srgbClr val="06396E"/>
            </a:solidFill>
            <a:ln w="28575">
              <a:noFill/>
              <a:miter lim="800000"/>
              <a:headEnd/>
              <a:tailEnd/>
            </a:ln>
            <a:effectLst/>
          </p:spPr>
          <p:txBody>
            <a:bodyPr wrap="square">
              <a:spAutoFit/>
            </a:bodyPr>
            <a:lstStyle/>
            <a:p>
              <a:pPr algn="ctr"/>
              <a:r>
                <a:rPr lang="it-IT" altLang="it-IT" sz="1400" b="1" dirty="0">
                  <a:solidFill>
                    <a:schemeClr val="bg1"/>
                  </a:solidFill>
                  <a:latin typeface="Montserrat" panose="00000500000000000000" pitchFamily="2" charset="0"/>
                </a:rPr>
                <a:t>interRAI-CA</a:t>
              </a:r>
            </a:p>
          </p:txBody>
        </p:sp>
        <p:sp>
          <p:nvSpPr>
            <p:cNvPr id="15" name="Text Box 10">
              <a:extLst>
                <a:ext uri="{FF2B5EF4-FFF2-40B4-BE49-F238E27FC236}">
                  <a16:creationId xmlns:a16="http://schemas.microsoft.com/office/drawing/2014/main" id="{14102C8A-6BBD-46D1-A7D5-AE8862F4BC90}"/>
                </a:ext>
              </a:extLst>
            </p:cNvPr>
            <p:cNvSpPr txBox="1">
              <a:spLocks noChangeArrowheads="1"/>
            </p:cNvSpPr>
            <p:nvPr/>
          </p:nvSpPr>
          <p:spPr bwMode="auto">
            <a:xfrm>
              <a:off x="3762810" y="2874422"/>
              <a:ext cx="362600" cy="338554"/>
            </a:xfrm>
            <a:prstGeom prst="rect">
              <a:avLst/>
            </a:prstGeom>
            <a:solidFill>
              <a:srgbClr val="E6E6E6"/>
            </a:solidFill>
            <a:ln w="9525">
              <a:solidFill>
                <a:schemeClr val="tx1"/>
              </a:solidFill>
              <a:miter lim="800000"/>
              <a:headEnd/>
              <a:tailEnd/>
            </a:ln>
            <a:effectLst/>
          </p:spPr>
          <p:txBody>
            <a:bodyPr wrap="none">
              <a:spAutoFit/>
            </a:bodyPr>
            <a:lstStyle/>
            <a:p>
              <a:r>
                <a:rPr lang="it-IT" altLang="it-IT" sz="1600" b="1" dirty="0">
                  <a:solidFill>
                    <a:schemeClr val="tx1">
                      <a:lumMod val="50000"/>
                      <a:lumOff val="50000"/>
                    </a:schemeClr>
                  </a:solidFill>
                  <a:latin typeface="Montserrat" panose="00000500000000000000" pitchFamily="2" charset="0"/>
                </a:rPr>
                <a:t>Sì</a:t>
              </a:r>
            </a:p>
          </p:txBody>
        </p:sp>
        <p:sp>
          <p:nvSpPr>
            <p:cNvPr id="16" name="Text Box 11">
              <a:extLst>
                <a:ext uri="{FF2B5EF4-FFF2-40B4-BE49-F238E27FC236}">
                  <a16:creationId xmlns:a16="http://schemas.microsoft.com/office/drawing/2014/main" id="{467DC217-0A58-417D-9965-7F6624E79030}"/>
                </a:ext>
              </a:extLst>
            </p:cNvPr>
            <p:cNvSpPr txBox="1">
              <a:spLocks noChangeArrowheads="1"/>
            </p:cNvSpPr>
            <p:nvPr/>
          </p:nvSpPr>
          <p:spPr bwMode="auto">
            <a:xfrm>
              <a:off x="5594066" y="2874422"/>
              <a:ext cx="474810" cy="338554"/>
            </a:xfrm>
            <a:prstGeom prst="rect">
              <a:avLst/>
            </a:prstGeom>
            <a:solidFill>
              <a:srgbClr val="E6E6E6"/>
            </a:solidFill>
            <a:ln w="9525">
              <a:solidFill>
                <a:schemeClr val="tx1"/>
              </a:solidFill>
              <a:miter lim="800000"/>
              <a:headEnd/>
              <a:tailEnd/>
            </a:ln>
            <a:effectLst/>
          </p:spPr>
          <p:txBody>
            <a:bodyPr wrap="none">
              <a:spAutoFit/>
            </a:bodyPr>
            <a:lstStyle/>
            <a:p>
              <a:r>
                <a:rPr lang="it-IT" altLang="it-IT" sz="1600" b="1" dirty="0">
                  <a:solidFill>
                    <a:schemeClr val="tx1">
                      <a:lumMod val="50000"/>
                      <a:lumOff val="50000"/>
                    </a:schemeClr>
                  </a:solidFill>
                  <a:latin typeface="Montserrat" panose="00000500000000000000" pitchFamily="2" charset="0"/>
                </a:rPr>
                <a:t>No</a:t>
              </a:r>
            </a:p>
          </p:txBody>
        </p:sp>
        <p:grpSp>
          <p:nvGrpSpPr>
            <p:cNvPr id="17" name="Gruppo 16">
              <a:extLst>
                <a:ext uri="{FF2B5EF4-FFF2-40B4-BE49-F238E27FC236}">
                  <a16:creationId xmlns:a16="http://schemas.microsoft.com/office/drawing/2014/main" id="{4F11ADB6-AE49-4D75-A756-D22012277B89}"/>
                </a:ext>
              </a:extLst>
            </p:cNvPr>
            <p:cNvGrpSpPr/>
            <p:nvPr/>
          </p:nvGrpSpPr>
          <p:grpSpPr>
            <a:xfrm>
              <a:off x="5594065" y="1698519"/>
              <a:ext cx="2359277" cy="836913"/>
              <a:chOff x="3048938" y="1403518"/>
              <a:chExt cx="3240956" cy="928765"/>
            </a:xfrm>
            <a:solidFill>
              <a:srgbClr val="71C011"/>
            </a:solidFill>
          </p:grpSpPr>
          <p:sp>
            <p:nvSpPr>
              <p:cNvPr id="18" name="Oval 12">
                <a:extLst>
                  <a:ext uri="{FF2B5EF4-FFF2-40B4-BE49-F238E27FC236}">
                    <a16:creationId xmlns:a16="http://schemas.microsoft.com/office/drawing/2014/main" id="{0F47E68D-235C-47BE-A686-B2FE4048C406}"/>
                  </a:ext>
                </a:extLst>
              </p:cNvPr>
              <p:cNvSpPr>
                <a:spLocks noChangeArrowheads="1"/>
              </p:cNvSpPr>
              <p:nvPr/>
            </p:nvSpPr>
            <p:spPr bwMode="auto">
              <a:xfrm>
                <a:off x="3048938" y="1412776"/>
                <a:ext cx="3240956" cy="919507"/>
              </a:xfrm>
              <a:prstGeom prst="ellipse">
                <a:avLst/>
              </a:prstGeom>
              <a:solidFill>
                <a:srgbClr val="8AA727"/>
              </a:solidFill>
              <a:ln w="9525">
                <a:solidFill>
                  <a:schemeClr val="tx1"/>
                </a:solidFill>
                <a:round/>
                <a:headEnd/>
                <a:tailEnd/>
              </a:ln>
              <a:effectLst/>
            </p:spPr>
            <p:txBody>
              <a:bodyPr wrap="none" anchor="ctr"/>
              <a:lstStyle/>
              <a:p>
                <a:endParaRPr lang="it-IT" sz="1400">
                  <a:latin typeface="Montserrat" panose="00000500000000000000" pitchFamily="2" charset="0"/>
                </a:endParaRPr>
              </a:p>
            </p:txBody>
          </p:sp>
          <p:sp>
            <p:nvSpPr>
              <p:cNvPr id="20" name="Text Box 5">
                <a:extLst>
                  <a:ext uri="{FF2B5EF4-FFF2-40B4-BE49-F238E27FC236}">
                    <a16:creationId xmlns:a16="http://schemas.microsoft.com/office/drawing/2014/main" id="{F282DAF0-F64F-49E8-BEE5-0DC8C70CFC8D}"/>
                  </a:ext>
                </a:extLst>
              </p:cNvPr>
              <p:cNvSpPr txBox="1">
                <a:spLocks noChangeArrowheads="1"/>
              </p:cNvSpPr>
              <p:nvPr/>
            </p:nvSpPr>
            <p:spPr bwMode="auto">
              <a:xfrm>
                <a:off x="3122647" y="1403518"/>
                <a:ext cx="3044681" cy="520872"/>
              </a:xfrm>
              <a:prstGeom prst="rect">
                <a:avLst/>
              </a:prstGeom>
              <a:noFill/>
              <a:ln>
                <a:noFill/>
              </a:ln>
              <a:effectLst/>
            </p:spPr>
            <p:txBody>
              <a:bodyPr wrap="square">
                <a:spAutoFit/>
              </a:bodyPr>
              <a:lstStyle/>
              <a:p>
                <a:pPr algn="ctr"/>
                <a:r>
                  <a:rPr lang="it-IT" altLang="it-IT" sz="1400" b="1" dirty="0">
                    <a:latin typeface="Montserrat" panose="00000500000000000000" pitchFamily="2" charset="0"/>
                  </a:rPr>
                  <a:t>Autonomia funzionale</a:t>
                </a:r>
              </a:p>
              <a:p>
                <a:pPr algn="ctr"/>
                <a:r>
                  <a:rPr lang="it-IT" altLang="it-IT" sz="1050" dirty="0">
                    <a:latin typeface="Montserrat" panose="00000500000000000000" pitchFamily="2" charset="0"/>
                  </a:rPr>
                  <a:t>    (Self-</a:t>
                </a:r>
                <a:r>
                  <a:rPr lang="it-IT" altLang="it-IT" sz="1050" dirty="0" err="1">
                    <a:latin typeface="Montserrat" panose="00000500000000000000" pitchFamily="2" charset="0"/>
                  </a:rPr>
                  <a:t>reliance</a:t>
                </a:r>
                <a:r>
                  <a:rPr lang="it-IT" altLang="it-IT" sz="1050" dirty="0">
                    <a:latin typeface="Montserrat" panose="00000500000000000000" pitchFamily="2" charset="0"/>
                  </a:rPr>
                  <a:t> </a:t>
                </a:r>
                <a:r>
                  <a:rPr lang="it-IT" altLang="it-IT" sz="1050" dirty="0" err="1">
                    <a:latin typeface="Montserrat" panose="00000500000000000000" pitchFamily="2" charset="0"/>
                  </a:rPr>
                  <a:t>algorythm</a:t>
                </a:r>
                <a:r>
                  <a:rPr lang="it-IT" altLang="it-IT" sz="1050" dirty="0">
                    <a:latin typeface="Montserrat" panose="00000500000000000000" pitchFamily="2" charset="0"/>
                  </a:rPr>
                  <a:t>)</a:t>
                </a:r>
              </a:p>
            </p:txBody>
          </p:sp>
        </p:grpSp>
        <p:sp>
          <p:nvSpPr>
            <p:cNvPr id="21" name="Text Box 14">
              <a:extLst>
                <a:ext uri="{FF2B5EF4-FFF2-40B4-BE49-F238E27FC236}">
                  <a16:creationId xmlns:a16="http://schemas.microsoft.com/office/drawing/2014/main" id="{54F542B9-2E02-4A87-8B60-D447467E9E3A}"/>
                </a:ext>
              </a:extLst>
            </p:cNvPr>
            <p:cNvSpPr txBox="1">
              <a:spLocks noChangeArrowheads="1"/>
            </p:cNvSpPr>
            <p:nvPr/>
          </p:nvSpPr>
          <p:spPr bwMode="auto">
            <a:xfrm>
              <a:off x="2613329" y="4106730"/>
              <a:ext cx="1191352" cy="253916"/>
            </a:xfrm>
            <a:prstGeom prst="rect">
              <a:avLst/>
            </a:prstGeom>
            <a:solidFill>
              <a:srgbClr val="E6E6E6"/>
            </a:solidFill>
            <a:ln w="9525">
              <a:solidFill>
                <a:schemeClr val="tx1"/>
              </a:solidFill>
              <a:miter lim="800000"/>
              <a:headEnd/>
              <a:tailEnd/>
            </a:ln>
            <a:effectLst/>
          </p:spPr>
          <p:txBody>
            <a:bodyPr wrap="none">
              <a:spAutoFit/>
            </a:bodyPr>
            <a:lstStyle/>
            <a:p>
              <a:r>
                <a:rPr lang="it-IT" altLang="it-IT" sz="1050" dirty="0">
                  <a:latin typeface="Montserrat" panose="00000500000000000000" pitchFamily="2" charset="0"/>
                </a:rPr>
                <a:t>no assessment</a:t>
              </a:r>
            </a:p>
          </p:txBody>
        </p:sp>
        <p:sp>
          <p:nvSpPr>
            <p:cNvPr id="22" name="Text Box 15">
              <a:extLst>
                <a:ext uri="{FF2B5EF4-FFF2-40B4-BE49-F238E27FC236}">
                  <a16:creationId xmlns:a16="http://schemas.microsoft.com/office/drawing/2014/main" id="{1AA4D5AF-0B2F-4387-92D6-283C34FC025A}"/>
                </a:ext>
              </a:extLst>
            </p:cNvPr>
            <p:cNvSpPr txBox="1">
              <a:spLocks noChangeArrowheads="1"/>
            </p:cNvSpPr>
            <p:nvPr/>
          </p:nvSpPr>
          <p:spPr bwMode="auto">
            <a:xfrm>
              <a:off x="1963738" y="5133092"/>
              <a:ext cx="2776537" cy="600164"/>
            </a:xfrm>
            <a:prstGeom prst="rect">
              <a:avLst/>
            </a:prstGeom>
            <a:solidFill>
              <a:srgbClr val="8AA727"/>
            </a:solidFill>
            <a:ln w="9525">
              <a:solidFill>
                <a:schemeClr val="tx1"/>
              </a:solidFill>
              <a:miter lim="800000"/>
              <a:headEnd/>
              <a:tailEnd/>
            </a:ln>
            <a:effectLst/>
          </p:spPr>
          <p:txBody>
            <a:bodyPr>
              <a:spAutoFit/>
            </a:bodyPr>
            <a:lstStyle/>
            <a:p>
              <a:pPr algn="ctr"/>
              <a:r>
                <a:rPr lang="it-IT" altLang="it-IT" sz="1100" dirty="0">
                  <a:latin typeface="Montserrat" panose="00000500000000000000" pitchFamily="2" charset="0"/>
                </a:rPr>
                <a:t>Dimissione usuale con</a:t>
              </a:r>
            </a:p>
            <a:p>
              <a:pPr algn="ctr"/>
              <a:r>
                <a:rPr lang="it-IT" altLang="it-IT" sz="1100" dirty="0">
                  <a:latin typeface="Montserrat" panose="00000500000000000000" pitchFamily="2" charset="0"/>
                </a:rPr>
                <a:t>consigli e norme di</a:t>
              </a:r>
            </a:p>
            <a:p>
              <a:pPr algn="ctr"/>
              <a:r>
                <a:rPr lang="it-IT" altLang="it-IT" sz="1100" dirty="0">
                  <a:latin typeface="Montserrat" panose="00000500000000000000" pitchFamily="2" charset="0"/>
                </a:rPr>
                <a:t>comportamento</a:t>
              </a:r>
            </a:p>
          </p:txBody>
        </p:sp>
        <p:sp>
          <p:nvSpPr>
            <p:cNvPr id="23" name="Text Box 21">
              <a:extLst>
                <a:ext uri="{FF2B5EF4-FFF2-40B4-BE49-F238E27FC236}">
                  <a16:creationId xmlns:a16="http://schemas.microsoft.com/office/drawing/2014/main" id="{3307FAF3-F304-4995-A2CB-091F290F30B5}"/>
                </a:ext>
              </a:extLst>
            </p:cNvPr>
            <p:cNvSpPr txBox="1">
              <a:spLocks noChangeArrowheads="1"/>
            </p:cNvSpPr>
            <p:nvPr/>
          </p:nvSpPr>
          <p:spPr bwMode="auto">
            <a:xfrm>
              <a:off x="4886871" y="5301209"/>
              <a:ext cx="675185" cy="430887"/>
            </a:xfrm>
            <a:prstGeom prst="rect">
              <a:avLst/>
            </a:prstGeom>
            <a:solidFill>
              <a:srgbClr val="8AA727"/>
            </a:solidFill>
            <a:ln w="9525">
              <a:solidFill>
                <a:schemeClr val="tx1"/>
              </a:solidFill>
              <a:miter lim="800000"/>
              <a:headEnd/>
              <a:tailEnd/>
            </a:ln>
            <a:effectLst/>
          </p:spPr>
          <p:txBody>
            <a:bodyPr wrap="none">
              <a:spAutoFit/>
            </a:bodyPr>
            <a:lstStyle/>
            <a:p>
              <a:pPr algn="ctr"/>
              <a:r>
                <a:rPr lang="it-IT" altLang="it-IT" sz="1100" dirty="0">
                  <a:latin typeface="Montserrat" panose="00000500000000000000" pitchFamily="2" charset="0"/>
                </a:rPr>
                <a:t>Servizi </a:t>
              </a:r>
            </a:p>
            <a:p>
              <a:pPr algn="ctr"/>
              <a:r>
                <a:rPr lang="it-IT" altLang="it-IT" sz="1100" dirty="0">
                  <a:latin typeface="Montserrat" panose="00000500000000000000" pitchFamily="2" charset="0"/>
                </a:rPr>
                <a:t>base</a:t>
              </a:r>
            </a:p>
          </p:txBody>
        </p:sp>
        <p:sp>
          <p:nvSpPr>
            <p:cNvPr id="24" name="Text Box 22">
              <a:extLst>
                <a:ext uri="{FF2B5EF4-FFF2-40B4-BE49-F238E27FC236}">
                  <a16:creationId xmlns:a16="http://schemas.microsoft.com/office/drawing/2014/main" id="{79875279-3506-4290-B5F8-EFA784ACEE4F}"/>
                </a:ext>
              </a:extLst>
            </p:cNvPr>
            <p:cNvSpPr txBox="1">
              <a:spLocks noChangeArrowheads="1"/>
            </p:cNvSpPr>
            <p:nvPr/>
          </p:nvSpPr>
          <p:spPr bwMode="auto">
            <a:xfrm>
              <a:off x="7752185" y="5229201"/>
              <a:ext cx="760144" cy="430887"/>
            </a:xfrm>
            <a:prstGeom prst="rect">
              <a:avLst/>
            </a:prstGeom>
            <a:solidFill>
              <a:srgbClr val="8AA727"/>
            </a:solidFill>
            <a:ln w="9525">
              <a:solidFill>
                <a:schemeClr val="tx1"/>
              </a:solidFill>
              <a:miter lim="800000"/>
              <a:headEnd/>
              <a:tailEnd/>
            </a:ln>
            <a:effectLst/>
          </p:spPr>
          <p:txBody>
            <a:bodyPr wrap="none">
              <a:spAutoFit/>
            </a:bodyPr>
            <a:lstStyle/>
            <a:p>
              <a:r>
                <a:rPr lang="it-IT" altLang="it-IT" sz="1100" dirty="0">
                  <a:latin typeface="Montserrat" panose="00000500000000000000" pitchFamily="2" charset="0"/>
                </a:rPr>
                <a:t>Servizi </a:t>
              </a:r>
            </a:p>
            <a:p>
              <a:r>
                <a:rPr lang="it-IT" altLang="it-IT" sz="1100" dirty="0">
                  <a:latin typeface="Montserrat" panose="00000500000000000000" pitchFamily="2" charset="0"/>
                </a:rPr>
                <a:t>dedicati</a:t>
              </a:r>
            </a:p>
          </p:txBody>
        </p:sp>
        <p:cxnSp>
          <p:nvCxnSpPr>
            <p:cNvPr id="25" name="Connettore 4 5">
              <a:extLst>
                <a:ext uri="{FF2B5EF4-FFF2-40B4-BE49-F238E27FC236}">
                  <a16:creationId xmlns:a16="http://schemas.microsoft.com/office/drawing/2014/main" id="{383BC3DF-B93E-454C-8084-B87A9E718BF9}"/>
                </a:ext>
              </a:extLst>
            </p:cNvPr>
            <p:cNvCxnSpPr>
              <a:cxnSpLocks/>
              <a:stCxn id="18" idx="4"/>
              <a:endCxn id="15" idx="0"/>
            </p:cNvCxnSpPr>
            <p:nvPr/>
          </p:nvCxnSpPr>
          <p:spPr>
            <a:xfrm rot="5400000">
              <a:off x="5189413" y="1290130"/>
              <a:ext cx="338989" cy="2829594"/>
            </a:xfrm>
            <a:prstGeom prst="bentConnector3">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ttore 4 41">
              <a:extLst>
                <a:ext uri="{FF2B5EF4-FFF2-40B4-BE49-F238E27FC236}">
                  <a16:creationId xmlns:a16="http://schemas.microsoft.com/office/drawing/2014/main" id="{7605E91A-3E6C-465E-A756-549979EC4C4F}"/>
                </a:ext>
              </a:extLst>
            </p:cNvPr>
            <p:cNvCxnSpPr>
              <a:cxnSpLocks/>
              <a:stCxn id="18" idx="4"/>
              <a:endCxn id="16" idx="0"/>
            </p:cNvCxnSpPr>
            <p:nvPr/>
          </p:nvCxnSpPr>
          <p:spPr>
            <a:xfrm rot="5400000">
              <a:off x="6133094" y="2233811"/>
              <a:ext cx="338989" cy="942233"/>
            </a:xfrm>
            <a:prstGeom prst="bentConnector3">
              <a:avLst>
                <a:gd name="adj1" fmla="val 50000"/>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ttore 4 44">
              <a:extLst>
                <a:ext uri="{FF2B5EF4-FFF2-40B4-BE49-F238E27FC236}">
                  <a16:creationId xmlns:a16="http://schemas.microsoft.com/office/drawing/2014/main" id="{6C3010C5-7EFC-49DA-9015-3D23C6EFBAA7}"/>
                </a:ext>
              </a:extLst>
            </p:cNvPr>
            <p:cNvCxnSpPr>
              <a:cxnSpLocks/>
              <a:endCxn id="18" idx="0"/>
            </p:cNvCxnSpPr>
            <p:nvPr/>
          </p:nvCxnSpPr>
          <p:spPr>
            <a:xfrm rot="5400000">
              <a:off x="6678101" y="1576680"/>
              <a:ext cx="225786" cy="34579"/>
            </a:xfrm>
            <a:prstGeom prst="bentConnector3">
              <a:avLst>
                <a:gd name="adj1" fmla="val 50000"/>
              </a:avLst>
            </a:prstGeom>
            <a:ln w="9525">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ttore 4 47">
              <a:extLst>
                <a:ext uri="{FF2B5EF4-FFF2-40B4-BE49-F238E27FC236}">
                  <a16:creationId xmlns:a16="http://schemas.microsoft.com/office/drawing/2014/main" id="{AA7BD2B5-72D2-4120-A99C-BDD42FF77DB4}"/>
                </a:ext>
              </a:extLst>
            </p:cNvPr>
            <p:cNvCxnSpPr>
              <a:stCxn id="15" idx="2"/>
              <a:endCxn id="39" idx="1"/>
            </p:cNvCxnSpPr>
            <p:nvPr/>
          </p:nvCxnSpPr>
          <p:spPr>
            <a:xfrm rot="16200000" flipH="1">
              <a:off x="3985156" y="3171929"/>
              <a:ext cx="1017579" cy="1099671"/>
            </a:xfrm>
            <a:prstGeom prst="bentConnector2">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Connettore 4 62">
              <a:extLst>
                <a:ext uri="{FF2B5EF4-FFF2-40B4-BE49-F238E27FC236}">
                  <a16:creationId xmlns:a16="http://schemas.microsoft.com/office/drawing/2014/main" id="{DA0CE3C0-975F-45A5-B501-BC3F5395F885}"/>
                </a:ext>
              </a:extLst>
            </p:cNvPr>
            <p:cNvCxnSpPr>
              <a:stCxn id="15" idx="1"/>
              <a:endCxn id="21" idx="0"/>
            </p:cNvCxnSpPr>
            <p:nvPr/>
          </p:nvCxnSpPr>
          <p:spPr>
            <a:xfrm rot="10800000" flipV="1">
              <a:off x="3209006" y="3043698"/>
              <a:ext cx="553805" cy="1063031"/>
            </a:xfrm>
            <a:prstGeom prst="bentConnector2">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ttore 4 65">
              <a:extLst>
                <a:ext uri="{FF2B5EF4-FFF2-40B4-BE49-F238E27FC236}">
                  <a16:creationId xmlns:a16="http://schemas.microsoft.com/office/drawing/2014/main" id="{26866347-743B-4646-AA1A-9448B8D98A1E}"/>
                </a:ext>
              </a:extLst>
            </p:cNvPr>
            <p:cNvCxnSpPr>
              <a:stCxn id="21" idx="2"/>
              <a:endCxn id="22" idx="0"/>
            </p:cNvCxnSpPr>
            <p:nvPr/>
          </p:nvCxnSpPr>
          <p:spPr>
            <a:xfrm rot="16200000" flipH="1">
              <a:off x="2894283" y="4675368"/>
              <a:ext cx="772446" cy="143002"/>
            </a:xfrm>
            <a:prstGeom prst="bentConnector3">
              <a:avLst>
                <a:gd name="adj1" fmla="val 50000"/>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ttore 4 79">
              <a:extLst>
                <a:ext uri="{FF2B5EF4-FFF2-40B4-BE49-F238E27FC236}">
                  <a16:creationId xmlns:a16="http://schemas.microsoft.com/office/drawing/2014/main" id="{EB63CC2F-663C-4280-A0A4-F1F7DB4AD7D7}"/>
                </a:ext>
              </a:extLst>
            </p:cNvPr>
            <p:cNvCxnSpPr>
              <a:stCxn id="39" idx="2"/>
              <a:endCxn id="23" idx="0"/>
            </p:cNvCxnSpPr>
            <p:nvPr/>
          </p:nvCxnSpPr>
          <p:spPr>
            <a:xfrm rot="5400000">
              <a:off x="5010288" y="4575536"/>
              <a:ext cx="939849" cy="511496"/>
            </a:xfrm>
            <a:prstGeom prst="bentConnector3">
              <a:avLst>
                <a:gd name="adj1" fmla="val 60036"/>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id="{82339680-7C7A-4E2D-ACA8-820DA46C4562}"/>
                </a:ext>
              </a:extLst>
            </p:cNvPr>
            <p:cNvCxnSpPr/>
            <p:nvPr/>
          </p:nvCxnSpPr>
          <p:spPr>
            <a:xfrm>
              <a:off x="5825813" y="3399482"/>
              <a:ext cx="3031182" cy="0"/>
            </a:xfrm>
            <a:prstGeom prst="straightConnector1">
              <a:avLst/>
            </a:prstGeom>
            <a:ln w="12700">
              <a:solidFill>
                <a:srgbClr val="06396E"/>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Text Box 14">
              <a:extLst>
                <a:ext uri="{FF2B5EF4-FFF2-40B4-BE49-F238E27FC236}">
                  <a16:creationId xmlns:a16="http://schemas.microsoft.com/office/drawing/2014/main" id="{E09BD21C-9DD5-4643-A128-02A7C4BD7407}"/>
                </a:ext>
              </a:extLst>
            </p:cNvPr>
            <p:cNvSpPr txBox="1">
              <a:spLocks noChangeArrowheads="1"/>
            </p:cNvSpPr>
            <p:nvPr/>
          </p:nvSpPr>
          <p:spPr bwMode="auto">
            <a:xfrm>
              <a:off x="5654889" y="3497809"/>
              <a:ext cx="495649"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050" dirty="0">
                  <a:latin typeface="Montserrat" panose="00000500000000000000" pitchFamily="2" charset="0"/>
                </a:rPr>
                <a:t>lieve</a:t>
              </a:r>
            </a:p>
          </p:txBody>
        </p:sp>
        <p:sp>
          <p:nvSpPr>
            <p:cNvPr id="35" name="Text Box 14">
              <a:extLst>
                <a:ext uri="{FF2B5EF4-FFF2-40B4-BE49-F238E27FC236}">
                  <a16:creationId xmlns:a16="http://schemas.microsoft.com/office/drawing/2014/main" id="{CDD52DF5-1783-441A-A21E-749EB5F89A12}"/>
                </a:ext>
              </a:extLst>
            </p:cNvPr>
            <p:cNvSpPr txBox="1">
              <a:spLocks noChangeArrowheads="1"/>
            </p:cNvSpPr>
            <p:nvPr/>
          </p:nvSpPr>
          <p:spPr bwMode="auto">
            <a:xfrm>
              <a:off x="6387014" y="3176240"/>
              <a:ext cx="622286"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050" dirty="0">
                  <a:latin typeface="Montserrat" panose="00000500000000000000" pitchFamily="2" charset="0"/>
                </a:rPr>
                <a:t>severa</a:t>
              </a:r>
            </a:p>
          </p:txBody>
        </p:sp>
        <p:sp>
          <p:nvSpPr>
            <p:cNvPr id="36" name="Text Box 16">
              <a:extLst>
                <a:ext uri="{FF2B5EF4-FFF2-40B4-BE49-F238E27FC236}">
                  <a16:creationId xmlns:a16="http://schemas.microsoft.com/office/drawing/2014/main" id="{42337AA0-9E64-4A43-A894-7D209CF5D9BD}"/>
                </a:ext>
              </a:extLst>
            </p:cNvPr>
            <p:cNvSpPr txBox="1">
              <a:spLocks noChangeArrowheads="1"/>
            </p:cNvSpPr>
            <p:nvPr/>
          </p:nvSpPr>
          <p:spPr bwMode="auto">
            <a:xfrm>
              <a:off x="9120336" y="2922728"/>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PC</a:t>
              </a:r>
            </a:p>
          </p:txBody>
        </p:sp>
        <p:sp>
          <p:nvSpPr>
            <p:cNvPr id="37" name="Text Box 16">
              <a:extLst>
                <a:ext uri="{FF2B5EF4-FFF2-40B4-BE49-F238E27FC236}">
                  <a16:creationId xmlns:a16="http://schemas.microsoft.com/office/drawing/2014/main" id="{A9DFC5E3-2D4A-4B91-98F5-8457764A3279}"/>
                </a:ext>
              </a:extLst>
            </p:cNvPr>
            <p:cNvSpPr txBox="1">
              <a:spLocks noChangeArrowheads="1"/>
            </p:cNvSpPr>
            <p:nvPr/>
          </p:nvSpPr>
          <p:spPr bwMode="auto">
            <a:xfrm>
              <a:off x="9124049" y="3604062"/>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LTCF</a:t>
              </a:r>
            </a:p>
          </p:txBody>
        </p:sp>
        <p:sp>
          <p:nvSpPr>
            <p:cNvPr id="38" name="Text Box 16">
              <a:extLst>
                <a:ext uri="{FF2B5EF4-FFF2-40B4-BE49-F238E27FC236}">
                  <a16:creationId xmlns:a16="http://schemas.microsoft.com/office/drawing/2014/main" id="{9416170E-E2B4-4912-AF5C-978F5CB38D58}"/>
                </a:ext>
              </a:extLst>
            </p:cNvPr>
            <p:cNvSpPr txBox="1">
              <a:spLocks noChangeArrowheads="1"/>
            </p:cNvSpPr>
            <p:nvPr/>
          </p:nvSpPr>
          <p:spPr bwMode="auto">
            <a:xfrm>
              <a:off x="6808283" y="3805586"/>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PAC</a:t>
              </a:r>
            </a:p>
          </p:txBody>
        </p:sp>
        <p:sp>
          <p:nvSpPr>
            <p:cNvPr id="39" name="Text Box 16">
              <a:extLst>
                <a:ext uri="{FF2B5EF4-FFF2-40B4-BE49-F238E27FC236}">
                  <a16:creationId xmlns:a16="http://schemas.microsoft.com/office/drawing/2014/main" id="{E94C92F3-8B3D-4BE1-A967-54A05290CE38}"/>
                </a:ext>
              </a:extLst>
            </p:cNvPr>
            <p:cNvSpPr txBox="1">
              <a:spLocks noChangeArrowheads="1"/>
            </p:cNvSpPr>
            <p:nvPr/>
          </p:nvSpPr>
          <p:spPr bwMode="auto">
            <a:xfrm>
              <a:off x="5043781" y="4099750"/>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CHA</a:t>
              </a:r>
            </a:p>
          </p:txBody>
        </p:sp>
        <p:sp>
          <p:nvSpPr>
            <p:cNvPr id="40" name="Text Box 14">
              <a:extLst>
                <a:ext uri="{FF2B5EF4-FFF2-40B4-BE49-F238E27FC236}">
                  <a16:creationId xmlns:a16="http://schemas.microsoft.com/office/drawing/2014/main" id="{CEDFC5F6-704B-461B-9C9D-3DD18AF5F4F0}"/>
                </a:ext>
              </a:extLst>
            </p:cNvPr>
            <p:cNvSpPr txBox="1">
              <a:spLocks noChangeArrowheads="1"/>
            </p:cNvSpPr>
            <p:nvPr/>
          </p:nvSpPr>
          <p:spPr bwMode="auto">
            <a:xfrm>
              <a:off x="5204953" y="4594734"/>
              <a:ext cx="1149398" cy="2616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it-IT" sz="1050" dirty="0">
                  <a:latin typeface="Montserrat" panose="00000500000000000000" pitchFamily="2" charset="0"/>
                </a:rPr>
                <a:t>Complessità</a:t>
              </a:r>
            </a:p>
          </p:txBody>
        </p:sp>
        <p:sp>
          <p:nvSpPr>
            <p:cNvPr id="41" name="Text Box 14">
              <a:extLst>
                <a:ext uri="{FF2B5EF4-FFF2-40B4-BE49-F238E27FC236}">
                  <a16:creationId xmlns:a16="http://schemas.microsoft.com/office/drawing/2014/main" id="{5105EF50-EF2E-40AE-928C-7D2AF2DAF658}"/>
                </a:ext>
              </a:extLst>
            </p:cNvPr>
            <p:cNvSpPr txBox="1">
              <a:spLocks noChangeArrowheads="1"/>
            </p:cNvSpPr>
            <p:nvPr/>
          </p:nvSpPr>
          <p:spPr bwMode="auto">
            <a:xfrm>
              <a:off x="4799857" y="5065439"/>
              <a:ext cx="574699" cy="2616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050" dirty="0">
                  <a:latin typeface="Montserrat" panose="00000500000000000000" pitchFamily="2" charset="0"/>
                </a:rPr>
                <a:t>no</a:t>
              </a:r>
            </a:p>
          </p:txBody>
        </p:sp>
        <p:sp>
          <p:nvSpPr>
            <p:cNvPr id="42" name="Text Box 14">
              <a:extLst>
                <a:ext uri="{FF2B5EF4-FFF2-40B4-BE49-F238E27FC236}">
                  <a16:creationId xmlns:a16="http://schemas.microsoft.com/office/drawing/2014/main" id="{8E8A083D-EAE5-4EAA-A801-44A6B2E14750}"/>
                </a:ext>
              </a:extLst>
            </p:cNvPr>
            <p:cNvSpPr txBox="1">
              <a:spLocks noChangeArrowheads="1"/>
            </p:cNvSpPr>
            <p:nvPr/>
          </p:nvSpPr>
          <p:spPr bwMode="auto">
            <a:xfrm>
              <a:off x="6168009" y="5086774"/>
              <a:ext cx="574699" cy="2616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it-IT" sz="1050" dirty="0">
                  <a:latin typeface="Montserrat" panose="00000500000000000000" pitchFamily="2" charset="0"/>
                </a:rPr>
                <a:t>si</a:t>
              </a:r>
            </a:p>
          </p:txBody>
        </p:sp>
        <p:sp>
          <p:nvSpPr>
            <p:cNvPr id="43" name="Text Box 16">
              <a:extLst>
                <a:ext uri="{FF2B5EF4-FFF2-40B4-BE49-F238E27FC236}">
                  <a16:creationId xmlns:a16="http://schemas.microsoft.com/office/drawing/2014/main" id="{67A38854-7AF9-4936-A461-C639A511DEB0}"/>
                </a:ext>
              </a:extLst>
            </p:cNvPr>
            <p:cNvSpPr txBox="1">
              <a:spLocks noChangeArrowheads="1"/>
            </p:cNvSpPr>
            <p:nvPr/>
          </p:nvSpPr>
          <p:spPr bwMode="auto">
            <a:xfrm>
              <a:off x="5904304" y="5479472"/>
              <a:ext cx="1384358" cy="430887"/>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CHA </a:t>
              </a:r>
              <a:r>
                <a:rPr lang="it-IT" altLang="it-IT" sz="1100" dirty="0" err="1">
                  <a:latin typeface="Montserrat" panose="00000500000000000000" pitchFamily="2" charset="0"/>
                </a:rPr>
                <a:t>Supplement</a:t>
              </a:r>
              <a:endParaRPr lang="it-IT" altLang="it-IT" sz="1100" dirty="0">
                <a:latin typeface="Montserrat" panose="00000500000000000000" pitchFamily="2" charset="0"/>
              </a:endParaRPr>
            </a:p>
          </p:txBody>
        </p:sp>
        <p:sp>
          <p:nvSpPr>
            <p:cNvPr id="44" name="Text Box 16">
              <a:extLst>
                <a:ext uri="{FF2B5EF4-FFF2-40B4-BE49-F238E27FC236}">
                  <a16:creationId xmlns:a16="http://schemas.microsoft.com/office/drawing/2014/main" id="{30C61B09-C6FB-42E7-85AC-BE3E627F4E30}"/>
                </a:ext>
              </a:extLst>
            </p:cNvPr>
            <p:cNvSpPr txBox="1">
              <a:spLocks noChangeArrowheads="1"/>
            </p:cNvSpPr>
            <p:nvPr/>
          </p:nvSpPr>
          <p:spPr bwMode="auto">
            <a:xfrm>
              <a:off x="7813894" y="4797305"/>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HC</a:t>
              </a:r>
            </a:p>
          </p:txBody>
        </p:sp>
        <p:sp>
          <p:nvSpPr>
            <p:cNvPr id="45" name="Text Box 18">
              <a:extLst>
                <a:ext uri="{FF2B5EF4-FFF2-40B4-BE49-F238E27FC236}">
                  <a16:creationId xmlns:a16="http://schemas.microsoft.com/office/drawing/2014/main" id="{C1870B01-7B9A-45DE-91FD-161EAE4DD902}"/>
                </a:ext>
              </a:extLst>
            </p:cNvPr>
            <p:cNvSpPr txBox="1">
              <a:spLocks noChangeArrowheads="1"/>
            </p:cNvSpPr>
            <p:nvPr/>
          </p:nvSpPr>
          <p:spPr bwMode="auto">
            <a:xfrm>
              <a:off x="9533574" y="5301209"/>
              <a:ext cx="793807" cy="430887"/>
            </a:xfrm>
            <a:prstGeom prst="rect">
              <a:avLst/>
            </a:prstGeom>
            <a:solidFill>
              <a:srgbClr val="8AA727"/>
            </a:solidFill>
            <a:ln w="9525">
              <a:solidFill>
                <a:schemeClr val="tx1"/>
              </a:solidFill>
              <a:miter lim="800000"/>
              <a:headEnd/>
              <a:tailEnd/>
            </a:ln>
            <a:effectLst/>
          </p:spPr>
          <p:txBody>
            <a:bodyPr wrap="none">
              <a:spAutoFit/>
            </a:bodyPr>
            <a:lstStyle/>
            <a:p>
              <a:r>
                <a:rPr lang="it-IT" altLang="it-IT" sz="1100" dirty="0">
                  <a:latin typeface="Montserrat" panose="00000500000000000000" pitchFamily="2" charset="0"/>
                </a:rPr>
                <a:t>Servizi </a:t>
              </a:r>
            </a:p>
            <a:p>
              <a:r>
                <a:rPr lang="it-IT" altLang="it-IT" sz="1100" dirty="0">
                  <a:latin typeface="Montserrat" panose="00000500000000000000" pitchFamily="2" charset="0"/>
                </a:rPr>
                <a:t>integrati</a:t>
              </a:r>
            </a:p>
          </p:txBody>
        </p:sp>
        <p:cxnSp>
          <p:nvCxnSpPr>
            <p:cNvPr id="46" name="Connettore 4 112">
              <a:extLst>
                <a:ext uri="{FF2B5EF4-FFF2-40B4-BE49-F238E27FC236}">
                  <a16:creationId xmlns:a16="http://schemas.microsoft.com/office/drawing/2014/main" id="{D4C8D411-9430-4F86-8398-3BA5D16E5ADF}"/>
                </a:ext>
              </a:extLst>
            </p:cNvPr>
            <p:cNvCxnSpPr>
              <a:stCxn id="39" idx="2"/>
              <a:endCxn id="43" idx="0"/>
            </p:cNvCxnSpPr>
            <p:nvPr/>
          </p:nvCxnSpPr>
          <p:spPr>
            <a:xfrm rot="16200000" flipH="1">
              <a:off x="5607165" y="4490154"/>
              <a:ext cx="1118112" cy="860523"/>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7" name="Connettore 4 117">
              <a:extLst>
                <a:ext uri="{FF2B5EF4-FFF2-40B4-BE49-F238E27FC236}">
                  <a16:creationId xmlns:a16="http://schemas.microsoft.com/office/drawing/2014/main" id="{86E8EFA9-A333-4819-A6DA-380F6CED9A48}"/>
                </a:ext>
              </a:extLst>
            </p:cNvPr>
            <p:cNvCxnSpPr>
              <a:stCxn id="43" idx="3"/>
              <a:endCxn id="44" idx="1"/>
            </p:cNvCxnSpPr>
            <p:nvPr/>
          </p:nvCxnSpPr>
          <p:spPr>
            <a:xfrm flipV="1">
              <a:off x="7288662" y="4928110"/>
              <a:ext cx="525232" cy="766806"/>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8" name="Connettore 4 120">
              <a:extLst>
                <a:ext uri="{FF2B5EF4-FFF2-40B4-BE49-F238E27FC236}">
                  <a16:creationId xmlns:a16="http://schemas.microsoft.com/office/drawing/2014/main" id="{E1B59399-B82C-40C8-BB78-5F29251DB2D7}"/>
                </a:ext>
              </a:extLst>
            </p:cNvPr>
            <p:cNvCxnSpPr>
              <a:cxnSpLocks/>
            </p:cNvCxnSpPr>
            <p:nvPr/>
          </p:nvCxnSpPr>
          <p:spPr>
            <a:xfrm flipV="1">
              <a:off x="7313829" y="5444645"/>
              <a:ext cx="463523" cy="250271"/>
            </a:xfrm>
            <a:prstGeom prst="bentConnector3">
              <a:avLst>
                <a:gd name="adj1" fmla="val 50000"/>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49" name="Connettore 4 123">
              <a:extLst>
                <a:ext uri="{FF2B5EF4-FFF2-40B4-BE49-F238E27FC236}">
                  <a16:creationId xmlns:a16="http://schemas.microsoft.com/office/drawing/2014/main" id="{2AD403AA-7164-4E37-A956-65B2DFD32976}"/>
                </a:ext>
              </a:extLst>
            </p:cNvPr>
            <p:cNvCxnSpPr>
              <a:stCxn id="38" idx="2"/>
              <a:endCxn id="37" idx="2"/>
            </p:cNvCxnSpPr>
            <p:nvPr/>
          </p:nvCxnSpPr>
          <p:spPr>
            <a:xfrm rot="5400000" flipH="1" flipV="1">
              <a:off x="8557583" y="2808551"/>
              <a:ext cx="201524" cy="2315766"/>
            </a:xfrm>
            <a:prstGeom prst="bentConnector3">
              <a:avLst>
                <a:gd name="adj1" fmla="val -113436"/>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Connettore 4 126">
              <a:extLst>
                <a:ext uri="{FF2B5EF4-FFF2-40B4-BE49-F238E27FC236}">
                  <a16:creationId xmlns:a16="http://schemas.microsoft.com/office/drawing/2014/main" id="{4DF0610D-AD55-4C8D-91ED-BF3B5387B442}"/>
                </a:ext>
              </a:extLst>
            </p:cNvPr>
            <p:cNvCxnSpPr>
              <a:stCxn id="38" idx="2"/>
              <a:endCxn id="45" idx="0"/>
            </p:cNvCxnSpPr>
            <p:nvPr/>
          </p:nvCxnSpPr>
          <p:spPr>
            <a:xfrm rot="16200000" flipH="1">
              <a:off x="8098464" y="3469194"/>
              <a:ext cx="1234013" cy="2430016"/>
            </a:xfrm>
            <a:prstGeom prst="bentConnector3">
              <a:avLst>
                <a:gd name="adj1" fmla="val 50000"/>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ttore 4 130">
              <a:extLst>
                <a:ext uri="{FF2B5EF4-FFF2-40B4-BE49-F238E27FC236}">
                  <a16:creationId xmlns:a16="http://schemas.microsoft.com/office/drawing/2014/main" id="{08FC6548-2CF4-461B-8F27-C17B31D24139}"/>
                </a:ext>
              </a:extLst>
            </p:cNvPr>
            <p:cNvCxnSpPr>
              <a:stCxn id="37" idx="0"/>
              <a:endCxn id="36" idx="2"/>
            </p:cNvCxnSpPr>
            <p:nvPr/>
          </p:nvCxnSpPr>
          <p:spPr>
            <a:xfrm rot="16200000" flipV="1">
              <a:off x="9604510" y="3392344"/>
              <a:ext cx="419724" cy="3713"/>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2" name="Connettore 4 133">
              <a:extLst>
                <a:ext uri="{FF2B5EF4-FFF2-40B4-BE49-F238E27FC236}">
                  <a16:creationId xmlns:a16="http://schemas.microsoft.com/office/drawing/2014/main" id="{F0839E29-DAE1-4260-97DB-C7165CF64D2F}"/>
                </a:ext>
              </a:extLst>
            </p:cNvPr>
            <p:cNvCxnSpPr>
              <a:endCxn id="37" idx="1"/>
            </p:cNvCxnSpPr>
            <p:nvPr/>
          </p:nvCxnSpPr>
          <p:spPr>
            <a:xfrm>
              <a:off x="8716693" y="3399483"/>
              <a:ext cx="407357" cy="335385"/>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3" name="Connettore 4 136">
              <a:extLst>
                <a:ext uri="{FF2B5EF4-FFF2-40B4-BE49-F238E27FC236}">
                  <a16:creationId xmlns:a16="http://schemas.microsoft.com/office/drawing/2014/main" id="{0D1006A4-E207-430E-9FFE-DE2EF234E31E}"/>
                </a:ext>
              </a:extLst>
            </p:cNvPr>
            <p:cNvCxnSpPr>
              <a:endCxn id="36" idx="1"/>
            </p:cNvCxnSpPr>
            <p:nvPr/>
          </p:nvCxnSpPr>
          <p:spPr>
            <a:xfrm rot="5400000" flipH="1" flipV="1">
              <a:off x="8858818" y="3111371"/>
              <a:ext cx="319356" cy="203680"/>
            </a:xfrm>
            <a:prstGeom prst="bentConnector2">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4" name="Connettore 4 140">
              <a:extLst>
                <a:ext uri="{FF2B5EF4-FFF2-40B4-BE49-F238E27FC236}">
                  <a16:creationId xmlns:a16="http://schemas.microsoft.com/office/drawing/2014/main" id="{C1CAA450-C5DD-4FF6-A8FC-327C8904DC89}"/>
                </a:ext>
              </a:extLst>
            </p:cNvPr>
            <p:cNvCxnSpPr>
              <a:endCxn id="38" idx="0"/>
            </p:cNvCxnSpPr>
            <p:nvPr/>
          </p:nvCxnSpPr>
          <p:spPr>
            <a:xfrm rot="16200000" flipH="1">
              <a:off x="7159266" y="3464390"/>
              <a:ext cx="406102" cy="276290"/>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5" name="Connettore 4 145">
              <a:extLst>
                <a:ext uri="{FF2B5EF4-FFF2-40B4-BE49-F238E27FC236}">
                  <a16:creationId xmlns:a16="http://schemas.microsoft.com/office/drawing/2014/main" id="{053AC7FF-6B2F-4B0E-9D86-80F62C8788C5}"/>
                </a:ext>
              </a:extLst>
            </p:cNvPr>
            <p:cNvCxnSpPr>
              <a:stCxn id="16" idx="2"/>
              <a:endCxn id="56" idx="1"/>
            </p:cNvCxnSpPr>
            <p:nvPr/>
          </p:nvCxnSpPr>
          <p:spPr>
            <a:xfrm rot="16200000" flipH="1">
              <a:off x="5749201" y="3295245"/>
              <a:ext cx="186508" cy="21969"/>
            </a:xfrm>
            <a:prstGeom prst="bentConnector2">
              <a:avLst/>
            </a:prstGeom>
            <a:ln w="12700">
              <a:solidFill>
                <a:schemeClr val="accent2">
                  <a:lumMod val="75000"/>
                </a:schemeClr>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Rettangolo 55">
              <a:extLst>
                <a:ext uri="{FF2B5EF4-FFF2-40B4-BE49-F238E27FC236}">
                  <a16:creationId xmlns:a16="http://schemas.microsoft.com/office/drawing/2014/main" id="{5C3E177D-2FF1-420D-B654-D850C3EC49EC}"/>
                </a:ext>
              </a:extLst>
            </p:cNvPr>
            <p:cNvSpPr/>
            <p:nvPr/>
          </p:nvSpPr>
          <p:spPr>
            <a:xfrm>
              <a:off x="5853440" y="3315456"/>
              <a:ext cx="184850" cy="1680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a:latin typeface="Montserrat" panose="00000500000000000000" pitchFamily="2" charset="0"/>
              </a:endParaRPr>
            </a:p>
          </p:txBody>
        </p:sp>
        <p:cxnSp>
          <p:nvCxnSpPr>
            <p:cNvPr id="57" name="Connettore 4 154">
              <a:extLst>
                <a:ext uri="{FF2B5EF4-FFF2-40B4-BE49-F238E27FC236}">
                  <a16:creationId xmlns:a16="http://schemas.microsoft.com/office/drawing/2014/main" id="{47F8D363-269D-4C6C-B4F6-E0654D607601}"/>
                </a:ext>
              </a:extLst>
            </p:cNvPr>
            <p:cNvCxnSpPr>
              <a:endCxn id="39" idx="0"/>
            </p:cNvCxnSpPr>
            <p:nvPr/>
          </p:nvCxnSpPr>
          <p:spPr>
            <a:xfrm rot="5400000">
              <a:off x="5600962" y="3534484"/>
              <a:ext cx="700267" cy="430267"/>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8" name="Connettore 4 52">
              <a:extLst>
                <a:ext uri="{FF2B5EF4-FFF2-40B4-BE49-F238E27FC236}">
                  <a16:creationId xmlns:a16="http://schemas.microsoft.com/office/drawing/2014/main" id="{FF243157-BBFD-4652-88EE-E57B29C14CE4}"/>
                </a:ext>
              </a:extLst>
            </p:cNvPr>
            <p:cNvCxnSpPr>
              <a:stCxn id="16" idx="2"/>
              <a:endCxn id="44" idx="0"/>
            </p:cNvCxnSpPr>
            <p:nvPr/>
          </p:nvCxnSpPr>
          <p:spPr>
            <a:xfrm rot="16200000" flipH="1">
              <a:off x="6376608" y="2667839"/>
              <a:ext cx="1584329" cy="2674602"/>
            </a:xfrm>
            <a:prstGeom prst="bentConnector3">
              <a:avLst>
                <a:gd name="adj1" fmla="val 11897"/>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9" name="Text Box 3">
              <a:extLst>
                <a:ext uri="{FF2B5EF4-FFF2-40B4-BE49-F238E27FC236}">
                  <a16:creationId xmlns:a16="http://schemas.microsoft.com/office/drawing/2014/main" id="{DCF99913-9092-4BDC-9672-081C63A9ECE5}"/>
                </a:ext>
              </a:extLst>
            </p:cNvPr>
            <p:cNvSpPr txBox="1">
              <a:spLocks noChangeArrowheads="1"/>
            </p:cNvSpPr>
            <p:nvPr/>
          </p:nvSpPr>
          <p:spPr bwMode="auto">
            <a:xfrm>
              <a:off x="2959214" y="1126981"/>
              <a:ext cx="2061513" cy="738664"/>
            </a:xfrm>
            <a:prstGeom prst="rect">
              <a:avLst/>
            </a:prstGeom>
            <a:solidFill>
              <a:srgbClr val="06396E"/>
            </a:solidFill>
            <a:ln w="28575">
              <a:noFill/>
              <a:miter lim="800000"/>
              <a:headEnd/>
              <a:tailEnd/>
            </a:ln>
            <a:effectLst/>
          </p:spPr>
          <p:txBody>
            <a:bodyPr wrap="square">
              <a:spAutoFit/>
            </a:bodyPr>
            <a:lstStyle/>
            <a:p>
              <a:pPr algn="ctr"/>
              <a:r>
                <a:rPr lang="it-IT" altLang="it-IT" sz="1400" b="1" dirty="0">
                  <a:solidFill>
                    <a:schemeClr val="bg1"/>
                  </a:solidFill>
                  <a:latin typeface="Montserrat" panose="00000500000000000000" pitchFamily="2" charset="0"/>
                </a:rPr>
                <a:t>interRAI EDS e EDCA</a:t>
              </a:r>
            </a:p>
            <a:p>
              <a:pPr algn="ctr"/>
              <a:r>
                <a:rPr lang="it-IT" altLang="it-IT" sz="1400" b="1" dirty="0">
                  <a:solidFill>
                    <a:schemeClr val="bg1"/>
                  </a:solidFill>
                  <a:latin typeface="Montserrat" panose="00000500000000000000" pitchFamily="2" charset="0"/>
                </a:rPr>
                <a:t>interRAI AC</a:t>
              </a:r>
            </a:p>
            <a:p>
              <a:pPr algn="ctr"/>
              <a:r>
                <a:rPr lang="it-IT" altLang="it-IT" sz="1400" b="1" dirty="0">
                  <a:solidFill>
                    <a:schemeClr val="bg1"/>
                  </a:solidFill>
                  <a:latin typeface="Montserrat" panose="00000500000000000000" pitchFamily="2" charset="0"/>
                </a:rPr>
                <a:t>interRAI EDS ACCGA</a:t>
              </a:r>
            </a:p>
          </p:txBody>
        </p:sp>
        <p:cxnSp>
          <p:nvCxnSpPr>
            <p:cNvPr id="60" name="Connettore 4 63">
              <a:extLst>
                <a:ext uri="{FF2B5EF4-FFF2-40B4-BE49-F238E27FC236}">
                  <a16:creationId xmlns:a16="http://schemas.microsoft.com/office/drawing/2014/main" id="{9CC17B26-474D-419D-871A-9B91C48EF12C}"/>
                </a:ext>
              </a:extLst>
            </p:cNvPr>
            <p:cNvCxnSpPr>
              <a:stCxn id="59" idx="3"/>
              <a:endCxn id="14" idx="1"/>
            </p:cNvCxnSpPr>
            <p:nvPr/>
          </p:nvCxnSpPr>
          <p:spPr>
            <a:xfrm flipV="1">
              <a:off x="5020726" y="1348195"/>
              <a:ext cx="653198" cy="148118"/>
            </a:xfrm>
            <a:prstGeom prst="bentConnector3">
              <a:avLst>
                <a:gd name="adj1" fmla="val 50000"/>
              </a:avLst>
            </a:prstGeom>
            <a:ln w="9525">
              <a:solidFill>
                <a:srgbClr val="06396E"/>
              </a:solidFill>
              <a:tailEnd type="arrow"/>
            </a:ln>
          </p:spPr>
          <p:style>
            <a:lnRef idx="2">
              <a:schemeClr val="accent1"/>
            </a:lnRef>
            <a:fillRef idx="0">
              <a:schemeClr val="accent1"/>
            </a:fillRef>
            <a:effectRef idx="1">
              <a:schemeClr val="accent1"/>
            </a:effectRef>
            <a:fontRef idx="minor">
              <a:schemeClr val="tx1"/>
            </a:fontRef>
          </p:style>
        </p:cxnSp>
        <p:sp>
          <p:nvSpPr>
            <p:cNvPr id="61" name="Parentesi graffa aperta 60">
              <a:extLst>
                <a:ext uri="{FF2B5EF4-FFF2-40B4-BE49-F238E27FC236}">
                  <a16:creationId xmlns:a16="http://schemas.microsoft.com/office/drawing/2014/main" id="{4F65F047-5C0D-4F23-8078-21A0B11288A6}"/>
                </a:ext>
              </a:extLst>
            </p:cNvPr>
            <p:cNvSpPr/>
            <p:nvPr/>
          </p:nvSpPr>
          <p:spPr>
            <a:xfrm rot="16200000">
              <a:off x="5801072" y="1696001"/>
              <a:ext cx="445840" cy="8640961"/>
            </a:xfrm>
            <a:prstGeom prst="leftBrace">
              <a:avLst>
                <a:gd name="adj1" fmla="val 12251"/>
                <a:gd name="adj2" fmla="val 50122"/>
              </a:avLst>
            </a:prstGeom>
            <a:ln w="12700">
              <a:solidFill>
                <a:srgbClr val="06396E"/>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1400">
                <a:latin typeface="Montserrat" panose="00000500000000000000" pitchFamily="2" charset="0"/>
              </a:endParaRPr>
            </a:p>
          </p:txBody>
        </p:sp>
        <p:cxnSp>
          <p:nvCxnSpPr>
            <p:cNvPr id="62" name="Connettore 4 66">
              <a:extLst>
                <a:ext uri="{FF2B5EF4-FFF2-40B4-BE49-F238E27FC236}">
                  <a16:creationId xmlns:a16="http://schemas.microsoft.com/office/drawing/2014/main" id="{E9110CFE-89AA-46B2-847C-5DB05E871883}"/>
                </a:ext>
              </a:extLst>
            </p:cNvPr>
            <p:cNvCxnSpPr>
              <a:cxnSpLocks/>
              <a:stCxn id="61" idx="1"/>
              <a:endCxn id="59" idx="1"/>
            </p:cNvCxnSpPr>
            <p:nvPr/>
          </p:nvCxnSpPr>
          <p:spPr>
            <a:xfrm rot="5400000" flipH="1">
              <a:off x="2125329" y="2330198"/>
              <a:ext cx="4743089" cy="3075320"/>
            </a:xfrm>
            <a:prstGeom prst="bentConnector4">
              <a:avLst>
                <a:gd name="adj1" fmla="val -2064"/>
                <a:gd name="adj2" fmla="val 152988"/>
              </a:avLst>
            </a:prstGeom>
            <a:ln w="12700">
              <a:solidFill>
                <a:srgbClr val="06396E"/>
              </a:solidFill>
              <a:tailEnd type="arrow"/>
            </a:ln>
          </p:spPr>
          <p:style>
            <a:lnRef idx="2">
              <a:schemeClr val="accent1"/>
            </a:lnRef>
            <a:fillRef idx="0">
              <a:schemeClr val="accent1"/>
            </a:fillRef>
            <a:effectRef idx="1">
              <a:schemeClr val="accent1"/>
            </a:effectRef>
            <a:fontRef idx="minor">
              <a:schemeClr val="tx1"/>
            </a:fontRef>
          </p:style>
        </p:cxnSp>
        <p:sp>
          <p:nvSpPr>
            <p:cNvPr id="63" name="Text Box 16">
              <a:extLst>
                <a:ext uri="{FF2B5EF4-FFF2-40B4-BE49-F238E27FC236}">
                  <a16:creationId xmlns:a16="http://schemas.microsoft.com/office/drawing/2014/main" id="{A620FDBC-C1F4-40A7-A77E-7759045954E3}"/>
                </a:ext>
              </a:extLst>
            </p:cNvPr>
            <p:cNvSpPr txBox="1">
              <a:spLocks noChangeArrowheads="1"/>
            </p:cNvSpPr>
            <p:nvPr/>
          </p:nvSpPr>
          <p:spPr bwMode="auto">
            <a:xfrm>
              <a:off x="9120336" y="2445744"/>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MH</a:t>
              </a:r>
            </a:p>
          </p:txBody>
        </p:sp>
        <p:cxnSp>
          <p:nvCxnSpPr>
            <p:cNvPr id="64" name="Connettore 4 78">
              <a:extLst>
                <a:ext uri="{FF2B5EF4-FFF2-40B4-BE49-F238E27FC236}">
                  <a16:creationId xmlns:a16="http://schemas.microsoft.com/office/drawing/2014/main" id="{243E93BA-DBED-4E11-9287-F025FB1609FD}"/>
                </a:ext>
              </a:extLst>
            </p:cNvPr>
            <p:cNvCxnSpPr>
              <a:endCxn id="63" idx="1"/>
            </p:cNvCxnSpPr>
            <p:nvPr/>
          </p:nvCxnSpPr>
          <p:spPr>
            <a:xfrm rot="5400000" flipH="1" flipV="1">
              <a:off x="8607028" y="2886181"/>
              <a:ext cx="822938" cy="203677"/>
            </a:xfrm>
            <a:prstGeom prst="bentConnector2">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5" name="Text Box 16">
              <a:extLst>
                <a:ext uri="{FF2B5EF4-FFF2-40B4-BE49-F238E27FC236}">
                  <a16:creationId xmlns:a16="http://schemas.microsoft.com/office/drawing/2014/main" id="{2F135063-116C-440A-BB11-6BA68D9CA034}"/>
                </a:ext>
              </a:extLst>
            </p:cNvPr>
            <p:cNvSpPr txBox="1">
              <a:spLocks noChangeArrowheads="1"/>
            </p:cNvSpPr>
            <p:nvPr/>
          </p:nvSpPr>
          <p:spPr bwMode="auto">
            <a:xfrm>
              <a:off x="4100973" y="3625726"/>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a:t>
              </a:r>
              <a:r>
                <a:rPr lang="it-IT" sz="1100" dirty="0" err="1">
                  <a:latin typeface="Montserrat" panose="00000500000000000000" pitchFamily="2" charset="0"/>
                </a:rPr>
                <a:t>ChY</a:t>
              </a:r>
              <a:endParaRPr lang="it-IT" altLang="it-IT" sz="1100" dirty="0">
                <a:latin typeface="Montserrat" panose="00000500000000000000" pitchFamily="2" charset="0"/>
              </a:endParaRPr>
            </a:p>
          </p:txBody>
        </p:sp>
        <p:sp>
          <p:nvSpPr>
            <p:cNvPr id="66" name="Text Box 16">
              <a:extLst>
                <a:ext uri="{FF2B5EF4-FFF2-40B4-BE49-F238E27FC236}">
                  <a16:creationId xmlns:a16="http://schemas.microsoft.com/office/drawing/2014/main" id="{6C98A544-DE8B-4912-991F-C4503BBB57E1}"/>
                </a:ext>
              </a:extLst>
            </p:cNvPr>
            <p:cNvSpPr txBox="1">
              <a:spLocks noChangeArrowheads="1"/>
            </p:cNvSpPr>
            <p:nvPr/>
          </p:nvSpPr>
          <p:spPr bwMode="auto">
            <a:xfrm>
              <a:off x="9122193" y="1916832"/>
              <a:ext cx="1384358" cy="261610"/>
            </a:xfrm>
            <a:prstGeom prst="rect">
              <a:avLst/>
            </a:prstGeom>
            <a:solidFill>
              <a:srgbClr val="06396E"/>
            </a:solidFill>
            <a:ln w="28575">
              <a:noFill/>
              <a:miter lim="800000"/>
              <a:headEnd/>
              <a:tailEnd/>
            </a:ln>
            <a:effectLst/>
          </p:spPr>
          <p:txBody>
            <a:bodyPr wrap="square">
              <a:spAutoFit/>
            </a:bodyPr>
            <a:lstStyle>
              <a:defPPr>
                <a:defRPr lang="it-IT"/>
              </a:defPPr>
              <a:lvl1pPr algn="ctr">
                <a:defRPr b="1">
                  <a:solidFill>
                    <a:schemeClr val="bg1"/>
                  </a:solidFill>
                  <a:latin typeface="+mn-lt"/>
                </a:defRPr>
              </a:lvl1pPr>
            </a:lstStyle>
            <a:p>
              <a:r>
                <a:rPr lang="it-IT" altLang="it-IT" sz="1100" dirty="0">
                  <a:latin typeface="Montserrat" panose="00000500000000000000" pitchFamily="2" charset="0"/>
                </a:rPr>
                <a:t>InterRAI ID</a:t>
              </a:r>
            </a:p>
          </p:txBody>
        </p:sp>
        <p:cxnSp>
          <p:nvCxnSpPr>
            <p:cNvPr id="67" name="Connettore 4 90">
              <a:extLst>
                <a:ext uri="{FF2B5EF4-FFF2-40B4-BE49-F238E27FC236}">
                  <a16:creationId xmlns:a16="http://schemas.microsoft.com/office/drawing/2014/main" id="{DEC29F65-C224-480F-9454-1508E5C5D1E8}"/>
                </a:ext>
              </a:extLst>
            </p:cNvPr>
            <p:cNvCxnSpPr>
              <a:cxnSpLocks/>
              <a:endCxn id="65" idx="3"/>
            </p:cNvCxnSpPr>
            <p:nvPr/>
          </p:nvCxnSpPr>
          <p:spPr>
            <a:xfrm rot="10800000">
              <a:off x="5485331" y="3756531"/>
              <a:ext cx="250628" cy="2888"/>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8" name="Connettore 4 92">
              <a:extLst>
                <a:ext uri="{FF2B5EF4-FFF2-40B4-BE49-F238E27FC236}">
                  <a16:creationId xmlns:a16="http://schemas.microsoft.com/office/drawing/2014/main" id="{CF25D83F-20D6-4FDF-92D6-B8A5D8D5FF58}"/>
                </a:ext>
              </a:extLst>
            </p:cNvPr>
            <p:cNvCxnSpPr>
              <a:endCxn id="66" idx="1"/>
            </p:cNvCxnSpPr>
            <p:nvPr/>
          </p:nvCxnSpPr>
          <p:spPr>
            <a:xfrm rot="5400000" flipH="1" flipV="1">
              <a:off x="8372750" y="2591548"/>
              <a:ext cx="1293352" cy="205533"/>
            </a:xfrm>
            <a:prstGeom prst="bentConnector2">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9" name="Connettore 4 111">
              <a:extLst>
                <a:ext uri="{FF2B5EF4-FFF2-40B4-BE49-F238E27FC236}">
                  <a16:creationId xmlns:a16="http://schemas.microsoft.com/office/drawing/2014/main" id="{A4C6FADD-624B-43C2-B8A2-F4F37FD1A4DA}"/>
                </a:ext>
              </a:extLst>
            </p:cNvPr>
            <p:cNvCxnSpPr>
              <a:stCxn id="44" idx="3"/>
              <a:endCxn id="45" idx="1"/>
            </p:cNvCxnSpPr>
            <p:nvPr/>
          </p:nvCxnSpPr>
          <p:spPr>
            <a:xfrm>
              <a:off x="9198252" y="4928110"/>
              <a:ext cx="335322" cy="588543"/>
            </a:xfrm>
            <a:prstGeom prst="bentConnector3">
              <a:avLst>
                <a:gd name="adj1" fmla="val 50000"/>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0" name="Connettore 4 113">
              <a:extLst>
                <a:ext uri="{FF2B5EF4-FFF2-40B4-BE49-F238E27FC236}">
                  <a16:creationId xmlns:a16="http://schemas.microsoft.com/office/drawing/2014/main" id="{D4035454-0D9B-4B5C-8C27-A6EB63198782}"/>
                </a:ext>
              </a:extLst>
            </p:cNvPr>
            <p:cNvCxnSpPr>
              <a:cxnSpLocks/>
              <a:endCxn id="24" idx="3"/>
            </p:cNvCxnSpPr>
            <p:nvPr/>
          </p:nvCxnSpPr>
          <p:spPr>
            <a:xfrm rot="5400000">
              <a:off x="8417896" y="5181208"/>
              <a:ext cx="357869" cy="169003"/>
            </a:xfrm>
            <a:prstGeom prst="bentConnector2">
              <a:avLst/>
            </a:prstGeom>
            <a:ln w="12700">
              <a:solidFill>
                <a:srgbClr val="06396E"/>
              </a:solidFill>
              <a:prstDash val="sysDash"/>
              <a:tailEnd type="arrow"/>
            </a:ln>
          </p:spPr>
          <p:style>
            <a:lnRef idx="2">
              <a:schemeClr val="accent1"/>
            </a:lnRef>
            <a:fillRef idx="0">
              <a:schemeClr val="accent1"/>
            </a:fillRef>
            <a:effectRef idx="1">
              <a:schemeClr val="accent1"/>
            </a:effectRef>
            <a:fontRef idx="minor">
              <a:schemeClr val="tx1"/>
            </a:fontRef>
          </p:style>
        </p:cxnSp>
      </p:grpSp>
      <p:sp>
        <p:nvSpPr>
          <p:cNvPr id="71" name="CasellaDiTesto 70">
            <a:extLst>
              <a:ext uri="{FF2B5EF4-FFF2-40B4-BE49-F238E27FC236}">
                <a16:creationId xmlns:a16="http://schemas.microsoft.com/office/drawing/2014/main" id="{399EBF14-AE2F-3048-A67F-7F1D5384C58B}"/>
              </a:ext>
            </a:extLst>
          </p:cNvPr>
          <p:cNvSpPr txBox="1"/>
          <p:nvPr/>
        </p:nvSpPr>
        <p:spPr>
          <a:xfrm>
            <a:off x="714331" y="6510130"/>
            <a:ext cx="1184043"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2937452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19B6E-5A11-A04D-9B0A-861723A0030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B7DB9AF-028B-2742-B877-2D03EDA7550A}"/>
              </a:ext>
            </a:extLst>
          </p:cNvPr>
          <p:cNvSpPr>
            <a:spLocks noGrp="1"/>
          </p:cNvSpPr>
          <p:nvPr>
            <p:ph idx="1"/>
          </p:nvPr>
        </p:nvSpPr>
        <p:spPr>
          <a:xfrm>
            <a:off x="838200" y="168966"/>
            <a:ext cx="10515600" cy="6007998"/>
          </a:xfrm>
        </p:spPr>
        <p:txBody>
          <a:bodyPr>
            <a:normAutofit fontScale="25000" lnSpcReduction="20000"/>
          </a:bodyPr>
          <a:lstStyle/>
          <a:p>
            <a:pPr algn="l"/>
            <a:r>
              <a:rPr lang="it-IT" sz="5600" dirty="0" err="1">
                <a:solidFill>
                  <a:srgbClr val="5B616B"/>
                </a:solidFill>
                <a:effectLst/>
              </a:rPr>
              <a:t>J</a:t>
            </a:r>
            <a:r>
              <a:rPr lang="it-IT" sz="5600" dirty="0">
                <a:solidFill>
                  <a:srgbClr val="5B616B"/>
                </a:solidFill>
                <a:effectLst/>
              </a:rPr>
              <a:t> </a:t>
            </a:r>
            <a:r>
              <a:rPr lang="it-IT" sz="5600" dirty="0" err="1">
                <a:solidFill>
                  <a:srgbClr val="5B616B"/>
                </a:solidFill>
                <a:effectLst/>
              </a:rPr>
              <a:t>Med</a:t>
            </a:r>
            <a:r>
              <a:rPr lang="it-IT" sz="5600" dirty="0">
                <a:solidFill>
                  <a:srgbClr val="5B616B"/>
                </a:solidFill>
                <a:effectLst/>
              </a:rPr>
              <a:t> Internet Res</a:t>
            </a:r>
            <a:endParaRPr lang="it-IT" sz="5600" b="0" dirty="0">
              <a:solidFill>
                <a:srgbClr val="5B616B"/>
              </a:solidFill>
              <a:effectLst/>
              <a:latin typeface="BlinkMacSystemFont"/>
            </a:endParaRPr>
          </a:p>
          <a:p>
            <a:r>
              <a:rPr lang="it-IT" sz="5600" dirty="0">
                <a:solidFill>
                  <a:srgbClr val="0071BC"/>
                </a:solidFill>
                <a:effectLst/>
              </a:rPr>
              <a:t>. </a:t>
            </a:r>
            <a:r>
              <a:rPr lang="it-IT" sz="5600" dirty="0">
                <a:solidFill>
                  <a:srgbClr val="5B616B"/>
                </a:solidFill>
                <a:effectLst/>
              </a:rPr>
              <a:t>2023 </a:t>
            </a:r>
            <a:r>
              <a:rPr lang="it-IT" sz="5600" dirty="0" err="1">
                <a:solidFill>
                  <a:srgbClr val="5B616B"/>
                </a:solidFill>
                <a:effectLst/>
              </a:rPr>
              <a:t>Jun</a:t>
            </a:r>
            <a:r>
              <a:rPr lang="it-IT" sz="5600" dirty="0">
                <a:solidFill>
                  <a:srgbClr val="5B616B"/>
                </a:solidFill>
                <a:effectLst/>
              </a:rPr>
              <a:t> 23:25:e46014.</a:t>
            </a:r>
          </a:p>
          <a:p>
            <a:r>
              <a:rPr lang="it-IT" sz="5600" dirty="0">
                <a:effectLst/>
              </a:rPr>
              <a:t> </a:t>
            </a:r>
            <a:r>
              <a:rPr lang="it-IT" sz="5600" dirty="0" err="1">
                <a:solidFill>
                  <a:srgbClr val="5B616B"/>
                </a:solidFill>
                <a:effectLst/>
              </a:rPr>
              <a:t>doi</a:t>
            </a:r>
            <a:r>
              <a:rPr lang="it-IT" sz="5600" dirty="0">
                <a:solidFill>
                  <a:srgbClr val="5B616B"/>
                </a:solidFill>
                <a:effectLst/>
              </a:rPr>
              <a:t>: 10.2196/46014.</a:t>
            </a:r>
            <a:endParaRPr lang="it-IT" sz="5600" dirty="0">
              <a:effectLst/>
            </a:endParaRPr>
          </a:p>
          <a:p>
            <a:r>
              <a:rPr lang="it-IT" sz="5600" b="1" dirty="0">
                <a:effectLst/>
                <a:latin typeface="Merriweather" panose="020F0502020204030204" pitchFamily="34" charset="0"/>
              </a:rPr>
              <a:t>Application of </a:t>
            </a:r>
            <a:r>
              <a:rPr lang="it-IT" sz="5600" b="1" dirty="0" err="1">
                <a:effectLst/>
                <a:latin typeface="Merriweather" panose="020F0502020204030204" pitchFamily="34" charset="0"/>
              </a:rPr>
              <a:t>Artificial</a:t>
            </a:r>
            <a:r>
              <a:rPr lang="it-IT" sz="5600" b="1" dirty="0">
                <a:effectLst/>
                <a:latin typeface="Merriweather" panose="020F0502020204030204" pitchFamily="34" charset="0"/>
              </a:rPr>
              <a:t> Intelligence in </a:t>
            </a:r>
            <a:r>
              <a:rPr lang="it-IT" sz="5600" b="1" dirty="0" err="1">
                <a:effectLst/>
                <a:latin typeface="Merriweather" panose="020F0502020204030204" pitchFamily="34" charset="0"/>
              </a:rPr>
              <a:t>Geriatric</a:t>
            </a:r>
            <a:r>
              <a:rPr lang="it-IT" sz="5600" b="1" dirty="0">
                <a:effectLst/>
                <a:latin typeface="Merriweather" panose="020F0502020204030204" pitchFamily="34" charset="0"/>
              </a:rPr>
              <a:t> Care: </a:t>
            </a:r>
            <a:r>
              <a:rPr lang="it-IT" sz="5600" b="1" dirty="0" err="1">
                <a:effectLst/>
                <a:latin typeface="Merriweather" panose="020F0502020204030204" pitchFamily="34" charset="0"/>
              </a:rPr>
              <a:t>Bibliometric</a:t>
            </a:r>
            <a:r>
              <a:rPr lang="it-IT" sz="5600" b="1" dirty="0">
                <a:effectLst/>
                <a:latin typeface="Merriweather" panose="020F0502020204030204" pitchFamily="34" charset="0"/>
              </a:rPr>
              <a:t> Analysis</a:t>
            </a:r>
          </a:p>
          <a:p>
            <a:r>
              <a:rPr lang="it-IT" sz="5600" u="none" strike="noStrike" dirty="0">
                <a:solidFill>
                  <a:srgbClr val="0071BC"/>
                </a:solidFill>
                <a:effectLst/>
                <a:hlinkClick r:id="rId2"/>
              </a:rPr>
              <a:t>Jingjing Wang</a:t>
            </a:r>
            <a:r>
              <a:rPr lang="it-IT" sz="5600" baseline="30000" dirty="0">
                <a:solidFill>
                  <a:srgbClr val="5B616B"/>
                </a:solidFill>
                <a:effectLst/>
              </a:rPr>
              <a:t> </a:t>
            </a:r>
            <a:r>
              <a:rPr lang="it-IT" sz="5600" u="none" strike="noStrike" baseline="30000" dirty="0">
                <a:solidFill>
                  <a:srgbClr val="323A45"/>
                </a:solidFill>
                <a:effectLst/>
                <a:hlinkClick r:id="rId3" tooltip="Department of Nursing, The Affiliated Hospital of Jiangsu University, Zhenjiang, China."/>
              </a:rPr>
              <a:t>1</a:t>
            </a:r>
            <a:r>
              <a:rPr lang="it-IT" sz="5600" baseline="30000" dirty="0">
                <a:solidFill>
                  <a:srgbClr val="5B616B"/>
                </a:solidFill>
                <a:effectLst/>
              </a:rPr>
              <a:t> </a:t>
            </a:r>
            <a:r>
              <a:rPr lang="it-IT" sz="5600" u="none" strike="noStrike" baseline="30000" dirty="0">
                <a:solidFill>
                  <a:srgbClr val="323A45"/>
                </a:solidFill>
                <a:effectLst/>
                <a:hlinkClick r:id="rId4" tooltip="Medical College, Jiangsu University, Zhenjiang, China."/>
              </a:rPr>
              <a:t>2</a:t>
            </a:r>
            <a:r>
              <a:rPr lang="it-IT" sz="5600" dirty="0">
                <a:solidFill>
                  <a:srgbClr val="5B616B"/>
                </a:solidFill>
                <a:effectLst/>
              </a:rPr>
              <a:t>, </a:t>
            </a:r>
            <a:r>
              <a:rPr lang="it-IT" sz="5600" u="none" strike="noStrike" dirty="0">
                <a:solidFill>
                  <a:srgbClr val="0071BC"/>
                </a:solidFill>
                <a:effectLst/>
                <a:hlinkClick r:id="rId5"/>
              </a:rPr>
              <a:t>Yiqing Liang</a:t>
            </a:r>
            <a:r>
              <a:rPr lang="it-IT" sz="5600" baseline="30000" dirty="0">
                <a:solidFill>
                  <a:srgbClr val="5B616B"/>
                </a:solidFill>
                <a:effectLst/>
              </a:rPr>
              <a:t> </a:t>
            </a:r>
            <a:r>
              <a:rPr lang="it-IT" sz="5600" u="none" strike="noStrike" baseline="30000" dirty="0">
                <a:solidFill>
                  <a:srgbClr val="323A45"/>
                </a:solidFill>
                <a:effectLst/>
                <a:hlinkClick r:id="rId3" tooltip="Department of Nursing, The Affiliated Hospital of Jiangsu University, Zhenjiang, China."/>
              </a:rPr>
              <a:t>1</a:t>
            </a:r>
            <a:r>
              <a:rPr lang="it-IT" sz="5600" baseline="30000" dirty="0">
                <a:solidFill>
                  <a:srgbClr val="5B616B"/>
                </a:solidFill>
                <a:effectLst/>
              </a:rPr>
              <a:t> </a:t>
            </a:r>
            <a:r>
              <a:rPr lang="it-IT" sz="5600" u="none" strike="noStrike" baseline="30000" dirty="0">
                <a:solidFill>
                  <a:srgbClr val="323A45"/>
                </a:solidFill>
                <a:effectLst/>
                <a:hlinkClick r:id="rId4" tooltip="Medical College, Jiangsu University, Zhenjiang, China."/>
              </a:rPr>
              <a:t>2</a:t>
            </a:r>
            <a:r>
              <a:rPr lang="it-IT" sz="5600" dirty="0">
                <a:solidFill>
                  <a:srgbClr val="5B616B"/>
                </a:solidFill>
                <a:effectLst/>
              </a:rPr>
              <a:t>, </a:t>
            </a:r>
            <a:r>
              <a:rPr lang="it-IT" sz="5600" u="none" strike="noStrike" dirty="0">
                <a:solidFill>
                  <a:srgbClr val="0071BC"/>
                </a:solidFill>
                <a:effectLst/>
                <a:hlinkClick r:id="rId6"/>
              </a:rPr>
              <a:t>Songmei Cao</a:t>
            </a:r>
            <a:r>
              <a:rPr lang="it-IT" sz="5600" baseline="30000" dirty="0">
                <a:solidFill>
                  <a:srgbClr val="5B616B"/>
                </a:solidFill>
                <a:effectLst/>
              </a:rPr>
              <a:t> </a:t>
            </a:r>
            <a:r>
              <a:rPr lang="it-IT" sz="5600" u="none" strike="noStrike" baseline="30000" dirty="0">
                <a:solidFill>
                  <a:srgbClr val="323A45"/>
                </a:solidFill>
                <a:effectLst/>
                <a:hlinkClick r:id="rId3" tooltip="Department of Nursing, The Affiliated Hospital of Jiangsu University, Zhenjiang, China."/>
              </a:rPr>
              <a:t>1</a:t>
            </a:r>
            <a:r>
              <a:rPr lang="it-IT" sz="5600" dirty="0">
                <a:solidFill>
                  <a:srgbClr val="5B616B"/>
                </a:solidFill>
                <a:effectLst/>
              </a:rPr>
              <a:t>, </a:t>
            </a:r>
            <a:r>
              <a:rPr lang="it-IT" sz="5600" u="none" strike="noStrike" dirty="0">
                <a:solidFill>
                  <a:srgbClr val="0071BC"/>
                </a:solidFill>
                <a:effectLst/>
                <a:hlinkClick r:id="rId7"/>
              </a:rPr>
              <a:t>Peixuan Cai</a:t>
            </a:r>
            <a:r>
              <a:rPr lang="it-IT" sz="5600" baseline="30000" dirty="0">
                <a:solidFill>
                  <a:srgbClr val="5B616B"/>
                </a:solidFill>
                <a:effectLst/>
              </a:rPr>
              <a:t> </a:t>
            </a:r>
            <a:r>
              <a:rPr lang="it-IT" sz="5600" u="none" strike="noStrike" baseline="30000" dirty="0">
                <a:solidFill>
                  <a:srgbClr val="323A45"/>
                </a:solidFill>
                <a:effectLst/>
                <a:hlinkClick r:id="rId4" tooltip="Medical College, Jiangsu University, Zhenjiang, China."/>
              </a:rPr>
              <a:t>2</a:t>
            </a:r>
            <a:r>
              <a:rPr lang="it-IT" sz="5600" baseline="30000" dirty="0">
                <a:solidFill>
                  <a:srgbClr val="5B616B"/>
                </a:solidFill>
                <a:effectLst/>
              </a:rPr>
              <a:t> </a:t>
            </a:r>
            <a:r>
              <a:rPr lang="it-IT" sz="5600" u="none" strike="noStrike" baseline="30000" dirty="0">
                <a:solidFill>
                  <a:srgbClr val="323A45"/>
                </a:solidFill>
                <a:effectLst/>
                <a:hlinkClick r:id="rId8" tooltip="Department of Geriatrics, The Affiliated Huaian No 1 People's Hospital of Nanjing Medical University, Huaian, China."/>
              </a:rPr>
              <a:t>3</a:t>
            </a:r>
            <a:r>
              <a:rPr lang="it-IT" sz="5600" dirty="0">
                <a:solidFill>
                  <a:srgbClr val="5B616B"/>
                </a:solidFill>
                <a:effectLst/>
              </a:rPr>
              <a:t>, </a:t>
            </a:r>
            <a:r>
              <a:rPr lang="it-IT" sz="5600" u="none" strike="noStrike" dirty="0">
                <a:solidFill>
                  <a:srgbClr val="0071BC"/>
                </a:solidFill>
                <a:effectLst/>
                <a:hlinkClick r:id="rId9"/>
              </a:rPr>
              <a:t>Yimeng Fan</a:t>
            </a:r>
            <a:r>
              <a:rPr lang="it-IT" sz="5600" baseline="30000" dirty="0">
                <a:solidFill>
                  <a:srgbClr val="5B616B"/>
                </a:solidFill>
                <a:effectLst/>
              </a:rPr>
              <a:t> </a:t>
            </a:r>
            <a:r>
              <a:rPr lang="it-IT" sz="5600" u="none" strike="noStrike" baseline="30000" dirty="0">
                <a:solidFill>
                  <a:srgbClr val="323A45"/>
                </a:solidFill>
                <a:effectLst/>
                <a:hlinkClick r:id="rId3" tooltip="Department of Nursing, The Affiliated Hospital of Jiangsu University, Zhenjiang, China."/>
              </a:rPr>
              <a:t>1</a:t>
            </a:r>
            <a:r>
              <a:rPr lang="it-IT" sz="5600" baseline="30000" dirty="0">
                <a:solidFill>
                  <a:srgbClr val="5B616B"/>
                </a:solidFill>
                <a:effectLst/>
              </a:rPr>
              <a:t> </a:t>
            </a:r>
            <a:r>
              <a:rPr lang="it-IT" sz="5600" u="none" strike="noStrike" baseline="30000" dirty="0">
                <a:solidFill>
                  <a:srgbClr val="323A45"/>
                </a:solidFill>
                <a:effectLst/>
                <a:hlinkClick r:id="rId4" tooltip="Medical College, Jiangsu University, Zhenjiang, China."/>
              </a:rPr>
              <a:t>2</a:t>
            </a:r>
            <a:endParaRPr lang="it-IT" sz="5600" dirty="0">
              <a:solidFill>
                <a:srgbClr val="5B616B"/>
              </a:solidFill>
              <a:effectLst/>
            </a:endParaRPr>
          </a:p>
          <a:p>
            <a:r>
              <a:rPr lang="it-IT" sz="5600" dirty="0" err="1">
                <a:effectLst/>
              </a:rPr>
              <a:t>Affiliations</a:t>
            </a:r>
            <a:r>
              <a:rPr lang="it-IT" sz="5600" dirty="0">
                <a:effectLst/>
              </a:rPr>
              <a:t> </a:t>
            </a:r>
            <a:r>
              <a:rPr lang="it-IT" sz="5600" dirty="0" err="1">
                <a:effectLst/>
              </a:rPr>
              <a:t>expand</a:t>
            </a:r>
            <a:endParaRPr lang="it-IT" sz="5600" dirty="0">
              <a:effectLst/>
            </a:endParaRPr>
          </a:p>
          <a:p>
            <a:pPr>
              <a:buFont typeface="Arial" panose="020B0604020202020204" pitchFamily="34" charset="0"/>
              <a:buChar char="•"/>
            </a:pPr>
            <a:r>
              <a:rPr lang="it-IT" sz="5600" dirty="0">
                <a:effectLst/>
              </a:rPr>
              <a:t>PMID: </a:t>
            </a:r>
            <a:r>
              <a:rPr lang="it-IT" sz="5600" b="0" dirty="0">
                <a:solidFill>
                  <a:srgbClr val="212121"/>
                </a:solidFill>
                <a:effectLst/>
              </a:rPr>
              <a:t>37351923</a:t>
            </a:r>
            <a:endParaRPr lang="it-IT" sz="5600" dirty="0">
              <a:effectLst/>
            </a:endParaRPr>
          </a:p>
          <a:p>
            <a:pPr>
              <a:buFont typeface="Arial" panose="020B0604020202020204" pitchFamily="34" charset="0"/>
              <a:buChar char="•"/>
            </a:pPr>
            <a:r>
              <a:rPr lang="it-IT" sz="5600" dirty="0">
                <a:effectLst/>
              </a:rPr>
              <a:t> PMCID: </a:t>
            </a:r>
            <a:r>
              <a:rPr lang="it-IT" sz="5600" u="none" strike="noStrike" dirty="0">
                <a:solidFill>
                  <a:srgbClr val="0071BC"/>
                </a:solidFill>
                <a:effectLst/>
                <a:hlinkClick r:id="rId10"/>
              </a:rPr>
              <a:t>PMC10337465</a:t>
            </a:r>
            <a:endParaRPr lang="it-IT" sz="5600" dirty="0">
              <a:effectLst/>
            </a:endParaRPr>
          </a:p>
          <a:p>
            <a:pPr>
              <a:buFont typeface="Arial" panose="020B0604020202020204" pitchFamily="34" charset="0"/>
              <a:buChar char="•"/>
            </a:pPr>
            <a:r>
              <a:rPr lang="it-IT" sz="5600" dirty="0">
                <a:effectLst/>
              </a:rPr>
              <a:t> DOI: </a:t>
            </a:r>
            <a:r>
              <a:rPr lang="it-IT" sz="5600" u="none" strike="noStrike" dirty="0">
                <a:solidFill>
                  <a:srgbClr val="0071BC"/>
                </a:solidFill>
                <a:effectLst/>
                <a:hlinkClick r:id="rId11"/>
              </a:rPr>
              <a:t>10.2196/46014</a:t>
            </a:r>
            <a:endParaRPr lang="it-IT" sz="5600" dirty="0">
              <a:effectLst/>
            </a:endParaRPr>
          </a:p>
          <a:p>
            <a:pPr algn="l"/>
            <a:r>
              <a:rPr lang="it-IT" sz="5600" b="1" i="0" u="none" strike="noStrike" dirty="0" err="1">
                <a:solidFill>
                  <a:srgbClr val="212121"/>
                </a:solidFill>
                <a:effectLst/>
                <a:latin typeface="Merriweather" panose="020F0502020204030204" pitchFamily="34" charset="0"/>
              </a:rPr>
              <a:t>Abstract</a:t>
            </a:r>
            <a:endParaRPr lang="it-IT" sz="5600" b="1" i="0" u="none" strike="noStrike" dirty="0">
              <a:solidFill>
                <a:srgbClr val="212121"/>
              </a:solidFill>
              <a:effectLst/>
              <a:latin typeface="Merriweather" panose="020F0502020204030204" pitchFamily="34" charset="0"/>
            </a:endParaRPr>
          </a:p>
          <a:p>
            <a:pPr algn="l"/>
            <a:r>
              <a:rPr lang="it-IT" sz="5600" b="1" i="0" u="none" strike="noStrike" dirty="0">
                <a:solidFill>
                  <a:srgbClr val="212121"/>
                </a:solidFill>
                <a:effectLst/>
                <a:latin typeface="BlinkMacSystemFont"/>
              </a:rPr>
              <a:t>Background: </a:t>
            </a:r>
            <a:r>
              <a:rPr lang="it-IT" sz="5600" b="0" i="0" u="none" strike="noStrike" dirty="0" err="1">
                <a:solidFill>
                  <a:srgbClr val="212121"/>
                </a:solidFill>
                <a:effectLst/>
                <a:latin typeface="BlinkMacSystemFont"/>
              </a:rPr>
              <a:t>Artificial</a:t>
            </a:r>
            <a:r>
              <a:rPr lang="it-IT" sz="5600" b="0" i="0" u="none" strike="noStrike" dirty="0">
                <a:solidFill>
                  <a:srgbClr val="212121"/>
                </a:solidFill>
                <a:effectLst/>
                <a:latin typeface="BlinkMacSystemFont"/>
              </a:rPr>
              <a:t> intelligence (AI) can </a:t>
            </a:r>
            <a:r>
              <a:rPr lang="it-IT" sz="5600" b="0" i="0" u="none" strike="noStrike" dirty="0" err="1">
                <a:solidFill>
                  <a:srgbClr val="212121"/>
                </a:solidFill>
                <a:effectLst/>
                <a:latin typeface="BlinkMacSystemFont"/>
              </a:rPr>
              <a:t>improve</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health</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well-being</a:t>
            </a:r>
            <a:r>
              <a:rPr lang="it-IT" sz="5600" b="0" i="0" u="none" strike="noStrike" dirty="0">
                <a:solidFill>
                  <a:srgbClr val="212121"/>
                </a:solidFill>
                <a:effectLst/>
                <a:latin typeface="BlinkMacSystemFont"/>
              </a:rPr>
              <a:t> of </a:t>
            </a:r>
            <a:r>
              <a:rPr lang="it-IT" sz="5600" b="0" i="0" u="none" strike="noStrike" dirty="0" err="1">
                <a:solidFill>
                  <a:srgbClr val="212121"/>
                </a:solidFill>
                <a:effectLst/>
                <a:latin typeface="BlinkMacSystemFont"/>
              </a:rPr>
              <a:t>older</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adults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has</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potential</a:t>
            </a:r>
            <a:r>
              <a:rPr lang="it-IT" sz="5600" b="0" i="0" u="none" strike="noStrike" dirty="0">
                <a:solidFill>
                  <a:srgbClr val="212121"/>
                </a:solidFill>
                <a:effectLst/>
                <a:latin typeface="BlinkMacSystemFont"/>
              </a:rPr>
              <a:t> to assist and </a:t>
            </a:r>
            <a:r>
              <a:rPr lang="it-IT" sz="5600" b="0" i="0" u="none" strike="noStrike" dirty="0" err="1">
                <a:solidFill>
                  <a:srgbClr val="212121"/>
                </a:solidFill>
                <a:effectLst/>
                <a:latin typeface="BlinkMacSystemFont"/>
              </a:rPr>
              <a:t>improve</a:t>
            </a:r>
            <a:r>
              <a:rPr lang="it-IT" sz="5600" b="0" i="0" u="none" strike="noStrike" dirty="0">
                <a:solidFill>
                  <a:srgbClr val="212121"/>
                </a:solidFill>
                <a:effectLst/>
                <a:latin typeface="BlinkMacSystemFont"/>
              </a:rPr>
              <a:t> nursing care. In </a:t>
            </a:r>
            <a:r>
              <a:rPr lang="it-IT" sz="5600" b="0" i="0" u="none" strike="noStrike" dirty="0" err="1">
                <a:solidFill>
                  <a:srgbClr val="212121"/>
                </a:solidFill>
                <a:effectLst/>
                <a:latin typeface="BlinkMacSystemFont"/>
              </a:rPr>
              <a:t>recent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years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in </a:t>
            </a:r>
            <a:r>
              <a:rPr lang="it-IT" sz="5600" b="0" i="0" u="none" strike="noStrike" dirty="0" err="1">
                <a:solidFill>
                  <a:srgbClr val="212121"/>
                </a:solidFill>
                <a:effectLst/>
                <a:latin typeface="BlinkMacSystemFont"/>
              </a:rPr>
              <a:t>this</a:t>
            </a:r>
            <a:r>
              <a:rPr lang="it-IT" sz="5600" b="0" i="0" u="none" strike="noStrike" dirty="0">
                <a:solidFill>
                  <a:srgbClr val="212121"/>
                </a:solidFill>
                <a:effectLst/>
                <a:latin typeface="BlinkMacSystemFont"/>
              </a:rPr>
              <a:t> area </a:t>
            </a:r>
            <a:r>
              <a:rPr lang="it-IT" sz="5600" b="0" i="0" u="none" strike="noStrike" dirty="0" err="1">
                <a:solidFill>
                  <a:srgbClr val="212121"/>
                </a:solidFill>
                <a:effectLst/>
                <a:latin typeface="BlinkMacSystemFont"/>
              </a:rPr>
              <a:t>has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been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increasing</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Therefore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it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necessary</a:t>
            </a:r>
            <a:r>
              <a:rPr lang="it-IT" sz="5600" b="0" i="0" u="none" strike="noStrike" dirty="0">
                <a:solidFill>
                  <a:srgbClr val="212121"/>
                </a:solidFill>
                <a:effectLst/>
                <a:latin typeface="BlinkMacSystemFont"/>
              </a:rPr>
              <a:t> to </a:t>
            </a:r>
            <a:r>
              <a:rPr lang="it-IT" sz="5600" b="0" i="0" u="none" strike="noStrike" dirty="0" err="1">
                <a:solidFill>
                  <a:srgbClr val="212121"/>
                </a:solidFill>
                <a:effectLst/>
                <a:latin typeface="BlinkMacSystemFont"/>
              </a:rPr>
              <a:t>understand</a:t>
            </a:r>
            <a:r>
              <a:rPr lang="it-IT" sz="5600" b="0" i="0" u="none" strike="noStrike" dirty="0">
                <a:solidFill>
                  <a:srgbClr val="212121"/>
                </a:solidFill>
                <a:effectLst/>
                <a:latin typeface="BlinkMacSystemFont"/>
              </a:rPr>
              <a:t> the status of </a:t>
            </a:r>
            <a:r>
              <a:rPr lang="it-IT" sz="5600" b="0" i="0" u="none" strike="noStrike" dirty="0" err="1">
                <a:solidFill>
                  <a:srgbClr val="212121"/>
                </a:solidFill>
                <a:effectLst/>
                <a:latin typeface="BlinkMacSystemFont"/>
              </a:rPr>
              <a:t>development</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main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hotspots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identify</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main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contributors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their</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relationships</a:t>
            </a:r>
            <a:r>
              <a:rPr lang="it-IT" sz="5600" b="0" i="0" u="none" strike="noStrike" dirty="0">
                <a:solidFill>
                  <a:srgbClr val="212121"/>
                </a:solidFill>
                <a:effectLst/>
                <a:latin typeface="BlinkMacSystemFont"/>
              </a:rPr>
              <a:t> in the </a:t>
            </a:r>
            <a:r>
              <a:rPr lang="it-IT" sz="5600" b="0" i="0" u="none" strike="noStrike" dirty="0" err="1">
                <a:solidFill>
                  <a:srgbClr val="212121"/>
                </a:solidFill>
                <a:effectLst/>
                <a:latin typeface="BlinkMacSystemFont"/>
              </a:rPr>
              <a:t>application</a:t>
            </a:r>
            <a:r>
              <a:rPr lang="it-IT" sz="5600" b="0" i="0" u="none" strike="noStrike" dirty="0">
                <a:solidFill>
                  <a:srgbClr val="212121"/>
                </a:solidFill>
                <a:effectLst/>
                <a:latin typeface="BlinkMacSystemFont"/>
              </a:rPr>
              <a:t> of AI in </a:t>
            </a:r>
            <a:r>
              <a:rPr lang="it-IT" sz="5600" b="0" i="0" u="none" strike="noStrike" dirty="0" err="1">
                <a:solidFill>
                  <a:srgbClr val="212121"/>
                </a:solidFill>
                <a:effectLst/>
                <a:latin typeface="BlinkMacSystemFont"/>
              </a:rPr>
              <a:t>geriatric</a:t>
            </a:r>
            <a:r>
              <a:rPr lang="it-IT" sz="5600" b="0" i="0" u="none" strike="noStrike" dirty="0">
                <a:solidFill>
                  <a:srgbClr val="212121"/>
                </a:solidFill>
                <a:effectLst/>
                <a:latin typeface="BlinkMacSystemFont"/>
              </a:rPr>
              <a:t> care via </a:t>
            </a:r>
            <a:r>
              <a:rPr lang="it-IT" sz="5600" b="0" i="0" u="none" strike="noStrike" dirty="0" err="1">
                <a:solidFill>
                  <a:srgbClr val="212121"/>
                </a:solidFill>
                <a:effectLst/>
                <a:latin typeface="BlinkMacSystemFont"/>
              </a:rPr>
              <a:t>bibliometric</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analysis</a:t>
            </a:r>
            <a:r>
              <a:rPr lang="it-IT" sz="5600" b="0" i="0" u="none" strike="noStrike" dirty="0">
                <a:solidFill>
                  <a:srgbClr val="212121"/>
                </a:solidFill>
                <a:effectLst/>
                <a:latin typeface="BlinkMacSystemFont"/>
              </a:rPr>
              <a:t>.</a:t>
            </a:r>
          </a:p>
          <a:p>
            <a:pPr algn="l"/>
            <a:r>
              <a:rPr lang="it-IT" sz="5600" b="1" i="0" u="none" strike="noStrike" dirty="0" err="1">
                <a:solidFill>
                  <a:srgbClr val="212121"/>
                </a:solidFill>
                <a:effectLst/>
                <a:latin typeface="BlinkMacSystemFont"/>
              </a:rPr>
              <a:t>Objective</a:t>
            </a:r>
            <a:r>
              <a:rPr lang="it-IT" sz="5600" b="1" i="0" u="none" strike="noStrike" dirty="0">
                <a:solidFill>
                  <a:srgbClr val="212121"/>
                </a:solidFill>
                <a:effectLst/>
                <a:latin typeface="BlinkMacSystemFont"/>
              </a:rPr>
              <a:t>: </a:t>
            </a:r>
            <a:r>
              <a:rPr lang="it-IT" sz="5600" b="0" i="0" u="none" strike="noStrike" dirty="0">
                <a:solidFill>
                  <a:srgbClr val="212121"/>
                </a:solidFill>
                <a:effectLst/>
                <a:latin typeface="BlinkMacSystemFont"/>
              </a:rPr>
              <a:t>Using </a:t>
            </a:r>
            <a:r>
              <a:rPr lang="it-IT" sz="5600" b="0" i="0" u="none" strike="noStrike" dirty="0" err="1">
                <a:solidFill>
                  <a:srgbClr val="212121"/>
                </a:solidFill>
                <a:effectLst/>
                <a:latin typeface="BlinkMacSystemFont"/>
              </a:rPr>
              <a:t>bibliometric</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analysis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this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study</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aims</a:t>
            </a:r>
            <a:r>
              <a:rPr lang="it-IT" sz="5600" b="0" i="0" u="none" strike="noStrike" dirty="0">
                <a:solidFill>
                  <a:srgbClr val="212121"/>
                </a:solidFill>
                <a:effectLst/>
                <a:latin typeface="BlinkMacSystemFont"/>
              </a:rPr>
              <a:t> to </a:t>
            </a:r>
            <a:r>
              <a:rPr lang="it-IT" sz="5600" b="0" i="0" u="none" strike="noStrike" dirty="0" err="1">
                <a:solidFill>
                  <a:srgbClr val="212121"/>
                </a:solidFill>
                <a:effectLst/>
                <a:latin typeface="BlinkMacSystemFont"/>
              </a:rPr>
              <a:t>examine</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current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hotspots</a:t>
            </a:r>
            <a:r>
              <a:rPr lang="it-IT" sz="5600" b="0" i="0" u="none" strike="noStrike" dirty="0">
                <a:solidFill>
                  <a:srgbClr val="212121"/>
                </a:solidFill>
                <a:effectLst/>
                <a:latin typeface="BlinkMacSystemFont"/>
              </a:rPr>
              <a:t> and collaborative networks in the </a:t>
            </a:r>
            <a:r>
              <a:rPr lang="it-IT" sz="5600" b="0" i="0" u="none" strike="noStrike" dirty="0" err="1">
                <a:solidFill>
                  <a:srgbClr val="212121"/>
                </a:solidFill>
                <a:effectLst/>
                <a:latin typeface="BlinkMacSystemFont"/>
              </a:rPr>
              <a:t>application</a:t>
            </a:r>
            <a:r>
              <a:rPr lang="it-IT" sz="5600" b="0" i="0" u="none" strike="noStrike" dirty="0">
                <a:solidFill>
                  <a:srgbClr val="212121"/>
                </a:solidFill>
                <a:effectLst/>
                <a:latin typeface="BlinkMacSystemFont"/>
              </a:rPr>
              <a:t> of AI in </a:t>
            </a:r>
            <a:r>
              <a:rPr lang="it-IT" sz="5600" b="0" i="0" u="none" strike="noStrike" dirty="0" err="1">
                <a:solidFill>
                  <a:srgbClr val="212121"/>
                </a:solidFill>
                <a:effectLst/>
                <a:latin typeface="BlinkMacSystemFont"/>
              </a:rPr>
              <a:t>geriatric</a:t>
            </a:r>
            <a:r>
              <a:rPr lang="it-IT" sz="5600" b="0" i="0" u="none" strike="noStrike" dirty="0">
                <a:solidFill>
                  <a:srgbClr val="212121"/>
                </a:solidFill>
                <a:effectLst/>
                <a:latin typeface="BlinkMacSystemFont"/>
              </a:rPr>
              <a:t> care over the </a:t>
            </a:r>
            <a:r>
              <a:rPr lang="it-IT" sz="5600" b="0" i="0" u="none" strike="noStrike" dirty="0" err="1">
                <a:solidFill>
                  <a:srgbClr val="212121"/>
                </a:solidFill>
                <a:effectLst/>
                <a:latin typeface="BlinkMacSystemFont"/>
              </a:rPr>
              <a:t>past</a:t>
            </a:r>
            <a:r>
              <a:rPr lang="it-IT" sz="5600" b="0" i="0" u="none" strike="noStrike" dirty="0">
                <a:solidFill>
                  <a:srgbClr val="212121"/>
                </a:solidFill>
                <a:effectLst/>
                <a:latin typeface="BlinkMacSystemFont"/>
              </a:rPr>
              <a:t> 23 </a:t>
            </a:r>
            <a:r>
              <a:rPr lang="it-IT" sz="5600" b="0" i="0" u="none" strike="noStrike" dirty="0" err="1">
                <a:solidFill>
                  <a:srgbClr val="212121"/>
                </a:solidFill>
                <a:effectLst/>
                <a:latin typeface="BlinkMacSystemFont"/>
              </a:rPr>
              <a:t>years</a:t>
            </a:r>
            <a:r>
              <a:rPr lang="it-IT" sz="5600" b="0" i="0" u="none" strike="noStrike" dirty="0">
                <a:solidFill>
                  <a:srgbClr val="212121"/>
                </a:solidFill>
                <a:effectLst/>
                <a:latin typeface="BlinkMacSystemFont"/>
              </a:rPr>
              <a:t>.</a:t>
            </a:r>
          </a:p>
          <a:p>
            <a:pPr algn="l"/>
            <a:r>
              <a:rPr lang="it-IT" sz="5600" b="1" i="0" u="none" strike="noStrike" dirty="0" err="1">
                <a:solidFill>
                  <a:srgbClr val="212121"/>
                </a:solidFill>
                <a:effectLst/>
                <a:latin typeface="BlinkMacSystemFont"/>
              </a:rPr>
              <a:t>Methods</a:t>
            </a:r>
            <a:r>
              <a:rPr lang="it-IT" sz="5600" b="1" i="0" u="none" strike="noStrike" dirty="0">
                <a:solidFill>
                  <a:srgbClr val="212121"/>
                </a:solidFill>
                <a:effectLst/>
                <a:latin typeface="BlinkMacSystemFont"/>
              </a:rPr>
              <a:t>: </a:t>
            </a:r>
            <a:r>
              <a:rPr lang="it-IT" sz="5600" b="0" i="0" u="none" strike="noStrike" dirty="0">
                <a:solidFill>
                  <a:srgbClr val="212121"/>
                </a:solidFill>
                <a:effectLst/>
                <a:latin typeface="BlinkMacSystemFont"/>
              </a:rPr>
              <a:t>The Web of Science Core Collection database </a:t>
            </a:r>
            <a:r>
              <a:rPr lang="it-IT" sz="5600" b="0" i="0" u="none" strike="noStrike" dirty="0" err="1">
                <a:solidFill>
                  <a:srgbClr val="212121"/>
                </a:solidFill>
                <a:effectLst/>
                <a:latin typeface="BlinkMacSystemFont"/>
              </a:rPr>
              <a:t>was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used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as</a:t>
            </a:r>
            <a:r>
              <a:rPr lang="it-IT" sz="5600" b="0" i="0" u="none" strike="noStrike" dirty="0">
                <a:solidFill>
                  <a:srgbClr val="212121"/>
                </a:solidFill>
                <a:effectLst/>
                <a:latin typeface="BlinkMacSystemFont"/>
              </a:rPr>
              <a:t> a source. </a:t>
            </a:r>
            <a:r>
              <a:rPr lang="it-IT" sz="5600" b="0" i="0" u="none" strike="noStrike" dirty="0" err="1">
                <a:solidFill>
                  <a:srgbClr val="212121"/>
                </a:solidFill>
                <a:effectLst/>
                <a:latin typeface="BlinkMacSystemFont"/>
              </a:rPr>
              <a:t>All</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publications</a:t>
            </a:r>
            <a:r>
              <a:rPr lang="it-IT" sz="5600" b="0" i="0" u="none" strike="noStrike" dirty="0">
                <a:solidFill>
                  <a:srgbClr val="212121"/>
                </a:solidFill>
                <a:effectLst/>
                <a:latin typeface="BlinkMacSystemFont"/>
              </a:rPr>
              <a:t> from </a:t>
            </a:r>
            <a:r>
              <a:rPr lang="it-IT" sz="5600" b="0" i="0" u="none" strike="noStrike" dirty="0" err="1">
                <a:solidFill>
                  <a:srgbClr val="212121"/>
                </a:solidFill>
                <a:effectLst/>
                <a:latin typeface="BlinkMacSystemFont"/>
              </a:rPr>
              <a:t>inception</a:t>
            </a:r>
            <a:r>
              <a:rPr lang="it-IT" sz="5600" b="0" i="0" u="none" strike="noStrike" dirty="0">
                <a:solidFill>
                  <a:srgbClr val="212121"/>
                </a:solidFill>
                <a:effectLst/>
                <a:latin typeface="BlinkMacSystemFont"/>
              </a:rPr>
              <a:t> to August 2022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downloaded</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external</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characteristics</a:t>
            </a:r>
            <a:r>
              <a:rPr lang="it-IT" sz="5600" b="0" i="0" u="none" strike="noStrike" dirty="0">
                <a:solidFill>
                  <a:srgbClr val="212121"/>
                </a:solidFill>
                <a:effectLst/>
                <a:latin typeface="BlinkMacSystemFont"/>
              </a:rPr>
              <a:t> of the </a:t>
            </a:r>
            <a:r>
              <a:rPr lang="it-IT" sz="5600" b="0" i="0" u="none" strike="noStrike" dirty="0" err="1">
                <a:solidFill>
                  <a:srgbClr val="212121"/>
                </a:solidFill>
                <a:effectLst/>
                <a:latin typeface="BlinkMacSystemFont"/>
              </a:rPr>
              <a:t>publications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summarized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through</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HistCite</a:t>
            </a:r>
            <a:r>
              <a:rPr lang="it-IT" sz="5600" b="0" i="0" u="none" strike="noStrike" dirty="0">
                <a:solidFill>
                  <a:srgbClr val="212121"/>
                </a:solidFill>
                <a:effectLst/>
                <a:latin typeface="BlinkMacSystemFont"/>
              </a:rPr>
              <a:t> and the Web of Science. </a:t>
            </a:r>
            <a:r>
              <a:rPr lang="it-IT" sz="5600" b="0" i="0" u="none" strike="noStrike" dirty="0" err="1">
                <a:solidFill>
                  <a:srgbClr val="212121"/>
                </a:solidFill>
                <a:effectLst/>
                <a:latin typeface="BlinkMacSystemFont"/>
              </a:rPr>
              <a:t>Keywords</a:t>
            </a:r>
            <a:r>
              <a:rPr lang="it-IT" sz="5600" b="0" i="0" u="none" strike="noStrike" dirty="0">
                <a:solidFill>
                  <a:srgbClr val="212121"/>
                </a:solidFill>
                <a:effectLst/>
                <a:latin typeface="BlinkMacSystemFont"/>
              </a:rPr>
              <a:t> and collaborative networks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analyzed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using</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VOSviewers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Citespace</a:t>
            </a:r>
            <a:r>
              <a:rPr lang="it-IT" sz="5600" b="0" i="0" u="none" strike="noStrike" dirty="0">
                <a:solidFill>
                  <a:srgbClr val="212121"/>
                </a:solidFill>
                <a:effectLst/>
                <a:latin typeface="BlinkMacSystemFont"/>
              </a:rPr>
              <a:t>.</a:t>
            </a:r>
          </a:p>
          <a:p>
            <a:pPr algn="l"/>
            <a:r>
              <a:rPr lang="it-IT" sz="5600" b="1" i="0" u="none" strike="noStrike" dirty="0" err="1">
                <a:solidFill>
                  <a:srgbClr val="212121"/>
                </a:solidFill>
                <a:effectLst/>
                <a:latin typeface="BlinkMacSystemFont"/>
              </a:rPr>
              <a:t>Results</a:t>
            </a:r>
            <a:r>
              <a:rPr lang="it-IT" sz="5600" b="1"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We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obtained</a:t>
            </a:r>
            <a:r>
              <a:rPr lang="it-IT" sz="5600" b="0" i="0" u="none" strike="noStrike" dirty="0">
                <a:solidFill>
                  <a:srgbClr val="212121"/>
                </a:solidFill>
                <a:effectLst/>
                <a:latin typeface="BlinkMacSystemFont"/>
              </a:rPr>
              <a:t> a </a:t>
            </a:r>
            <a:r>
              <a:rPr lang="it-IT" sz="5600" b="0" i="0" u="none" strike="noStrike" dirty="0" err="1">
                <a:solidFill>
                  <a:srgbClr val="212121"/>
                </a:solidFill>
                <a:effectLst/>
                <a:latin typeface="BlinkMacSystemFont"/>
              </a:rPr>
              <a:t>total</a:t>
            </a:r>
            <a:r>
              <a:rPr lang="it-IT" sz="5600" b="0" i="0" u="none" strike="noStrike" dirty="0">
                <a:solidFill>
                  <a:srgbClr val="212121"/>
                </a:solidFill>
                <a:effectLst/>
                <a:latin typeface="BlinkMacSystemFont"/>
              </a:rPr>
              <a:t> of 230 </a:t>
            </a:r>
            <a:r>
              <a:rPr lang="it-IT" sz="5600" b="0" i="0" u="none" strike="noStrike" dirty="0" err="1">
                <a:solidFill>
                  <a:srgbClr val="212121"/>
                </a:solidFill>
                <a:effectLst/>
                <a:latin typeface="BlinkMacSystemFont"/>
              </a:rPr>
              <a:t>publications</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works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originated</a:t>
            </a:r>
            <a:r>
              <a:rPr lang="it-IT" sz="5600" b="0" i="0" u="none" strike="noStrike" dirty="0">
                <a:solidFill>
                  <a:srgbClr val="212121"/>
                </a:solidFill>
                <a:effectLst/>
                <a:latin typeface="BlinkMacSystemFont"/>
              </a:rPr>
              <a:t> in 499 </a:t>
            </a:r>
            <a:r>
              <a:rPr lang="it-IT" sz="5600" b="0" i="0" u="none" strike="noStrike" dirty="0" err="1">
                <a:solidFill>
                  <a:srgbClr val="212121"/>
                </a:solidFill>
                <a:effectLst/>
                <a:latin typeface="BlinkMacSystemFont"/>
              </a:rPr>
              <a:t>institutions</a:t>
            </a:r>
            <a:r>
              <a:rPr lang="it-IT" sz="5600" b="0" i="0" u="none" strike="noStrike" dirty="0">
                <a:solidFill>
                  <a:srgbClr val="212121"/>
                </a:solidFill>
                <a:effectLst/>
                <a:latin typeface="BlinkMacSystemFont"/>
              </a:rPr>
              <a:t> in 39 </a:t>
            </a:r>
            <a:r>
              <a:rPr lang="it-IT" sz="5600" b="0" i="0" u="none" strike="noStrike" dirty="0" err="1">
                <a:solidFill>
                  <a:srgbClr val="212121"/>
                </a:solidFill>
                <a:effectLst/>
                <a:latin typeface="BlinkMacSystemFont"/>
              </a:rPr>
              <a:t>countries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published</a:t>
            </a:r>
            <a:r>
              <a:rPr lang="it-IT" sz="5600" b="0" i="0" u="none" strike="noStrike" dirty="0">
                <a:solidFill>
                  <a:srgbClr val="212121"/>
                </a:solidFill>
                <a:effectLst/>
                <a:latin typeface="BlinkMacSystemFont"/>
              </a:rPr>
              <a:t> in 124 </a:t>
            </a:r>
            <a:r>
              <a:rPr lang="it-IT" sz="5600" b="0" i="0" u="none" strike="noStrike" dirty="0" err="1">
                <a:solidFill>
                  <a:srgbClr val="212121"/>
                </a:solidFill>
                <a:effectLst/>
                <a:latin typeface="BlinkMacSystemFont"/>
              </a:rPr>
              <a:t>journals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written</a:t>
            </a:r>
            <a:r>
              <a:rPr lang="it-IT" sz="5600" b="0" i="0" u="none" strike="noStrike" dirty="0">
                <a:solidFill>
                  <a:srgbClr val="212121"/>
                </a:solidFill>
                <a:effectLst/>
                <a:latin typeface="BlinkMacSystemFont"/>
              </a:rPr>
              <a:t> by 1216 </a:t>
            </a:r>
            <a:r>
              <a:rPr lang="it-IT" sz="5600" b="0" i="0" u="none" strike="noStrike" dirty="0" err="1">
                <a:solidFill>
                  <a:srgbClr val="212121"/>
                </a:solidFill>
                <a:effectLst/>
                <a:latin typeface="BlinkMacSystemFont"/>
              </a:rPr>
              <a:t>authors</a:t>
            </a:r>
            <a:r>
              <a:rPr lang="it-IT" sz="5600" b="0" i="0" u="none" strike="noStrike" dirty="0">
                <a:solidFill>
                  <a:srgbClr val="212121"/>
                </a:solidFill>
                <a:effectLst/>
                <a:latin typeface="BlinkMacSystemFont"/>
              </a:rPr>
              <a:t>. Publications </a:t>
            </a:r>
            <a:r>
              <a:rPr lang="it-IT" sz="5600" b="0" i="0" u="none" strike="noStrike" dirty="0" err="1">
                <a:solidFill>
                  <a:srgbClr val="212121"/>
                </a:solidFill>
                <a:effectLst/>
                <a:latin typeface="BlinkMacSystemFont"/>
              </a:rPr>
              <a:t>increased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sharply</a:t>
            </a:r>
            <a:r>
              <a:rPr lang="it-IT" sz="5600" b="0" i="0" u="none" strike="noStrike" dirty="0">
                <a:solidFill>
                  <a:srgbClr val="212121"/>
                </a:solidFill>
                <a:effectLst/>
                <a:latin typeface="BlinkMacSystemFont"/>
              </a:rPr>
              <a:t> from 2014 to 2022, </a:t>
            </a:r>
            <a:r>
              <a:rPr lang="it-IT" sz="5600" b="0" i="0" u="none" strike="noStrike" dirty="0" err="1">
                <a:solidFill>
                  <a:srgbClr val="212121"/>
                </a:solidFill>
                <a:effectLst/>
                <a:latin typeface="BlinkMacSystemFont"/>
              </a:rPr>
              <a:t>accounting</a:t>
            </a:r>
            <a:r>
              <a:rPr lang="it-IT" sz="5600" b="0" i="0" u="none" strike="noStrike" dirty="0">
                <a:solidFill>
                  <a:srgbClr val="212121"/>
                </a:solidFill>
                <a:effectLst/>
                <a:latin typeface="BlinkMacSystemFont"/>
              </a:rPr>
              <a:t> for 90.87% (209/230) of </a:t>
            </a:r>
            <a:r>
              <a:rPr lang="it-IT" sz="5600" b="0" i="0" u="none" strike="noStrike" dirty="0" err="1">
                <a:solidFill>
                  <a:srgbClr val="212121"/>
                </a:solidFill>
                <a:effectLst/>
                <a:latin typeface="BlinkMacSystemFont"/>
              </a:rPr>
              <a:t>all</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publications</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United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States</a:t>
            </a:r>
            <a:r>
              <a:rPr lang="it-IT" sz="5600" b="0" i="0" u="none" strike="noStrike" dirty="0">
                <a:solidFill>
                  <a:srgbClr val="212121"/>
                </a:solidFill>
                <a:effectLst/>
                <a:latin typeface="BlinkMacSystemFont"/>
              </a:rPr>
              <a:t> and the International Journal of Social </a:t>
            </a:r>
            <a:r>
              <a:rPr lang="it-IT" sz="5600" b="0" i="0" u="none" strike="noStrike" dirty="0" err="1">
                <a:solidFill>
                  <a:srgbClr val="212121"/>
                </a:solidFill>
                <a:effectLst/>
                <a:latin typeface="BlinkMacSystemFont"/>
              </a:rPr>
              <a:t>Robotics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had</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highest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number</a:t>
            </a:r>
            <a:r>
              <a:rPr lang="it-IT" sz="5600" b="0" i="0" u="none" strike="noStrike" dirty="0">
                <a:solidFill>
                  <a:srgbClr val="212121"/>
                </a:solidFill>
                <a:effectLst/>
                <a:latin typeface="BlinkMacSystemFont"/>
              </a:rPr>
              <a:t> of </a:t>
            </a:r>
            <a:r>
              <a:rPr lang="it-IT" sz="5600" b="0" i="0" u="none" strike="noStrike" dirty="0" err="1">
                <a:solidFill>
                  <a:srgbClr val="212121"/>
                </a:solidFill>
                <a:effectLst/>
                <a:latin typeface="BlinkMacSystemFont"/>
              </a:rPr>
              <a:t>publications</a:t>
            </a:r>
            <a:r>
              <a:rPr lang="it-IT" sz="5600" b="0" i="0" u="none" strike="noStrike" dirty="0">
                <a:solidFill>
                  <a:srgbClr val="212121"/>
                </a:solidFill>
                <a:effectLst/>
                <a:latin typeface="BlinkMacSystemFont"/>
              </a:rPr>
              <a:t> on </a:t>
            </a:r>
            <a:r>
              <a:rPr lang="it-IT" sz="5600" b="0" i="0" u="none" strike="noStrike" dirty="0" err="1">
                <a:solidFill>
                  <a:srgbClr val="212121"/>
                </a:solidFill>
                <a:effectLst/>
                <a:latin typeface="BlinkMacSystemFont"/>
              </a:rPr>
              <a:t>this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topic</a:t>
            </a:r>
            <a:r>
              <a:rPr lang="it-IT" sz="5600" b="0" i="0" u="none" strike="noStrike" dirty="0">
                <a:solidFill>
                  <a:srgbClr val="212121"/>
                </a:solidFill>
                <a:effectLst/>
                <a:latin typeface="BlinkMacSystemFont"/>
              </a:rPr>
              <a:t>. The 1216 </a:t>
            </a:r>
            <a:r>
              <a:rPr lang="it-IT" sz="5600" b="0" i="0" u="none" strike="noStrike" dirty="0" err="1">
                <a:solidFill>
                  <a:srgbClr val="212121"/>
                </a:solidFill>
                <a:effectLst/>
                <a:latin typeface="BlinkMacSystemFont"/>
              </a:rPr>
              <a:t>authors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were</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divided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into</a:t>
            </a:r>
            <a:r>
              <a:rPr lang="it-IT" sz="5600" b="0" i="0" u="none" strike="noStrike" dirty="0">
                <a:solidFill>
                  <a:srgbClr val="212121"/>
                </a:solidFill>
                <a:effectLst/>
                <a:latin typeface="BlinkMacSystemFont"/>
              </a:rPr>
              <a:t> 5 </a:t>
            </a:r>
            <a:r>
              <a:rPr lang="it-IT" sz="5600" b="0" i="0" u="none" strike="noStrike" dirty="0" err="1">
                <a:solidFill>
                  <a:srgbClr val="212121"/>
                </a:solidFill>
                <a:effectLst/>
                <a:latin typeface="BlinkMacSystemFont"/>
              </a:rPr>
              <a:t>main</a:t>
            </a:r>
            <a:r>
              <a:rPr lang="it-IT" sz="5600" b="0" i="0" u="none" strike="noStrike" dirty="0">
                <a:solidFill>
                  <a:srgbClr val="212121"/>
                </a:solidFill>
                <a:effectLst/>
                <a:latin typeface="BlinkMacSystemFont"/>
              </a:rPr>
              <a:t> clusters. </a:t>
            </a:r>
            <a:r>
              <a:rPr lang="it-IT" sz="5600" b="0" i="0" u="none" strike="noStrike" dirty="0" err="1">
                <a:solidFill>
                  <a:srgbClr val="FF0000"/>
                </a:solidFill>
                <a:effectLst/>
                <a:latin typeface="BlinkMacSystemFont"/>
              </a:rPr>
              <a:t>Among</a:t>
            </a:r>
            <a:r>
              <a:rPr lang="it-IT" sz="5600" b="0" i="0" u="none" strike="noStrike" dirty="0">
                <a:solidFill>
                  <a:srgbClr val="FF0000"/>
                </a:solidFill>
                <a:effectLst/>
                <a:latin typeface="BlinkMacSystemFont"/>
              </a:rPr>
              <a:t> the 230 </a:t>
            </a:r>
            <a:r>
              <a:rPr lang="it-IT" sz="5600" b="0" i="0" u="none" strike="noStrike" dirty="0" err="1">
                <a:solidFill>
                  <a:srgbClr val="FF0000"/>
                </a:solidFill>
                <a:effectLst/>
                <a:latin typeface="BlinkMacSystemFont"/>
              </a:rPr>
              <a:t>publications</a:t>
            </a:r>
            <a:r>
              <a:rPr lang="it-IT" sz="5600" b="0" i="0" u="none" strike="noStrike" dirty="0">
                <a:solidFill>
                  <a:srgbClr val="FF0000"/>
                </a:solidFill>
                <a:effectLst/>
                <a:latin typeface="BlinkMacSystemFont"/>
              </a:rPr>
              <a:t>, 4 clusters </a:t>
            </a:r>
            <a:r>
              <a:rPr lang="it-IT" sz="5600" b="0" i="0" u="none" strike="noStrike" dirty="0" err="1">
                <a:solidFill>
                  <a:srgbClr val="FF0000"/>
                </a:solidFill>
                <a:effectLst/>
                <a:latin typeface="BlinkMacSystemFont"/>
              </a:rPr>
              <a:t>were</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modeled</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including</a:t>
            </a:r>
            <a:r>
              <a:rPr lang="it-IT" sz="5600" b="0" i="0" u="none" strike="noStrike" dirty="0">
                <a:solidFill>
                  <a:srgbClr val="FF0000"/>
                </a:solidFill>
                <a:effectLst/>
                <a:latin typeface="BlinkMacSystemFont"/>
              </a:rPr>
              <a:t> Alzheimer </a:t>
            </a:r>
            <a:r>
              <a:rPr lang="it-IT" sz="5600" b="0" i="0" u="none" strike="noStrike" dirty="0" err="1">
                <a:solidFill>
                  <a:srgbClr val="FF0000"/>
                </a:solidFill>
                <a:effectLst/>
                <a:latin typeface="BlinkMacSystemFont"/>
              </a:rPr>
              <a:t>disease</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aged</a:t>
            </a:r>
            <a:r>
              <a:rPr lang="it-IT" sz="5600" b="0" i="0" u="none" strike="noStrike" dirty="0">
                <a:solidFill>
                  <a:srgbClr val="FF0000"/>
                </a:solidFill>
                <a:effectLst/>
                <a:latin typeface="BlinkMacSystemFont"/>
              </a:rPr>
              <a:t> care, </a:t>
            </a:r>
            <a:r>
              <a:rPr lang="it-IT" sz="5600" b="0" i="0" u="none" strike="noStrike" dirty="0" err="1">
                <a:solidFill>
                  <a:srgbClr val="FF0000"/>
                </a:solidFill>
                <a:effectLst/>
                <a:latin typeface="BlinkMacSystemFont"/>
              </a:rPr>
              <a:t>acceptance</a:t>
            </a:r>
            <a:r>
              <a:rPr lang="it-IT" sz="5600" b="0" i="0" u="none" strike="noStrike" dirty="0">
                <a:solidFill>
                  <a:srgbClr val="FF0000"/>
                </a:solidFill>
                <a:effectLst/>
                <a:latin typeface="BlinkMacSystemFont"/>
              </a:rPr>
              <a:t>, and the </a:t>
            </a:r>
            <a:r>
              <a:rPr lang="it-IT" sz="5600" b="0" i="0" u="none" strike="noStrike" dirty="0" err="1">
                <a:solidFill>
                  <a:srgbClr val="FF0000"/>
                </a:solidFill>
                <a:effectLst/>
                <a:latin typeface="BlinkMacSystemFont"/>
              </a:rPr>
              <a:t>surveillance</a:t>
            </a:r>
            <a:r>
              <a:rPr lang="it-IT" sz="5600" b="0" i="0" u="none" strike="noStrike" dirty="0">
                <a:solidFill>
                  <a:srgbClr val="FF0000"/>
                </a:solidFill>
                <a:effectLst/>
                <a:latin typeface="BlinkMacSystemFont"/>
              </a:rPr>
              <a:t> and treatment of </a:t>
            </a:r>
            <a:r>
              <a:rPr lang="it-IT" sz="5600" b="0" i="0" u="none" strike="noStrike" dirty="0" err="1">
                <a:solidFill>
                  <a:srgbClr val="FF0000"/>
                </a:solidFill>
                <a:effectLst/>
                <a:latin typeface="BlinkMacSystemFont"/>
              </a:rPr>
              <a:t>diseases</a:t>
            </a:r>
            <a:r>
              <a:rPr lang="it-IT" sz="5600" b="0" i="0" u="none" strike="noStrike" dirty="0">
                <a:solidFill>
                  <a:srgbClr val="FF0000"/>
                </a:solidFill>
                <a:effectLst/>
                <a:latin typeface="BlinkMacSystemFont"/>
              </a:rPr>
              <a:t>. Machine </a:t>
            </a:r>
            <a:r>
              <a:rPr lang="it-IT" sz="5600" b="0" i="0" u="none" strike="noStrike" dirty="0" err="1">
                <a:solidFill>
                  <a:srgbClr val="FF0000"/>
                </a:solidFill>
                <a:effectLst/>
                <a:latin typeface="BlinkMacSystemFont"/>
              </a:rPr>
              <a:t>learning</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deep</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learning</a:t>
            </a:r>
            <a:r>
              <a:rPr lang="it-IT" sz="5600" b="0" i="0" u="none" strike="noStrike" dirty="0">
                <a:solidFill>
                  <a:srgbClr val="FF0000"/>
                </a:solidFill>
                <a:effectLst/>
                <a:latin typeface="BlinkMacSystemFont"/>
              </a:rPr>
              <a:t>, and </a:t>
            </a:r>
            <a:r>
              <a:rPr lang="it-IT" sz="5600" b="0" i="0" u="none" strike="noStrike" dirty="0" err="1">
                <a:solidFill>
                  <a:srgbClr val="FF0000"/>
                </a:solidFill>
                <a:effectLst/>
                <a:latin typeface="BlinkMacSystemFont"/>
              </a:rPr>
              <a:t>rehabilitation</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had</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also</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become</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recent</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research</a:t>
            </a:r>
            <a:r>
              <a:rPr lang="it-IT" sz="5600" b="0" i="0" u="none" strike="noStrike" dirty="0">
                <a:solidFill>
                  <a:srgbClr val="FF0000"/>
                </a:solidFill>
                <a:effectLst/>
                <a:latin typeface="BlinkMacSystemFont"/>
              </a:rPr>
              <a:t> </a:t>
            </a:r>
            <a:r>
              <a:rPr lang="it-IT" sz="5600" b="0" i="0" u="none" strike="noStrike" dirty="0" err="1">
                <a:solidFill>
                  <a:srgbClr val="FF0000"/>
                </a:solidFill>
                <a:effectLst/>
                <a:latin typeface="BlinkMacSystemFont"/>
              </a:rPr>
              <a:t>hotspots</a:t>
            </a:r>
            <a:r>
              <a:rPr lang="it-IT" sz="5600" b="0" i="0" u="none" strike="noStrike" dirty="0">
                <a:solidFill>
                  <a:srgbClr val="FF0000"/>
                </a:solidFill>
                <a:effectLst/>
                <a:latin typeface="BlinkMacSystemFont"/>
              </a:rPr>
              <a:t>.</a:t>
            </a:r>
          </a:p>
          <a:p>
            <a:pPr algn="l"/>
            <a:r>
              <a:rPr lang="it-IT" sz="5600" b="1" i="0" u="none" strike="noStrike" dirty="0" err="1">
                <a:solidFill>
                  <a:srgbClr val="212121"/>
                </a:solidFill>
                <a:effectLst/>
                <a:latin typeface="BlinkMacSystemFont"/>
              </a:rPr>
              <a:t>Conclusions</a:t>
            </a:r>
            <a:r>
              <a:rPr lang="it-IT" sz="5600" b="1"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on the </a:t>
            </a:r>
            <a:r>
              <a:rPr lang="it-IT" sz="5600" b="0" i="0" u="none" strike="noStrike" dirty="0" err="1">
                <a:solidFill>
                  <a:srgbClr val="212121"/>
                </a:solidFill>
                <a:effectLst/>
                <a:latin typeface="BlinkMacSystemFont"/>
              </a:rPr>
              <a:t>application</a:t>
            </a:r>
            <a:r>
              <a:rPr lang="it-IT" sz="5600" b="0" i="0" u="none" strike="noStrike" dirty="0">
                <a:solidFill>
                  <a:srgbClr val="212121"/>
                </a:solidFill>
                <a:effectLst/>
                <a:latin typeface="BlinkMacSystemFont"/>
              </a:rPr>
              <a:t> of AI in </a:t>
            </a:r>
            <a:r>
              <a:rPr lang="it-IT" sz="5600" b="0" i="0" u="none" strike="noStrike" dirty="0" err="1">
                <a:solidFill>
                  <a:srgbClr val="212121"/>
                </a:solidFill>
                <a:effectLst/>
                <a:latin typeface="BlinkMacSystemFont"/>
              </a:rPr>
              <a:t>geriatric</a:t>
            </a:r>
            <a:r>
              <a:rPr lang="it-IT" sz="5600" b="0" i="0" u="none" strike="noStrike" dirty="0">
                <a:solidFill>
                  <a:srgbClr val="212121"/>
                </a:solidFill>
                <a:effectLst/>
                <a:latin typeface="BlinkMacSystemFont"/>
              </a:rPr>
              <a:t> care </a:t>
            </a:r>
            <a:r>
              <a:rPr lang="it-IT" sz="5600" b="0" i="0" u="none" strike="noStrike" dirty="0" err="1">
                <a:solidFill>
                  <a:srgbClr val="212121"/>
                </a:solidFill>
                <a:effectLst/>
                <a:latin typeface="BlinkMacSystemFont"/>
              </a:rPr>
              <a:t>has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developed</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rapidly</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development</a:t>
            </a:r>
            <a:r>
              <a:rPr lang="it-IT" sz="5600" b="0" i="0" u="none" strike="noStrike" dirty="0">
                <a:solidFill>
                  <a:srgbClr val="212121"/>
                </a:solidFill>
                <a:effectLst/>
                <a:latin typeface="BlinkMacSystemFont"/>
              </a:rPr>
              <a:t> of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cooperation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among</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countries</a:t>
            </a:r>
            <a:r>
              <a:rPr lang="it-IT" sz="5600" b="0" i="0" u="none" strike="noStrike" dirty="0">
                <a:solidFill>
                  <a:srgbClr val="212121"/>
                </a:solidFill>
                <a:effectLst/>
                <a:latin typeface="BlinkMacSystemFont"/>
              </a:rPr>
              <a:t>/</a:t>
            </a:r>
            <a:r>
              <a:rPr lang="it-IT" sz="5600" b="0" i="0" u="none" strike="noStrike" dirty="0" err="1">
                <a:solidFill>
                  <a:srgbClr val="212121"/>
                </a:solidFill>
                <a:effectLst/>
                <a:latin typeface="BlinkMacSystemFont"/>
              </a:rPr>
              <a:t>regions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institutions</a:t>
            </a:r>
            <a:r>
              <a:rPr lang="it-IT" sz="5600" b="0" i="0" u="none" strike="noStrike" dirty="0">
                <a:solidFill>
                  <a:srgbClr val="212121"/>
                </a:solidFill>
                <a:effectLst/>
                <a:latin typeface="BlinkMacSystemFont"/>
              </a:rPr>
              <a:t> are </a:t>
            </a:r>
            <a:r>
              <a:rPr lang="it-IT" sz="5600" b="0" i="0" u="none" strike="noStrike" dirty="0" err="1">
                <a:solidFill>
                  <a:srgbClr val="212121"/>
                </a:solidFill>
                <a:effectLst/>
                <a:latin typeface="BlinkMacSystemFont"/>
              </a:rPr>
              <a:t>limited</a:t>
            </a:r>
            <a:r>
              <a:rPr lang="it-IT" sz="5600" b="0" i="0" u="none" strike="noStrike" dirty="0">
                <a:solidFill>
                  <a:srgbClr val="212121"/>
                </a:solidFill>
                <a:effectLst/>
                <a:latin typeface="BlinkMacSystemFont"/>
              </a:rPr>
              <a:t>. In the future, </a:t>
            </a:r>
            <a:r>
              <a:rPr lang="it-IT" sz="5600" b="0" i="0" u="none" strike="noStrike" dirty="0" err="1">
                <a:solidFill>
                  <a:srgbClr val="212121"/>
                </a:solidFill>
                <a:effectLst/>
                <a:latin typeface="BlinkMacSystemFont"/>
              </a:rPr>
              <a:t>strengthening</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cooperation</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communication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between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different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countries</a:t>
            </a:r>
            <a:r>
              <a:rPr lang="it-IT" sz="5600" b="0" i="0" u="none" strike="noStrike" dirty="0">
                <a:solidFill>
                  <a:srgbClr val="212121"/>
                </a:solidFill>
                <a:effectLst/>
                <a:latin typeface="BlinkMacSystemFont"/>
              </a:rPr>
              <a:t>/</a:t>
            </a:r>
            <a:r>
              <a:rPr lang="it-IT" sz="5600" b="0" i="0" u="none" strike="noStrike" dirty="0" err="1">
                <a:solidFill>
                  <a:srgbClr val="212121"/>
                </a:solidFill>
                <a:effectLst/>
                <a:latin typeface="BlinkMacSystemFont"/>
              </a:rPr>
              <a:t>regions</a:t>
            </a:r>
            <a:r>
              <a:rPr lang="it-IT" sz="5600" b="0" i="0" u="none" strike="noStrike" dirty="0">
                <a:solidFill>
                  <a:srgbClr val="212121"/>
                </a:solidFill>
                <a:effectLst/>
                <a:latin typeface="BlinkMacSystemFont"/>
              </a:rPr>
              <a:t> and </a:t>
            </a:r>
            <a:r>
              <a:rPr lang="it-IT" sz="5600" b="0" i="0" u="none" strike="noStrike" dirty="0" err="1">
                <a:solidFill>
                  <a:srgbClr val="212121"/>
                </a:solidFill>
                <a:effectLst/>
                <a:latin typeface="BlinkMacSystemFont"/>
              </a:rPr>
              <a:t>institutions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may</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further</a:t>
            </a:r>
            <a:r>
              <a:rPr lang="it-IT" sz="5600" b="0" i="0" u="none" strike="noStrike" dirty="0">
                <a:solidFill>
                  <a:srgbClr val="212121"/>
                </a:solidFill>
                <a:effectLst/>
                <a:latin typeface="BlinkMacSystemFont"/>
              </a:rPr>
              <a:t> drive </a:t>
            </a:r>
            <a:r>
              <a:rPr lang="it-IT" sz="5600" b="0" i="0" u="none" strike="noStrike" dirty="0" err="1">
                <a:solidFill>
                  <a:srgbClr val="212121"/>
                </a:solidFill>
                <a:effectLst/>
                <a:latin typeface="BlinkMacSystemFont"/>
              </a:rPr>
              <a:t>this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field's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development</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This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study</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provides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researchers</a:t>
            </a:r>
            <a:r>
              <a:rPr lang="it-IT" sz="5600" b="0" i="0" u="none" strike="noStrike" dirty="0">
                <a:solidFill>
                  <a:srgbClr val="212121"/>
                </a:solidFill>
                <a:effectLst/>
                <a:latin typeface="BlinkMacSystemFont"/>
              </a:rPr>
              <a:t> with the information </a:t>
            </a:r>
            <a:r>
              <a:rPr lang="it-IT" sz="5600" b="0" i="0" u="none" strike="noStrike" dirty="0" err="1">
                <a:solidFill>
                  <a:srgbClr val="212121"/>
                </a:solidFill>
                <a:effectLst/>
                <a:latin typeface="BlinkMacSystemFont"/>
              </a:rPr>
              <a:t>necessary</a:t>
            </a:r>
            <a:r>
              <a:rPr lang="it-IT" sz="5600" b="0" i="0" u="none" strike="noStrike" dirty="0">
                <a:solidFill>
                  <a:srgbClr val="212121"/>
                </a:solidFill>
                <a:effectLst/>
                <a:latin typeface="BlinkMacSystemFont"/>
              </a:rPr>
              <a:t> to </a:t>
            </a:r>
            <a:r>
              <a:rPr lang="it-IT" sz="5600" b="0" i="0" u="none" strike="noStrike" dirty="0" err="1">
                <a:solidFill>
                  <a:srgbClr val="212121"/>
                </a:solidFill>
                <a:effectLst/>
                <a:latin typeface="BlinkMacSystemFont"/>
              </a:rPr>
              <a:t>understand</a:t>
            </a:r>
            <a:r>
              <a:rPr lang="it-IT" sz="5600" b="0" i="0" u="none" strike="noStrike" dirty="0">
                <a:solidFill>
                  <a:srgbClr val="212121"/>
                </a:solidFill>
                <a:effectLst/>
                <a:latin typeface="BlinkMacSystemFont"/>
              </a:rPr>
              <a:t> the </a:t>
            </a:r>
            <a:r>
              <a:rPr lang="it-IT" sz="5600" b="0" i="0" u="none" strike="noStrike" dirty="0" err="1">
                <a:solidFill>
                  <a:srgbClr val="212121"/>
                </a:solidFill>
                <a:effectLst/>
                <a:latin typeface="BlinkMacSystemFont"/>
              </a:rPr>
              <a:t>current</a:t>
            </a:r>
            <a:r>
              <a:rPr lang="it-IT" sz="5600" b="0" i="0" u="none" strike="noStrike" dirty="0">
                <a:solidFill>
                  <a:srgbClr val="212121"/>
                </a:solidFill>
                <a:effectLst/>
                <a:latin typeface="BlinkMacSystemFont"/>
              </a:rPr>
              <a:t> state, collaborative networks, and </a:t>
            </a:r>
            <a:r>
              <a:rPr lang="it-IT" sz="5600" b="0" i="0" u="none" strike="noStrike" dirty="0" err="1">
                <a:solidFill>
                  <a:srgbClr val="212121"/>
                </a:solidFill>
                <a:effectLst/>
                <a:latin typeface="BlinkMacSystemFont"/>
              </a:rPr>
              <a:t>main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hotspots</a:t>
            </a:r>
            <a:r>
              <a:rPr lang="it-IT" sz="5600" b="0" i="0" u="none" strike="noStrike" dirty="0">
                <a:solidFill>
                  <a:srgbClr val="212121"/>
                </a:solidFill>
                <a:effectLst/>
                <a:latin typeface="BlinkMacSystemFont"/>
              </a:rPr>
              <a:t> of the </a:t>
            </a:r>
            <a:r>
              <a:rPr lang="it-IT" sz="5600" b="0" i="0" u="none" strike="noStrike" dirty="0" err="1">
                <a:solidFill>
                  <a:srgbClr val="212121"/>
                </a:solidFill>
                <a:effectLst/>
                <a:latin typeface="BlinkMacSystemFont"/>
              </a:rPr>
              <a:t>field</a:t>
            </a:r>
            <a:r>
              <a:rPr lang="it-IT" sz="5600" b="0" i="0" u="none" strike="noStrike" dirty="0">
                <a:solidFill>
                  <a:srgbClr val="212121"/>
                </a:solidFill>
                <a:effectLst/>
                <a:latin typeface="BlinkMacSystemFont"/>
              </a:rPr>
              <a:t>. In </a:t>
            </a:r>
            <a:r>
              <a:rPr lang="it-IT" sz="5600" b="0" i="0" u="none" strike="noStrike" dirty="0" err="1">
                <a:solidFill>
                  <a:srgbClr val="212121"/>
                </a:solidFill>
                <a:effectLst/>
                <a:latin typeface="BlinkMacSystemFont"/>
              </a:rPr>
              <a:t>addition</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our</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results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suggest</a:t>
            </a:r>
            <a:r>
              <a:rPr lang="it-IT" sz="5600" b="0" i="0" u="none" strike="noStrike" dirty="0">
                <a:solidFill>
                  <a:srgbClr val="212121"/>
                </a:solidFill>
                <a:effectLst/>
                <a:latin typeface="BlinkMacSystemFont"/>
              </a:rPr>
              <a:t> a </a:t>
            </a:r>
            <a:r>
              <a:rPr lang="it-IT" sz="5600" b="0" i="0" u="none" strike="noStrike" dirty="0" err="1">
                <a:solidFill>
                  <a:srgbClr val="212121"/>
                </a:solidFill>
                <a:effectLst/>
                <a:latin typeface="BlinkMacSystemFont"/>
              </a:rPr>
              <a:t>series</a:t>
            </a:r>
            <a:r>
              <a:rPr lang="it-IT" sz="5600" b="0" i="0" u="none" strike="noStrike" dirty="0">
                <a:solidFill>
                  <a:srgbClr val="212121"/>
                </a:solidFill>
                <a:effectLst/>
                <a:latin typeface="BlinkMacSystemFont"/>
              </a:rPr>
              <a:t> of </a:t>
            </a:r>
            <a:r>
              <a:rPr lang="it-IT" sz="5600" b="0" i="0" u="none" strike="noStrike" dirty="0" err="1">
                <a:solidFill>
                  <a:srgbClr val="212121"/>
                </a:solidFill>
                <a:effectLst/>
                <a:latin typeface="BlinkMacSystemFont"/>
              </a:rPr>
              <a:t>recommendations</a:t>
            </a:r>
            <a:r>
              <a:rPr lang="it-IT" sz="5600" b="0" i="0" u="none" strike="noStrike" dirty="0">
                <a:solidFill>
                  <a:srgbClr val="212121"/>
                </a:solidFill>
                <a:effectLst/>
                <a:latin typeface="BlinkMacSystemFont"/>
              </a:rPr>
              <a:t> for future </a:t>
            </a:r>
            <a:r>
              <a:rPr lang="it-IT" sz="5600" b="0" i="0" u="none" strike="noStrike" dirty="0" err="1">
                <a:solidFill>
                  <a:srgbClr val="212121"/>
                </a:solidFill>
                <a:effectLst/>
                <a:latin typeface="BlinkMacSystemFont"/>
              </a:rPr>
              <a:t>research</a:t>
            </a:r>
            <a:r>
              <a:rPr lang="it-IT" sz="5600" b="0" i="0" u="none" strike="noStrike" dirty="0">
                <a:solidFill>
                  <a:srgbClr val="212121"/>
                </a:solidFill>
                <a:effectLst/>
                <a:latin typeface="BlinkMacSystemFont"/>
              </a:rPr>
              <a:t>.</a:t>
            </a:r>
          </a:p>
          <a:p>
            <a:pPr algn="l"/>
            <a:r>
              <a:rPr lang="it-IT" sz="5600" b="1" i="0" u="none" strike="noStrike" dirty="0" err="1">
                <a:solidFill>
                  <a:srgbClr val="212121"/>
                </a:solidFill>
                <a:effectLst/>
                <a:latin typeface="BlinkMacSystemFont"/>
              </a:rPr>
              <a:t>Keywords</a:t>
            </a:r>
            <a:r>
              <a:rPr lang="it-IT" sz="5600" b="1"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artificial</a:t>
            </a:r>
            <a:r>
              <a:rPr lang="it-IT" sz="5600" b="0" i="0" u="none" strike="noStrike" dirty="0">
                <a:solidFill>
                  <a:srgbClr val="212121"/>
                </a:solidFill>
                <a:effectLst/>
                <a:latin typeface="BlinkMacSystemFont"/>
              </a:rPr>
              <a:t> intelligence; </a:t>
            </a:r>
            <a:r>
              <a:rPr lang="it-IT" sz="5600" b="0" i="0" u="none" strike="noStrike" dirty="0" err="1">
                <a:solidFill>
                  <a:srgbClr val="212121"/>
                </a:solidFill>
                <a:effectLst/>
                <a:latin typeface="BlinkMacSystemFont"/>
              </a:rPr>
              <a:t>bibliometric</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analysis</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geriatric</a:t>
            </a:r>
            <a:r>
              <a:rPr lang="it-IT" sz="5600" b="0" i="0" u="none" strike="noStrike" dirty="0">
                <a:solidFill>
                  <a:srgbClr val="212121"/>
                </a:solidFill>
                <a:effectLst/>
                <a:latin typeface="BlinkMacSystemFont"/>
              </a:rPr>
              <a:t> care; </a:t>
            </a:r>
            <a:r>
              <a:rPr lang="it-IT" sz="5600" b="0" i="0" u="none" strike="noStrike" dirty="0" err="1">
                <a:solidFill>
                  <a:srgbClr val="212121"/>
                </a:solidFill>
                <a:effectLst/>
                <a:latin typeface="BlinkMacSystemFont"/>
              </a:rPr>
              <a:t>older</a:t>
            </a:r>
            <a:r>
              <a:rPr lang="it-IT" sz="5600" b="0" i="0" u="none" strike="noStrike" dirty="0">
                <a:solidFill>
                  <a:srgbClr val="212121"/>
                </a:solidFill>
                <a:effectLst/>
                <a:latin typeface="BlinkMacSystemFont"/>
              </a:rPr>
              <a:t> </a:t>
            </a:r>
            <a:r>
              <a:rPr lang="it-IT" sz="5600" b="0" i="0" u="none" strike="noStrike" dirty="0" err="1">
                <a:solidFill>
                  <a:srgbClr val="212121"/>
                </a:solidFill>
                <a:effectLst/>
                <a:latin typeface="BlinkMacSystemFont"/>
              </a:rPr>
              <a:t>adults</a:t>
            </a:r>
            <a:r>
              <a:rPr lang="it-IT" sz="5600" b="0" i="0" u="none" strike="noStrike" dirty="0">
                <a:solidFill>
                  <a:srgbClr val="212121"/>
                </a:solidFill>
                <a:effectLst/>
                <a:latin typeface="BlinkMacSystemFont"/>
              </a:rPr>
              <a:t>.</a:t>
            </a:r>
          </a:p>
          <a:p>
            <a:endParaRPr lang="it-IT" dirty="0"/>
          </a:p>
        </p:txBody>
      </p:sp>
    </p:spTree>
    <p:extLst>
      <p:ext uri="{BB962C8B-B14F-4D97-AF65-F5344CB8AC3E}">
        <p14:creationId xmlns:p14="http://schemas.microsoft.com/office/powerpoint/2010/main" val="1559729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25822" y="1796881"/>
            <a:ext cx="9247905" cy="378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Char char="•"/>
              <a:defRPr sz="3000">
                <a:solidFill>
                  <a:schemeClr val="tx1"/>
                </a:solidFill>
                <a:latin typeface="+mn-lt"/>
                <a:ea typeface="+mn-ea"/>
                <a:cs typeface="+mn-cs"/>
              </a:defRPr>
            </a:lvl1pPr>
            <a:lvl2pPr marL="742950" indent="-285750" algn="l" rtl="0" fontAlgn="base">
              <a:spcBef>
                <a:spcPct val="20000"/>
              </a:spcBef>
              <a:spcAft>
                <a:spcPct val="0"/>
              </a:spcAft>
              <a:buClr>
                <a:schemeClr val="folHlink"/>
              </a:buClr>
              <a:buFont typeface="Times" pitchFamily="18" charset="0"/>
              <a:buChar char="•"/>
              <a:defRPr sz="2400">
                <a:solidFill>
                  <a:schemeClr val="tx1"/>
                </a:solidFill>
                <a:latin typeface="+mn-lt"/>
              </a:defRPr>
            </a:lvl2pPr>
            <a:lvl3pPr marL="1143000" indent="-228600" algn="l" rtl="0" fontAlgn="base">
              <a:spcBef>
                <a:spcPct val="20000"/>
              </a:spcBef>
              <a:spcAft>
                <a:spcPct val="0"/>
              </a:spcAft>
              <a:buClr>
                <a:schemeClr val="folHlink"/>
              </a:buClr>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200"/>
              </a:spcBef>
              <a:buClrTx/>
            </a:pPr>
            <a:r>
              <a:rPr lang="en-US" sz="2000" kern="0" dirty="0" err="1">
                <a:latin typeface="Montserrat" panose="00000500000000000000" pitchFamily="2" charset="0"/>
              </a:rPr>
              <a:t>Dimissione</a:t>
            </a:r>
            <a:r>
              <a:rPr lang="en-US" sz="2000" kern="0" dirty="0">
                <a:latin typeface="Montserrat" panose="00000500000000000000" pitchFamily="2" charset="0"/>
              </a:rPr>
              <a:t> </a:t>
            </a:r>
            <a:r>
              <a:rPr lang="en-US" sz="2000" kern="0" dirty="0" err="1">
                <a:latin typeface="Montserrat" panose="00000500000000000000" pitchFamily="2" charset="0"/>
              </a:rPr>
              <a:t>Ospedaliera</a:t>
            </a:r>
            <a:r>
              <a:rPr lang="en-US" sz="2000" kern="0" dirty="0">
                <a:latin typeface="Montserrat" panose="00000500000000000000" pitchFamily="2" charset="0"/>
              </a:rPr>
              <a:t>/UPCT/MMG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 CA</a:t>
            </a:r>
          </a:p>
          <a:p>
            <a:pPr eaLnBrk="1" hangingPunct="1">
              <a:spcBef>
                <a:spcPts val="1200"/>
              </a:spcBef>
              <a:buClrTx/>
            </a:pPr>
            <a:r>
              <a:rPr lang="en-US" sz="2000" kern="0" dirty="0">
                <a:latin typeface="Montserrat" panose="00000500000000000000" pitchFamily="2" charset="0"/>
              </a:rPr>
              <a:t>RSA/</a:t>
            </a:r>
            <a:r>
              <a:rPr lang="en-US" sz="2000" kern="0" dirty="0" err="1">
                <a:latin typeface="Montserrat" panose="00000500000000000000" pitchFamily="2" charset="0"/>
              </a:rPr>
              <a:t>Strutture</a:t>
            </a:r>
            <a:r>
              <a:rPr lang="en-US" sz="2000" kern="0" dirty="0">
                <a:latin typeface="Montserrat" panose="00000500000000000000" pitchFamily="2" charset="0"/>
              </a:rPr>
              <a:t> Res. e </a:t>
            </a:r>
            <a:r>
              <a:rPr lang="en-US" sz="2000" kern="0" dirty="0" err="1">
                <a:latin typeface="Montserrat" panose="00000500000000000000" pitchFamily="2" charset="0"/>
              </a:rPr>
              <a:t>semires</a:t>
            </a:r>
            <a:r>
              <a:rPr lang="en-US" sz="2000" kern="0" dirty="0">
                <a:latin typeface="Montserrat" panose="00000500000000000000" pitchFamily="2" charset="0"/>
              </a:rPr>
              <a:t>.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 LTCF</a:t>
            </a:r>
          </a:p>
          <a:p>
            <a:pPr eaLnBrk="1" hangingPunct="1">
              <a:spcBef>
                <a:spcPts val="1200"/>
              </a:spcBef>
              <a:buClrTx/>
            </a:pPr>
            <a:r>
              <a:rPr lang="en-US" sz="2000" kern="0" dirty="0">
                <a:latin typeface="Montserrat" panose="00000500000000000000" pitchFamily="2" charset="0"/>
              </a:rPr>
              <a:t>Cure </a:t>
            </a:r>
            <a:r>
              <a:rPr lang="en-US" sz="2000" kern="0" dirty="0" err="1">
                <a:latin typeface="Montserrat" panose="00000500000000000000" pitchFamily="2" charset="0"/>
              </a:rPr>
              <a:t>Domiciliari</a:t>
            </a:r>
            <a:r>
              <a:rPr lang="en-US" sz="2000" kern="0" dirty="0">
                <a:latin typeface="Montserrat" panose="00000500000000000000" pitchFamily="2" charset="0"/>
              </a:rPr>
              <a:t>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-HC</a:t>
            </a:r>
          </a:p>
          <a:p>
            <a:pPr eaLnBrk="1" hangingPunct="1">
              <a:spcBef>
                <a:spcPts val="1200"/>
              </a:spcBef>
              <a:buClrTx/>
            </a:pPr>
            <a:r>
              <a:rPr lang="en-US" sz="2000" kern="0" dirty="0">
                <a:latin typeface="Montserrat" panose="00000500000000000000" pitchFamily="2" charset="0"/>
              </a:rPr>
              <a:t>Salute </a:t>
            </a:r>
            <a:r>
              <a:rPr lang="en-US" sz="2000" kern="0" dirty="0" err="1">
                <a:latin typeface="Montserrat" panose="00000500000000000000" pitchFamily="2" charset="0"/>
              </a:rPr>
              <a:t>mentale</a:t>
            </a:r>
            <a:r>
              <a:rPr lang="en-US" sz="2000" kern="0" dirty="0">
                <a:latin typeface="Montserrat" panose="00000500000000000000" pitchFamily="2" charset="0"/>
              </a:rPr>
              <a:t>				</a:t>
            </a:r>
            <a:r>
              <a:rPr lang="en-US" sz="2000" kern="0" dirty="0" err="1">
                <a:latin typeface="Montserrat" panose="00000500000000000000" pitchFamily="2" charset="0"/>
              </a:rPr>
              <a:t>interRAI</a:t>
            </a:r>
            <a:r>
              <a:rPr lang="en-US" sz="2000" kern="0" dirty="0">
                <a:latin typeface="Montserrat" panose="00000500000000000000" pitchFamily="2" charset="0"/>
              </a:rPr>
              <a:t>-MH</a:t>
            </a:r>
          </a:p>
          <a:p>
            <a:pPr eaLnBrk="1" hangingPunct="1">
              <a:spcBef>
                <a:spcPts val="1200"/>
              </a:spcBef>
              <a:buClrTx/>
            </a:pPr>
            <a:r>
              <a:rPr lang="en-US" sz="2000" kern="0" dirty="0" err="1">
                <a:latin typeface="Montserrat" panose="00000500000000000000" pitchFamily="2" charset="0"/>
              </a:rPr>
              <a:t>Comunità</a:t>
            </a:r>
            <a:r>
              <a:rPr lang="en-US" sz="2000" kern="0" dirty="0">
                <a:latin typeface="Montserrat" panose="00000500000000000000" pitchFamily="2" charset="0"/>
              </a:rPr>
              <a:t>					</a:t>
            </a:r>
            <a:r>
              <a:rPr lang="en-US" sz="2000" kern="0" dirty="0" err="1">
                <a:latin typeface="Montserrat" panose="00000500000000000000" pitchFamily="2" charset="0"/>
              </a:rPr>
              <a:t>interRAI</a:t>
            </a:r>
            <a:r>
              <a:rPr lang="en-US" sz="2000" kern="0" dirty="0">
                <a:latin typeface="Montserrat" panose="00000500000000000000" pitchFamily="2" charset="0"/>
              </a:rPr>
              <a:t>-CHA</a:t>
            </a:r>
          </a:p>
          <a:p>
            <a:pPr eaLnBrk="1" hangingPunct="1">
              <a:spcBef>
                <a:spcPts val="1200"/>
              </a:spcBef>
              <a:buClrTx/>
            </a:pPr>
            <a:r>
              <a:rPr lang="en-US" sz="2000" kern="0" dirty="0">
                <a:latin typeface="Montserrat" panose="00000500000000000000" pitchFamily="2" charset="0"/>
              </a:rPr>
              <a:t>Case per </a:t>
            </a:r>
            <a:r>
              <a:rPr lang="en-US" sz="2000" kern="0" dirty="0" err="1">
                <a:latin typeface="Montserrat" panose="00000500000000000000" pitchFamily="2" charset="0"/>
              </a:rPr>
              <a:t>Anziani</a:t>
            </a:r>
            <a:r>
              <a:rPr lang="en-US" sz="2000" kern="0" dirty="0">
                <a:latin typeface="Montserrat" panose="00000500000000000000" pitchFamily="2" charset="0"/>
              </a:rPr>
              <a:t>				</a:t>
            </a:r>
            <a:r>
              <a:rPr lang="en-US" sz="2000" kern="0" dirty="0" err="1">
                <a:latin typeface="Montserrat" panose="00000500000000000000" pitchFamily="2" charset="0"/>
              </a:rPr>
              <a:t>interRAI</a:t>
            </a:r>
            <a:r>
              <a:rPr lang="en-US" sz="2000" kern="0" dirty="0">
                <a:latin typeface="Montserrat" panose="00000500000000000000" pitchFamily="2" charset="0"/>
              </a:rPr>
              <a:t>-AL</a:t>
            </a:r>
          </a:p>
          <a:p>
            <a:pPr eaLnBrk="1" hangingPunct="1">
              <a:lnSpc>
                <a:spcPct val="90000"/>
              </a:lnSpc>
              <a:spcBef>
                <a:spcPts val="1200"/>
              </a:spcBef>
              <a:buClrTx/>
            </a:pPr>
            <a:r>
              <a:rPr lang="en-US" sz="2000" kern="0" dirty="0">
                <a:latin typeface="Montserrat" panose="00000500000000000000" pitchFamily="2" charset="0"/>
              </a:rPr>
              <a:t>Cure Palliative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-PC</a:t>
            </a:r>
            <a:r>
              <a:rPr lang="en-US" sz="2000" kern="0" dirty="0">
                <a:latin typeface="Montserrat" panose="00000500000000000000" pitchFamily="2" charset="0"/>
              </a:rPr>
              <a:t> </a:t>
            </a:r>
          </a:p>
          <a:p>
            <a:pPr eaLnBrk="1" hangingPunct="1">
              <a:lnSpc>
                <a:spcPct val="90000"/>
              </a:lnSpc>
              <a:spcBef>
                <a:spcPts val="1200"/>
              </a:spcBef>
              <a:buClrTx/>
            </a:pPr>
            <a:r>
              <a:rPr lang="en-US" sz="2000" kern="0" dirty="0" err="1">
                <a:latin typeface="Montserrat" panose="00000500000000000000" pitchFamily="2" charset="0"/>
              </a:rPr>
              <a:t>Acuzie</a:t>
            </a:r>
            <a:r>
              <a:rPr lang="en-US" sz="2000" kern="0" dirty="0">
                <a:latin typeface="Montserrat" panose="00000500000000000000" pitchFamily="2" charset="0"/>
              </a:rPr>
              <a:t>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-AC</a:t>
            </a:r>
          </a:p>
          <a:p>
            <a:pPr eaLnBrk="1" hangingPunct="1">
              <a:lnSpc>
                <a:spcPct val="90000"/>
              </a:lnSpc>
              <a:spcBef>
                <a:spcPts val="1200"/>
              </a:spcBef>
              <a:buClrTx/>
            </a:pPr>
            <a:r>
              <a:rPr lang="en-US" sz="2000" kern="0" dirty="0">
                <a:latin typeface="Montserrat" panose="00000500000000000000" pitchFamily="2" charset="0"/>
              </a:rPr>
              <a:t>Post-</a:t>
            </a:r>
            <a:r>
              <a:rPr lang="en-US" sz="2000" kern="0" dirty="0" err="1">
                <a:latin typeface="Montserrat" panose="00000500000000000000" pitchFamily="2" charset="0"/>
              </a:rPr>
              <a:t>acuzie</a:t>
            </a:r>
            <a:r>
              <a:rPr lang="en-US" sz="2000" kern="0" dirty="0">
                <a:latin typeface="Montserrat" panose="00000500000000000000" pitchFamily="2" charset="0"/>
              </a:rPr>
              <a:t> – </a:t>
            </a:r>
            <a:r>
              <a:rPr lang="en-US" sz="2000" kern="0" dirty="0" err="1">
                <a:latin typeface="Montserrat" panose="00000500000000000000" pitchFamily="2" charset="0"/>
              </a:rPr>
              <a:t>riabilitazione</a:t>
            </a:r>
            <a:r>
              <a:rPr lang="en-US" sz="2000" kern="0" dirty="0">
                <a:latin typeface="Montserrat" panose="00000500000000000000" pitchFamily="2" charset="0"/>
              </a:rPr>
              <a:t>		</a:t>
            </a:r>
            <a:r>
              <a:rPr lang="en-US" sz="2000" kern="0" dirty="0" err="1">
                <a:solidFill>
                  <a:schemeClr val="accent6"/>
                </a:solidFill>
                <a:latin typeface="Montserrat" panose="00000500000000000000" pitchFamily="2" charset="0"/>
              </a:rPr>
              <a:t>interRAI</a:t>
            </a:r>
            <a:r>
              <a:rPr lang="en-US" sz="2000" kern="0" dirty="0">
                <a:solidFill>
                  <a:schemeClr val="accent6"/>
                </a:solidFill>
                <a:latin typeface="Montserrat" panose="00000500000000000000" pitchFamily="2" charset="0"/>
              </a:rPr>
              <a:t>-PAC</a:t>
            </a:r>
          </a:p>
        </p:txBody>
      </p:sp>
      <p:sp>
        <p:nvSpPr>
          <p:cNvPr id="7" name="Text Box 4"/>
          <p:cNvSpPr txBox="1">
            <a:spLocks noChangeArrowheads="1"/>
          </p:cNvSpPr>
          <p:nvPr/>
        </p:nvSpPr>
        <p:spPr bwMode="auto">
          <a:xfrm>
            <a:off x="2706149" y="5962212"/>
            <a:ext cx="5340350" cy="641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fi-FI"/>
            </a:defPPr>
            <a:lvl1pPr>
              <a:defRPr sz="3600" b="1">
                <a:solidFill>
                  <a:srgbClr val="003277"/>
                </a:solidFill>
                <a:latin typeface="+mj-lt"/>
                <a:ea typeface="+mj-ea"/>
                <a:cs typeface="+mj-cs"/>
              </a:defRPr>
            </a:lvl1pPr>
            <a:lvl2pPr algn="ctr">
              <a:defRPr sz="4000" b="1">
                <a:solidFill>
                  <a:schemeClr val="folHlink"/>
                </a:solidFill>
                <a:latin typeface="Arial" pitchFamily="34" charset="0"/>
              </a:defRPr>
            </a:lvl2pPr>
            <a:lvl3pPr algn="ctr">
              <a:defRPr sz="4000" b="1">
                <a:solidFill>
                  <a:schemeClr val="folHlink"/>
                </a:solidFill>
                <a:latin typeface="Arial" pitchFamily="34" charset="0"/>
              </a:defRPr>
            </a:lvl3pPr>
            <a:lvl4pPr algn="ctr">
              <a:defRPr sz="4000" b="1">
                <a:solidFill>
                  <a:schemeClr val="folHlink"/>
                </a:solidFill>
                <a:latin typeface="Arial" pitchFamily="34" charset="0"/>
              </a:defRPr>
            </a:lvl4pPr>
            <a:lvl5pPr algn="ctr">
              <a:defRPr sz="4000" b="1">
                <a:solidFill>
                  <a:schemeClr val="folHlink"/>
                </a:solidFill>
                <a:latin typeface="Arial" pitchFamily="34" charset="0"/>
              </a:defRPr>
            </a:lvl5pPr>
            <a:lvl6pPr marL="457200" algn="ctr" fontAlgn="base">
              <a:spcBef>
                <a:spcPct val="0"/>
              </a:spcBef>
              <a:spcAft>
                <a:spcPct val="0"/>
              </a:spcAft>
              <a:defRPr sz="4000" b="1">
                <a:solidFill>
                  <a:schemeClr val="folHlink"/>
                </a:solidFill>
                <a:latin typeface="Arial" pitchFamily="34" charset="0"/>
              </a:defRPr>
            </a:lvl6pPr>
            <a:lvl7pPr marL="914400" algn="ctr" fontAlgn="base">
              <a:spcBef>
                <a:spcPct val="0"/>
              </a:spcBef>
              <a:spcAft>
                <a:spcPct val="0"/>
              </a:spcAft>
              <a:defRPr sz="4000" b="1">
                <a:solidFill>
                  <a:schemeClr val="folHlink"/>
                </a:solidFill>
                <a:latin typeface="Arial" pitchFamily="34" charset="0"/>
              </a:defRPr>
            </a:lvl7pPr>
            <a:lvl8pPr marL="1371600" algn="ctr" fontAlgn="base">
              <a:spcBef>
                <a:spcPct val="0"/>
              </a:spcBef>
              <a:spcAft>
                <a:spcPct val="0"/>
              </a:spcAft>
              <a:defRPr sz="4000" b="1">
                <a:solidFill>
                  <a:schemeClr val="folHlink"/>
                </a:solidFill>
                <a:latin typeface="Arial" pitchFamily="34" charset="0"/>
              </a:defRPr>
            </a:lvl8pPr>
            <a:lvl9pPr marL="1828800" algn="ctr" fontAlgn="base">
              <a:spcBef>
                <a:spcPct val="0"/>
              </a:spcBef>
              <a:spcAft>
                <a:spcPct val="0"/>
              </a:spcAft>
              <a:defRPr sz="4000" b="1">
                <a:solidFill>
                  <a:schemeClr val="folHlink"/>
                </a:solidFill>
                <a:latin typeface="Arial" pitchFamily="34" charset="0"/>
              </a:defRPr>
            </a:lvl9pPr>
          </a:lstStyle>
          <a:p>
            <a:r>
              <a:rPr lang="it-IT" sz="3200" dirty="0" err="1">
                <a:latin typeface="Montserrat ExtraBold" panose="00000900000000000000" pitchFamily="2" charset="0"/>
              </a:rPr>
              <a:t>One</a:t>
            </a:r>
            <a:r>
              <a:rPr lang="it-IT" sz="3200" dirty="0">
                <a:latin typeface="Montserrat ExtraBold" panose="00000900000000000000" pitchFamily="2" charset="0"/>
              </a:rPr>
              <a:t> </a:t>
            </a:r>
            <a:r>
              <a:rPr lang="it-IT" sz="3200" dirty="0" err="1">
                <a:latin typeface="Montserrat ExtraBold" panose="00000900000000000000" pitchFamily="2" charset="0"/>
              </a:rPr>
              <a:t>person</a:t>
            </a:r>
            <a:r>
              <a:rPr lang="it-IT" sz="3200" dirty="0">
                <a:latin typeface="Montserrat ExtraBold" panose="00000900000000000000" pitchFamily="2" charset="0"/>
              </a:rPr>
              <a:t>, </a:t>
            </a:r>
            <a:r>
              <a:rPr lang="it-IT" sz="3200" dirty="0" err="1">
                <a:latin typeface="Montserrat ExtraBold" panose="00000900000000000000" pitchFamily="2" charset="0"/>
              </a:rPr>
              <a:t>one</a:t>
            </a:r>
            <a:r>
              <a:rPr lang="it-IT" sz="3200" dirty="0">
                <a:latin typeface="Montserrat ExtraBold" panose="00000900000000000000" pitchFamily="2" charset="0"/>
              </a:rPr>
              <a:t> record</a:t>
            </a:r>
          </a:p>
        </p:txBody>
      </p:sp>
      <p:sp>
        <p:nvSpPr>
          <p:cNvPr id="8" name="Text Box 4">
            <a:extLst>
              <a:ext uri="{FF2B5EF4-FFF2-40B4-BE49-F238E27FC236}">
                <a16:creationId xmlns:a16="http://schemas.microsoft.com/office/drawing/2014/main" id="{86B46388-6011-47AC-9C30-0496C0A18198}"/>
              </a:ext>
            </a:extLst>
          </p:cNvPr>
          <p:cNvSpPr txBox="1">
            <a:spLocks noChangeArrowheads="1"/>
          </p:cNvSpPr>
          <p:nvPr/>
        </p:nvSpPr>
        <p:spPr bwMode="auto">
          <a:xfrm>
            <a:off x="846586" y="1046287"/>
            <a:ext cx="5675696" cy="461665"/>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it-IT" sz="2400" b="1" dirty="0">
                <a:latin typeface="Montserrat ExtraBold" panose="00000900000000000000" pitchFamily="2" charset="0"/>
              </a:rPr>
              <a:t>La suite di strumenti </a:t>
            </a:r>
            <a:r>
              <a:rPr lang="it-IT" sz="2400" b="1" dirty="0" err="1">
                <a:latin typeface="Montserrat ExtraBold" panose="00000900000000000000" pitchFamily="2" charset="0"/>
              </a:rPr>
              <a:t>interRAI</a:t>
            </a:r>
            <a:endParaRPr lang="it-IT" sz="2400" b="1" dirty="0">
              <a:latin typeface="Montserrat ExtraBold" panose="00000900000000000000" pitchFamily="2" charset="0"/>
            </a:endParaRPr>
          </a:p>
        </p:txBody>
      </p:sp>
    </p:spTree>
    <p:extLst>
      <p:ext uri="{BB962C8B-B14F-4D97-AF65-F5344CB8AC3E}">
        <p14:creationId xmlns:p14="http://schemas.microsoft.com/office/powerpoint/2010/main" val="3801692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706929" y="2640086"/>
            <a:ext cx="528639" cy="47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35571" y="2009507"/>
            <a:ext cx="3029997" cy="523220"/>
          </a:xfrm>
          <a:prstGeom prst="rect">
            <a:avLst/>
          </a:prstGeom>
          <a:noFill/>
        </p:spPr>
        <p:txBody>
          <a:bodyPr wrap="none" rtlCol="0">
            <a:spAutoFit/>
          </a:bodyPr>
          <a:lstStyle/>
          <a:p>
            <a:r>
              <a:rPr lang="it-IT" sz="2800" b="1" dirty="0">
                <a:solidFill>
                  <a:schemeClr val="bg2">
                    <a:lumMod val="75000"/>
                  </a:schemeClr>
                </a:solidFill>
                <a:latin typeface="Montserrat" panose="00000500000000000000" pitchFamily="50" charset="0"/>
              </a:rPr>
              <a:t>Ricerca rigorosa</a:t>
            </a:r>
          </a:p>
        </p:txBody>
      </p:sp>
      <p:sp>
        <p:nvSpPr>
          <p:cNvPr id="16" name="TextBox 15"/>
          <p:cNvSpPr txBox="1"/>
          <p:nvPr/>
        </p:nvSpPr>
        <p:spPr>
          <a:xfrm>
            <a:off x="1235570" y="2752060"/>
            <a:ext cx="7357630" cy="3031599"/>
          </a:xfrm>
          <a:prstGeom prst="rect">
            <a:avLst/>
          </a:prstGeom>
          <a:noFill/>
        </p:spPr>
        <p:txBody>
          <a:bodyPr wrap="square" rtlCol="0">
            <a:spAutoFit/>
          </a:bodyPr>
          <a:lstStyle/>
          <a:p>
            <a:pPr>
              <a:spcBef>
                <a:spcPts val="600"/>
              </a:spcBef>
            </a:pPr>
            <a:r>
              <a:rPr lang="it-IT" sz="1600" dirty="0">
                <a:latin typeface="Montserrat" panose="00000500000000000000" pitchFamily="50" charset="0"/>
              </a:rPr>
              <a:t>Come organizzazione, </a:t>
            </a:r>
            <a:r>
              <a:rPr lang="it-IT" sz="1600" dirty="0" err="1">
                <a:latin typeface="Montserrat" panose="00000500000000000000" pitchFamily="50" charset="0"/>
              </a:rPr>
              <a:t>interRAI</a:t>
            </a:r>
            <a:r>
              <a:rPr lang="it-IT" sz="1600" dirty="0">
                <a:latin typeface="Montserrat" panose="00000500000000000000" pitchFamily="50" charset="0"/>
              </a:rPr>
              <a:t> mantiene standard elevati per la </a:t>
            </a:r>
            <a:r>
              <a:rPr lang="it-IT" sz="1600" b="1" dirty="0">
                <a:latin typeface="Montserrat" panose="00000500000000000000" pitchFamily="50" charset="0"/>
              </a:rPr>
              <a:t>qualità delle misure </a:t>
            </a:r>
            <a:r>
              <a:rPr lang="it-IT" sz="1600" dirty="0">
                <a:latin typeface="Montserrat" panose="00000500000000000000" pitchFamily="50" charset="0"/>
              </a:rPr>
              <a:t>utilizzate negli strumenti della Suite. </a:t>
            </a:r>
          </a:p>
          <a:p>
            <a:pPr>
              <a:spcBef>
                <a:spcPts val="600"/>
              </a:spcBef>
            </a:pPr>
            <a:r>
              <a:rPr lang="it-IT" sz="1600" dirty="0">
                <a:latin typeface="Montserrat" panose="00000500000000000000" pitchFamily="50" charset="0"/>
              </a:rPr>
              <a:t>Ogni versione di uno strumento rappresenta i risultati di </a:t>
            </a:r>
            <a:r>
              <a:rPr lang="it-IT" sz="1600" b="1" dirty="0">
                <a:latin typeface="Montserrat" panose="00000500000000000000" pitchFamily="50" charset="0"/>
              </a:rPr>
              <a:t>rigorose ricerche e test</a:t>
            </a:r>
            <a:r>
              <a:rPr lang="it-IT" sz="1600" dirty="0">
                <a:latin typeface="Montserrat" panose="00000500000000000000" pitchFamily="50" charset="0"/>
              </a:rPr>
              <a:t> per stabilire l'</a:t>
            </a:r>
            <a:r>
              <a:rPr lang="it-IT" sz="1600" b="1" dirty="0">
                <a:latin typeface="Montserrat" panose="00000500000000000000" pitchFamily="50" charset="0"/>
              </a:rPr>
              <a:t>affidabilità</a:t>
            </a:r>
            <a:r>
              <a:rPr lang="it-IT" sz="1600" dirty="0">
                <a:latin typeface="Montserrat" panose="00000500000000000000" pitchFamily="50" charset="0"/>
              </a:rPr>
              <a:t> e la </a:t>
            </a:r>
            <a:r>
              <a:rPr lang="it-IT" sz="1600" b="1" dirty="0">
                <a:latin typeface="Montserrat" panose="00000500000000000000" pitchFamily="50" charset="0"/>
              </a:rPr>
              <a:t>validità</a:t>
            </a:r>
            <a:r>
              <a:rPr lang="it-IT" sz="1600" dirty="0">
                <a:latin typeface="Montserrat" panose="00000500000000000000" pitchFamily="50" charset="0"/>
              </a:rPr>
              <a:t> di elementi, misure di esito, protocolli di valutazione, algoritmi di case-mix e indicatori di qualità. </a:t>
            </a:r>
          </a:p>
          <a:p>
            <a:pPr>
              <a:spcBef>
                <a:spcPts val="600"/>
              </a:spcBef>
            </a:pPr>
            <a:r>
              <a:rPr lang="it-IT" sz="1600" dirty="0">
                <a:latin typeface="Montserrat" panose="00000500000000000000" pitchFamily="50" charset="0"/>
              </a:rPr>
              <a:t>Incoraggiamo e sosteniamo finanziariamente gli sforzi di ricerca in corso da parte dei ricercatori dell’associazione per migliorare l'utilità degli strumenti in modo sistematico. </a:t>
            </a:r>
          </a:p>
          <a:p>
            <a:pPr>
              <a:spcBef>
                <a:spcPts val="600"/>
              </a:spcBef>
            </a:pPr>
            <a:r>
              <a:rPr lang="it-IT" sz="1600" dirty="0">
                <a:latin typeface="Montserrat" panose="00000500000000000000" pitchFamily="50" charset="0"/>
              </a:rPr>
              <a:t>I ricercatori aiutano anche a tradurre i nostri strumenti nelle lingue dei diversi Paesi, rendendo la </a:t>
            </a:r>
            <a:r>
              <a:rPr lang="it-IT" sz="1600" b="1" dirty="0">
                <a:latin typeface="Montserrat" panose="00000500000000000000" pitchFamily="50" charset="0"/>
              </a:rPr>
              <a:t>suite </a:t>
            </a:r>
            <a:r>
              <a:rPr lang="it-IT" sz="1600" b="1" dirty="0" err="1">
                <a:latin typeface="Montserrat" panose="00000500000000000000" pitchFamily="50" charset="0"/>
              </a:rPr>
              <a:t>interRAI</a:t>
            </a:r>
            <a:r>
              <a:rPr lang="it-IT" sz="1600" b="1" dirty="0">
                <a:latin typeface="Montserrat" panose="00000500000000000000" pitchFamily="50" charset="0"/>
              </a:rPr>
              <a:t> </a:t>
            </a:r>
            <a:r>
              <a:rPr lang="it-IT" sz="1600" dirty="0">
                <a:latin typeface="Montserrat" panose="00000500000000000000" pitchFamily="50" charset="0"/>
              </a:rPr>
              <a:t>una risorsa veramente </a:t>
            </a:r>
            <a:r>
              <a:rPr lang="it-IT" sz="1600" b="1" dirty="0">
                <a:latin typeface="Montserrat" panose="00000500000000000000" pitchFamily="50" charset="0"/>
              </a:rPr>
              <a:t>globale</a:t>
            </a:r>
            <a:r>
              <a:rPr lang="it-IT" sz="1600" dirty="0">
                <a:latin typeface="Montserrat" panose="00000500000000000000" pitchFamily="50" charset="0"/>
              </a:rPr>
              <a:t>. </a:t>
            </a:r>
          </a:p>
        </p:txBody>
      </p:sp>
      <p:sp>
        <p:nvSpPr>
          <p:cNvPr id="19" name="Rettangolo 18">
            <a:extLst>
              <a:ext uri="{FF2B5EF4-FFF2-40B4-BE49-F238E27FC236}">
                <a16:creationId xmlns:a16="http://schemas.microsoft.com/office/drawing/2014/main" id="{28EC2D27-49D2-4ED5-908C-36DFF27A7787}"/>
              </a:ext>
            </a:extLst>
          </p:cNvPr>
          <p:cNvSpPr/>
          <p:nvPr/>
        </p:nvSpPr>
        <p:spPr>
          <a:xfrm>
            <a:off x="787320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714331" y="977146"/>
            <a:ext cx="3716082" cy="523220"/>
          </a:xfrm>
          <a:prstGeom prst="rect">
            <a:avLst/>
          </a:prstGeom>
          <a:noFill/>
        </p:spPr>
        <p:txBody>
          <a:bodyPr wrap="none" rtlCol="0">
            <a:spAutoFit/>
          </a:bodyPr>
          <a:lstStyle/>
          <a:p>
            <a:r>
              <a:rPr lang="en-US" sz="2800" dirty="0">
                <a:solidFill>
                  <a:schemeClr val="tx1">
                    <a:lumMod val="75000"/>
                    <a:lumOff val="25000"/>
                  </a:schemeClr>
                </a:solidFill>
                <a:latin typeface="Montserrat ExtraBold" panose="00000900000000000000" pitchFamily="50" charset="0"/>
              </a:rPr>
              <a:t>Che </a:t>
            </a:r>
            <a:r>
              <a:rPr lang="en-US" sz="2800" dirty="0" err="1">
                <a:solidFill>
                  <a:schemeClr val="tx1">
                    <a:lumMod val="75000"/>
                    <a:lumOff val="25000"/>
                  </a:schemeClr>
                </a:solidFill>
                <a:latin typeface="Montserrat ExtraBold" panose="00000900000000000000" pitchFamily="50" charset="0"/>
              </a:rPr>
              <a:t>cos’è</a:t>
            </a:r>
            <a:r>
              <a:rPr lang="en-US" sz="2800" dirty="0">
                <a:solidFill>
                  <a:schemeClr val="tx1">
                    <a:lumMod val="75000"/>
                    <a:lumOff val="25000"/>
                  </a:schemeClr>
                </a:solidFill>
                <a:latin typeface="Montserrat ExtraBold" panose="00000900000000000000" pitchFamily="50" charset="0"/>
              </a:rPr>
              <a:t> </a:t>
            </a:r>
            <a:r>
              <a:rPr lang="en-US" sz="2800" dirty="0" err="1">
                <a:solidFill>
                  <a:schemeClr val="tx1">
                    <a:lumMod val="75000"/>
                    <a:lumOff val="25000"/>
                  </a:schemeClr>
                </a:solidFill>
                <a:latin typeface="Montserrat ExtraBold" panose="00000900000000000000" pitchFamily="50" charset="0"/>
              </a:rPr>
              <a:t>interRAI</a:t>
            </a:r>
            <a:endParaRPr lang="en-US" sz="2800" dirty="0">
              <a:solidFill>
                <a:schemeClr val="tx1">
                  <a:lumMod val="75000"/>
                  <a:lumOff val="25000"/>
                </a:schemeClr>
              </a:solidFill>
              <a:latin typeface="Montserrat ExtraBold" panose="00000900000000000000" pitchFamily="50" charset="0"/>
            </a:endParaRPr>
          </a:p>
        </p:txBody>
      </p:sp>
      <p:sp>
        <p:nvSpPr>
          <p:cNvPr id="28" name="Rettangolo 27">
            <a:extLst>
              <a:ext uri="{FF2B5EF4-FFF2-40B4-BE49-F238E27FC236}">
                <a16:creationId xmlns:a16="http://schemas.microsoft.com/office/drawing/2014/main" id="{86076824-4BA5-4081-949A-38ED61AB3B4E}"/>
              </a:ext>
            </a:extLst>
          </p:cNvPr>
          <p:cNvSpPr/>
          <p:nvPr/>
        </p:nvSpPr>
        <p:spPr>
          <a:xfrm>
            <a:off x="0" y="6138000"/>
            <a:ext cx="720000" cy="72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51959928-A7A5-3AB1-88AD-098FC0360B27}"/>
              </a:ext>
            </a:extLst>
          </p:cNvPr>
          <p:cNvSpPr txBox="1"/>
          <p:nvPr/>
        </p:nvSpPr>
        <p:spPr>
          <a:xfrm>
            <a:off x="714331" y="6510130"/>
            <a:ext cx="1184043"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2114669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77C19A-2F03-E247-AB33-BF5B1CD10E5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7538A47-7F5A-8141-928B-6BE0501E4306}"/>
              </a:ext>
            </a:extLst>
          </p:cNvPr>
          <p:cNvSpPr>
            <a:spLocks noGrp="1"/>
          </p:cNvSpPr>
          <p:nvPr>
            <p:ph idx="1"/>
          </p:nvPr>
        </p:nvSpPr>
        <p:spPr>
          <a:xfrm>
            <a:off x="838200" y="228600"/>
            <a:ext cx="10515600" cy="5948363"/>
          </a:xfrm>
        </p:spPr>
        <p:txBody>
          <a:bodyPr>
            <a:noAutofit/>
          </a:bodyPr>
          <a:lstStyle/>
          <a:p>
            <a:r>
              <a:rPr lang="it-IT" sz="1600" dirty="0" err="1">
                <a:solidFill>
                  <a:srgbClr val="205493"/>
                </a:solidFill>
                <a:effectLst/>
              </a:rPr>
              <a:t>Review</a:t>
            </a:r>
            <a:endParaRPr lang="it-IT" sz="1600" dirty="0">
              <a:solidFill>
                <a:srgbClr val="205493"/>
              </a:solidFill>
              <a:effectLst/>
            </a:endParaRPr>
          </a:p>
          <a:p>
            <a:pPr algn="l"/>
            <a:r>
              <a:rPr lang="it-IT" sz="1600" dirty="0">
                <a:effectLst/>
              </a:rPr>
              <a:t> </a:t>
            </a:r>
            <a:r>
              <a:rPr lang="it-IT" sz="1600" dirty="0" err="1">
                <a:solidFill>
                  <a:srgbClr val="5B616B"/>
                </a:solidFill>
                <a:effectLst/>
              </a:rPr>
              <a:t>Arch</a:t>
            </a:r>
            <a:r>
              <a:rPr lang="it-IT" sz="1600" dirty="0">
                <a:solidFill>
                  <a:srgbClr val="5B616B"/>
                </a:solidFill>
                <a:effectLst/>
              </a:rPr>
              <a:t> </a:t>
            </a:r>
            <a:r>
              <a:rPr lang="it-IT" sz="1600" dirty="0" err="1">
                <a:solidFill>
                  <a:srgbClr val="5B616B"/>
                </a:solidFill>
                <a:effectLst/>
              </a:rPr>
              <a:t>Esp</a:t>
            </a:r>
            <a:r>
              <a:rPr lang="it-IT" sz="1600" dirty="0">
                <a:solidFill>
                  <a:srgbClr val="5B616B"/>
                </a:solidFill>
                <a:effectLst/>
              </a:rPr>
              <a:t> </a:t>
            </a:r>
            <a:r>
              <a:rPr lang="it-IT" sz="1600" dirty="0" err="1">
                <a:solidFill>
                  <a:srgbClr val="5B616B"/>
                </a:solidFill>
                <a:effectLst/>
              </a:rPr>
              <a:t>Urol</a:t>
            </a:r>
            <a:endParaRPr lang="it-IT" sz="1600" b="0" dirty="0">
              <a:solidFill>
                <a:srgbClr val="5B616B"/>
              </a:solidFill>
              <a:effectLst/>
              <a:latin typeface="BlinkMacSystemFont"/>
            </a:endParaRPr>
          </a:p>
          <a:p>
            <a:r>
              <a:rPr lang="it-IT" sz="1600" dirty="0">
                <a:solidFill>
                  <a:srgbClr val="0071BC"/>
                </a:solidFill>
                <a:effectLst/>
              </a:rPr>
              <a:t>. </a:t>
            </a:r>
            <a:r>
              <a:rPr lang="it-IT" sz="1600" dirty="0">
                <a:solidFill>
                  <a:srgbClr val="5B616B"/>
                </a:solidFill>
                <a:effectLst/>
              </a:rPr>
              <a:t>2023 Nov;76(9):643-656.</a:t>
            </a:r>
          </a:p>
          <a:p>
            <a:r>
              <a:rPr lang="it-IT" sz="1600" dirty="0" err="1">
                <a:solidFill>
                  <a:srgbClr val="5B616B"/>
                </a:solidFill>
                <a:effectLst/>
              </a:rPr>
              <a:t>doi</a:t>
            </a:r>
            <a:r>
              <a:rPr lang="it-IT" sz="1600" dirty="0">
                <a:solidFill>
                  <a:srgbClr val="5B616B"/>
                </a:solidFill>
                <a:effectLst/>
              </a:rPr>
              <a:t>: 10.56434/j.arch.esp.urol.20237609.79.</a:t>
            </a:r>
            <a:endParaRPr lang="it-IT" sz="1600" dirty="0">
              <a:effectLst/>
            </a:endParaRPr>
          </a:p>
          <a:p>
            <a:r>
              <a:rPr lang="it-IT" sz="1600" b="1" dirty="0" err="1">
                <a:effectLst/>
                <a:latin typeface="Merriweather" pitchFamily="2" charset="77"/>
              </a:rPr>
              <a:t>Is</a:t>
            </a:r>
            <a:r>
              <a:rPr lang="it-IT" sz="1600" b="1" dirty="0">
                <a:effectLst/>
                <a:latin typeface="Merriweather" pitchFamily="2" charset="77"/>
              </a:rPr>
              <a:t> </a:t>
            </a:r>
            <a:r>
              <a:rPr lang="it-IT" sz="1600" b="1" dirty="0" err="1">
                <a:effectLst/>
                <a:latin typeface="Merriweather" pitchFamily="2" charset="77"/>
              </a:rPr>
              <a:t>Artificial</a:t>
            </a:r>
            <a:r>
              <a:rPr lang="it-IT" sz="1600" b="1" dirty="0">
                <a:effectLst/>
                <a:latin typeface="Merriweather" pitchFamily="2" charset="77"/>
              </a:rPr>
              <a:t> Intelligence the </a:t>
            </a:r>
            <a:r>
              <a:rPr lang="it-IT" sz="1600" b="1" dirty="0" err="1">
                <a:effectLst/>
                <a:latin typeface="Merriweather" pitchFamily="2" charset="77"/>
              </a:rPr>
              <a:t>Key</a:t>
            </a:r>
            <a:r>
              <a:rPr lang="it-IT" sz="1600" b="1" dirty="0">
                <a:effectLst/>
                <a:latin typeface="Merriweather" pitchFamily="2" charset="77"/>
              </a:rPr>
              <a:t> to </a:t>
            </a:r>
            <a:r>
              <a:rPr lang="it-IT" sz="1600" b="1" dirty="0" err="1">
                <a:effectLst/>
                <a:latin typeface="Merriweather" pitchFamily="2" charset="77"/>
              </a:rPr>
              <a:t>Revolutionizing</a:t>
            </a:r>
            <a:r>
              <a:rPr lang="it-IT" sz="1600" b="1" dirty="0">
                <a:effectLst/>
                <a:latin typeface="Merriweather" pitchFamily="2" charset="77"/>
              </a:rPr>
              <a:t> </a:t>
            </a:r>
            <a:r>
              <a:rPr lang="it-IT" sz="1600" b="1" dirty="0" err="1">
                <a:effectLst/>
                <a:latin typeface="Merriweather" pitchFamily="2" charset="77"/>
              </a:rPr>
              <a:t>Benign</a:t>
            </a:r>
            <a:r>
              <a:rPr lang="it-IT" sz="1600" b="1" dirty="0">
                <a:effectLst/>
                <a:latin typeface="Merriweather" pitchFamily="2" charset="77"/>
              </a:rPr>
              <a:t> </a:t>
            </a:r>
            <a:r>
              <a:rPr lang="it-IT" sz="1600" b="1" dirty="0" err="1">
                <a:effectLst/>
                <a:latin typeface="Merriweather" pitchFamily="2" charset="77"/>
              </a:rPr>
              <a:t>Prostatic</a:t>
            </a:r>
            <a:r>
              <a:rPr lang="it-IT" sz="1600" b="1" dirty="0">
                <a:effectLst/>
                <a:latin typeface="Merriweather" pitchFamily="2" charset="77"/>
              </a:rPr>
              <a:t> </a:t>
            </a:r>
            <a:r>
              <a:rPr lang="it-IT" sz="1600" b="1" dirty="0" err="1">
                <a:effectLst/>
                <a:latin typeface="Merriweather" pitchFamily="2" charset="77"/>
              </a:rPr>
              <a:t>Hyperplasia</a:t>
            </a:r>
            <a:r>
              <a:rPr lang="it-IT" sz="1600" b="1" dirty="0">
                <a:effectLst/>
                <a:latin typeface="Merriweather" pitchFamily="2" charset="77"/>
              </a:rPr>
              <a:t> </a:t>
            </a:r>
            <a:r>
              <a:rPr lang="it-IT" sz="1600" b="1" dirty="0" err="1">
                <a:effectLst/>
                <a:latin typeface="Merriweather" pitchFamily="2" charset="77"/>
              </a:rPr>
              <a:t>Diagnosis</a:t>
            </a:r>
            <a:r>
              <a:rPr lang="it-IT" sz="1600" b="1" dirty="0">
                <a:effectLst/>
                <a:latin typeface="Merriweather" pitchFamily="2" charset="77"/>
              </a:rPr>
              <a:t> and Management?</a:t>
            </a:r>
          </a:p>
          <a:p>
            <a:r>
              <a:rPr lang="it-IT" sz="1600" u="none" strike="noStrike" dirty="0">
                <a:solidFill>
                  <a:srgbClr val="0071BC"/>
                </a:solidFill>
                <a:effectLst/>
                <a:hlinkClick r:id="rId2"/>
              </a:rPr>
              <a:t>Mohamed A A A Hegazi</a:t>
            </a:r>
            <a:r>
              <a:rPr lang="it-IT" sz="1600" baseline="30000" dirty="0">
                <a:solidFill>
                  <a:srgbClr val="5B616B"/>
                </a:solidFill>
                <a:effectLst/>
              </a:rPr>
              <a:t> </a:t>
            </a:r>
            <a:r>
              <a:rPr lang="it-IT" sz="1600" u="none" strike="noStrike" baseline="30000" dirty="0">
                <a:solidFill>
                  <a:srgbClr val="323A45"/>
                </a:solidFill>
                <a:effectLst/>
                <a:hlinkClick r:id="rId3" tooltip="Department of Immunology and Inflammation, IRCCS Humanitas Research Hospital, 20089 Milan, Italy."/>
              </a:rPr>
              <a:t>1</a:t>
            </a:r>
            <a:r>
              <a:rPr lang="it-IT" sz="1600" dirty="0">
                <a:solidFill>
                  <a:srgbClr val="5B616B"/>
                </a:solidFill>
                <a:effectLst/>
              </a:rPr>
              <a:t>, </a:t>
            </a:r>
            <a:r>
              <a:rPr lang="it-IT" sz="1600" u="none" strike="noStrike" dirty="0">
                <a:solidFill>
                  <a:srgbClr val="0071BC"/>
                </a:solidFill>
                <a:effectLst/>
                <a:hlinkClick r:id="rId4"/>
              </a:rPr>
              <a:t>Gianluigi Taverna</a:t>
            </a:r>
            <a:r>
              <a:rPr lang="it-IT" sz="1600" baseline="30000" dirty="0">
                <a:solidFill>
                  <a:srgbClr val="5B616B"/>
                </a:solidFill>
                <a:effectLst/>
              </a:rPr>
              <a:t> </a:t>
            </a:r>
            <a:r>
              <a:rPr lang="it-IT" sz="1600" u="none" strike="noStrike" baseline="30000" dirty="0">
                <a:solidFill>
                  <a:srgbClr val="323A45"/>
                </a:solidFill>
                <a:effectLst/>
                <a:hlinkClick r:id="rId5" tooltip="Department of Urology, Humanitas Mater Domini, 21100 Varese, Italy."/>
              </a:rPr>
              <a:t>2</a:t>
            </a:r>
            <a:r>
              <a:rPr lang="it-IT" sz="1600" dirty="0">
                <a:solidFill>
                  <a:srgbClr val="5B616B"/>
                </a:solidFill>
                <a:effectLst/>
              </a:rPr>
              <a:t>, </a:t>
            </a:r>
            <a:r>
              <a:rPr lang="it-IT" sz="1600" u="none" strike="noStrike" dirty="0">
                <a:solidFill>
                  <a:srgbClr val="0071BC"/>
                </a:solidFill>
                <a:effectLst/>
                <a:hlinkClick r:id="rId6"/>
              </a:rPr>
              <a:t>Fabio Grizzi</a:t>
            </a:r>
            <a:r>
              <a:rPr lang="it-IT" sz="1600" baseline="30000" dirty="0">
                <a:solidFill>
                  <a:srgbClr val="5B616B"/>
                </a:solidFill>
                <a:effectLst/>
              </a:rPr>
              <a:t> </a:t>
            </a:r>
            <a:r>
              <a:rPr lang="it-IT" sz="1600" u="none" strike="noStrike" baseline="30000" dirty="0">
                <a:solidFill>
                  <a:srgbClr val="323A45"/>
                </a:solidFill>
                <a:effectLst/>
                <a:hlinkClick r:id="rId3" tooltip="Department of Immunology and Inflammation, IRCCS Humanitas Research Hospital, 20089 Milan, Italy."/>
              </a:rPr>
              <a:t>1</a:t>
            </a:r>
            <a:r>
              <a:rPr lang="it-IT" sz="1600" baseline="30000" dirty="0">
                <a:solidFill>
                  <a:srgbClr val="5B616B"/>
                </a:solidFill>
                <a:effectLst/>
              </a:rPr>
              <a:t> </a:t>
            </a:r>
            <a:r>
              <a:rPr lang="it-IT" sz="1600" u="none" strike="noStrike" baseline="30000" dirty="0">
                <a:solidFill>
                  <a:srgbClr val="323A45"/>
                </a:solidFill>
                <a:effectLst/>
                <a:hlinkClick r:id="rId7" tooltip="Department of Biomedical Sciences, Humanitas University, 20072 Milan, Italy."/>
              </a:rPr>
              <a:t>3</a:t>
            </a:r>
            <a:endParaRPr lang="it-IT" sz="1600" dirty="0">
              <a:solidFill>
                <a:srgbClr val="5B616B"/>
              </a:solidFill>
              <a:effectLst/>
            </a:endParaRPr>
          </a:p>
          <a:p>
            <a:r>
              <a:rPr lang="it-IT" sz="1600" dirty="0" err="1">
                <a:effectLst/>
              </a:rPr>
              <a:t>Affiliations</a:t>
            </a:r>
            <a:r>
              <a:rPr lang="it-IT" sz="1600" dirty="0">
                <a:effectLst/>
              </a:rPr>
              <a:t> </a:t>
            </a:r>
            <a:r>
              <a:rPr lang="it-IT" sz="1600" dirty="0" err="1">
                <a:effectLst/>
              </a:rPr>
              <a:t>expand</a:t>
            </a:r>
            <a:endParaRPr lang="it-IT" sz="1600" dirty="0">
              <a:effectLst/>
            </a:endParaRPr>
          </a:p>
          <a:p>
            <a:pPr>
              <a:buFont typeface="Arial" panose="020B0604020202020204" pitchFamily="34" charset="0"/>
              <a:buChar char="•"/>
            </a:pPr>
            <a:r>
              <a:rPr lang="it-IT" sz="1600" dirty="0">
                <a:effectLst/>
              </a:rPr>
              <a:t>PMID: </a:t>
            </a:r>
            <a:r>
              <a:rPr lang="it-IT" sz="1600" b="0" dirty="0">
                <a:solidFill>
                  <a:srgbClr val="212121"/>
                </a:solidFill>
                <a:effectLst/>
              </a:rPr>
              <a:t>38053419</a:t>
            </a:r>
            <a:endParaRPr lang="it-IT" sz="1600" dirty="0">
              <a:effectLst/>
            </a:endParaRPr>
          </a:p>
          <a:p>
            <a:pPr>
              <a:buFont typeface="Arial" panose="020B0604020202020204" pitchFamily="34" charset="0"/>
              <a:buChar char="•"/>
            </a:pPr>
            <a:r>
              <a:rPr lang="it-IT" sz="1600" dirty="0">
                <a:effectLst/>
              </a:rPr>
              <a:t> DOI: </a:t>
            </a:r>
            <a:r>
              <a:rPr lang="it-IT" sz="1600" u="none" strike="noStrike" dirty="0">
                <a:solidFill>
                  <a:srgbClr val="0071BC"/>
                </a:solidFill>
                <a:effectLst/>
                <a:hlinkClick r:id="rId8"/>
              </a:rPr>
              <a:t>10.56434/j.arch.esp.urol.20237609.79</a:t>
            </a:r>
            <a:endParaRPr lang="it-IT" sz="1600" dirty="0">
              <a:effectLst/>
            </a:endParaRPr>
          </a:p>
          <a:p>
            <a:pPr algn="l"/>
            <a:r>
              <a:rPr lang="it-IT" sz="1600" b="1" dirty="0">
                <a:solidFill>
                  <a:srgbClr val="C05600"/>
                </a:solidFill>
                <a:effectLst/>
              </a:rPr>
              <a:t>Free </a:t>
            </a:r>
            <a:r>
              <a:rPr lang="it-IT" sz="1600" b="1" dirty="0" err="1">
                <a:solidFill>
                  <a:srgbClr val="C05600"/>
                </a:solidFill>
                <a:effectLst/>
              </a:rPr>
              <a:t>article</a:t>
            </a:r>
            <a:r>
              <a:rPr lang="it-IT" sz="1600" b="1" i="0" u="none" strike="noStrike" dirty="0" err="1">
                <a:solidFill>
                  <a:srgbClr val="212121"/>
                </a:solidFill>
                <a:effectLst/>
                <a:latin typeface="Merriweather" pitchFamily="2" charset="77"/>
              </a:rPr>
              <a:t>Abstract</a:t>
            </a:r>
            <a:endParaRPr lang="it-IT" sz="1600" b="1" i="0" u="none" strike="noStrike" dirty="0">
              <a:solidFill>
                <a:srgbClr val="212121"/>
              </a:solidFill>
              <a:effectLst/>
              <a:latin typeface="Merriweather" pitchFamily="2" charset="77"/>
            </a:endParaRPr>
          </a:p>
          <a:p>
            <a:pPr algn="l"/>
            <a:r>
              <a:rPr lang="it-IT" sz="1600" b="0" i="0" u="none" strike="noStrike" dirty="0" err="1">
                <a:solidFill>
                  <a:srgbClr val="212121"/>
                </a:solidFill>
                <a:effectLst/>
                <a:latin typeface="BlinkMacSystemFont"/>
              </a:rPr>
              <a:t>Benign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prostatic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hyperplasia</a:t>
            </a:r>
            <a:r>
              <a:rPr lang="it-IT" sz="1600" b="0" i="0" u="none" strike="noStrike" dirty="0">
                <a:solidFill>
                  <a:srgbClr val="212121"/>
                </a:solidFill>
                <a:effectLst/>
                <a:latin typeface="BlinkMacSystemFont"/>
              </a:rPr>
              <a:t> (BPH)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 </a:t>
            </a:r>
            <a:r>
              <a:rPr lang="it-IT" sz="1600" b="0" i="0" u="none" strike="noStrike" dirty="0" err="1">
                <a:solidFill>
                  <a:srgbClr val="212121"/>
                </a:solidFill>
                <a:effectLst/>
                <a:latin typeface="BlinkMacSystemFont"/>
              </a:rPr>
              <a:t>prevalent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condition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among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older</a:t>
            </a:r>
            <a:r>
              <a:rPr lang="it-IT" sz="1600" b="0" i="0" u="none" strike="noStrike" dirty="0">
                <a:solidFill>
                  <a:srgbClr val="212121"/>
                </a:solidFill>
                <a:effectLst/>
                <a:latin typeface="BlinkMacSystemFont"/>
              </a:rPr>
              <a:t> men </a:t>
            </a:r>
            <a:r>
              <a:rPr lang="it-IT" sz="1600" b="0" i="0" u="none" strike="noStrike" dirty="0" err="1">
                <a:solidFill>
                  <a:srgbClr val="212121"/>
                </a:solidFill>
                <a:effectLst/>
                <a:latin typeface="BlinkMacSystemFont"/>
              </a:rPr>
              <a:t>that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characterized</a:t>
            </a:r>
            <a:r>
              <a:rPr lang="it-IT" sz="1600" b="0" i="0" u="none" strike="noStrike" dirty="0">
                <a:solidFill>
                  <a:srgbClr val="212121"/>
                </a:solidFill>
                <a:effectLst/>
                <a:latin typeface="BlinkMacSystemFont"/>
              </a:rPr>
              <a:t> by the </a:t>
            </a:r>
            <a:r>
              <a:rPr lang="it-IT" sz="1600" b="0" i="0" u="none" strike="noStrike" dirty="0" err="1">
                <a:solidFill>
                  <a:srgbClr val="212121"/>
                </a:solidFill>
                <a:effectLst/>
                <a:latin typeface="BlinkMacSystemFont"/>
              </a:rPr>
              <a:t>enlargement</a:t>
            </a:r>
            <a:r>
              <a:rPr lang="it-IT" sz="1600" b="0" i="0" u="none" strike="noStrike" dirty="0">
                <a:solidFill>
                  <a:srgbClr val="212121"/>
                </a:solidFill>
                <a:effectLst/>
                <a:latin typeface="BlinkMacSystemFont"/>
              </a:rPr>
              <a:t> of the prostate </a:t>
            </a:r>
            <a:r>
              <a:rPr lang="it-IT" sz="1600" b="0" i="0" u="none" strike="noStrike" dirty="0" err="1">
                <a:solidFill>
                  <a:srgbClr val="212121"/>
                </a:solidFill>
                <a:effectLst/>
                <a:latin typeface="BlinkMacSystemFont"/>
              </a:rPr>
              <a:t>gland</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compression</a:t>
            </a:r>
            <a:r>
              <a:rPr lang="it-IT" sz="1600" b="0" i="0" u="none" strike="noStrike" dirty="0">
                <a:solidFill>
                  <a:srgbClr val="212121"/>
                </a:solidFill>
                <a:effectLst/>
                <a:latin typeface="BlinkMacSystemFont"/>
              </a:rPr>
              <a:t> of the </a:t>
            </a:r>
            <a:r>
              <a:rPr lang="it-IT" sz="1600" b="0" i="0" u="none" strike="noStrike" dirty="0" err="1">
                <a:solidFill>
                  <a:srgbClr val="212121"/>
                </a:solidFill>
                <a:effectLst/>
                <a:latin typeface="BlinkMacSystemFont"/>
              </a:rPr>
              <a:t>urethra</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which</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often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results</a:t>
            </a:r>
            <a:r>
              <a:rPr lang="it-IT" sz="1600" b="0" i="0" u="none" strike="noStrike" dirty="0">
                <a:solidFill>
                  <a:srgbClr val="212121"/>
                </a:solidFill>
                <a:effectLst/>
                <a:latin typeface="BlinkMacSystemFont"/>
              </a:rPr>
              <a:t> in </a:t>
            </a:r>
            <a:r>
              <a:rPr lang="it-IT" sz="1600" b="0" i="0" u="none" strike="noStrike" dirty="0" err="1">
                <a:solidFill>
                  <a:srgbClr val="212121"/>
                </a:solidFill>
                <a:effectLst/>
                <a:latin typeface="BlinkMacSystemFont"/>
              </a:rPr>
              <a:t>lower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urinary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tract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symptoms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such</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frequent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urination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difficulty</a:t>
            </a:r>
            <a:r>
              <a:rPr lang="it-IT" sz="1600" b="0" i="0" u="none" strike="noStrike" dirty="0">
                <a:solidFill>
                  <a:srgbClr val="212121"/>
                </a:solidFill>
                <a:effectLst/>
                <a:latin typeface="BlinkMacSystemFont"/>
              </a:rPr>
              <a:t> in </a:t>
            </a:r>
            <a:r>
              <a:rPr lang="it-IT" sz="1600" b="0" i="0" u="none" strike="noStrike" dirty="0" err="1">
                <a:solidFill>
                  <a:srgbClr val="212121"/>
                </a:solidFill>
                <a:effectLst/>
                <a:latin typeface="BlinkMacSystemFont"/>
              </a:rPr>
              <a:t>starting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urination</a:t>
            </a:r>
            <a:r>
              <a:rPr lang="it-IT" sz="1600" b="0" i="0" u="none" strike="noStrike" dirty="0">
                <a:solidFill>
                  <a:srgbClr val="212121"/>
                </a:solidFill>
                <a:effectLst/>
                <a:latin typeface="BlinkMacSystemFont"/>
              </a:rPr>
              <a:t>, and incomplete </a:t>
            </a:r>
            <a:r>
              <a:rPr lang="it-IT" sz="1600" b="0" i="0" u="none" strike="noStrike" dirty="0" err="1">
                <a:solidFill>
                  <a:srgbClr val="212121"/>
                </a:solidFill>
                <a:effectLst/>
                <a:latin typeface="BlinkMacSystemFont"/>
              </a:rPr>
              <a:t>bladder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emptying</a:t>
            </a:r>
            <a:r>
              <a:rPr lang="it-IT" sz="1600" b="0" i="0" u="none" strike="noStrike" dirty="0">
                <a:solidFill>
                  <a:srgbClr val="212121"/>
                </a:solidFill>
                <a:effectLst/>
                <a:latin typeface="BlinkMacSystemFont"/>
              </a:rPr>
              <a:t>. The </a:t>
            </a:r>
            <a:r>
              <a:rPr lang="it-IT" sz="1600" b="0" i="0" u="none" strike="noStrike" dirty="0" err="1">
                <a:solidFill>
                  <a:srgbClr val="212121"/>
                </a:solidFill>
                <a:effectLst/>
                <a:latin typeface="BlinkMacSystemFont"/>
              </a:rPr>
              <a:t>development</a:t>
            </a:r>
            <a:r>
              <a:rPr lang="it-IT" sz="1600" b="0" i="0" u="none" strike="noStrike" dirty="0">
                <a:solidFill>
                  <a:srgbClr val="212121"/>
                </a:solidFill>
                <a:effectLst/>
                <a:latin typeface="BlinkMacSystemFont"/>
              </a:rPr>
              <a:t> of BPH </a:t>
            </a:r>
            <a:r>
              <a:rPr lang="it-IT" sz="1600" b="0" i="0" u="none" strike="noStrike" dirty="0" err="1">
                <a:solidFill>
                  <a:srgbClr val="212121"/>
                </a:solidFill>
                <a:effectLst/>
                <a:latin typeface="BlinkMacSystemFont"/>
              </a:rPr>
              <a:t>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thought</a:t>
            </a:r>
            <a:r>
              <a:rPr lang="it-IT" sz="1600" b="0" i="0" u="none" strike="noStrike" dirty="0">
                <a:solidFill>
                  <a:srgbClr val="212121"/>
                </a:solidFill>
                <a:effectLst/>
                <a:latin typeface="BlinkMacSystemFont"/>
              </a:rPr>
              <a:t> to be </a:t>
            </a:r>
            <a:r>
              <a:rPr lang="it-IT" sz="1600" b="0" i="0" u="none" strike="noStrike" dirty="0" err="1">
                <a:solidFill>
                  <a:srgbClr val="212121"/>
                </a:solidFill>
                <a:effectLst/>
                <a:latin typeface="BlinkMacSystemFont"/>
              </a:rPr>
              <a:t>primarily</a:t>
            </a:r>
            <a:r>
              <a:rPr lang="it-IT" sz="1600" b="0" i="0" u="none" strike="noStrike" dirty="0">
                <a:solidFill>
                  <a:srgbClr val="212121"/>
                </a:solidFill>
                <a:effectLst/>
                <a:latin typeface="BlinkMacSystemFont"/>
              </a:rPr>
              <a:t> due to an </a:t>
            </a:r>
            <a:r>
              <a:rPr lang="it-IT" sz="1600" b="0" i="0" u="none" strike="noStrike" dirty="0" err="1">
                <a:solidFill>
                  <a:srgbClr val="212121"/>
                </a:solidFill>
                <a:effectLst/>
                <a:latin typeface="BlinkMacSystemFont"/>
              </a:rPr>
              <a:t>imbalance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between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cell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proliferation</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apoptosis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underlying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inflammation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epithelial</a:t>
            </a:r>
            <a:r>
              <a:rPr lang="it-IT" sz="1600" b="0" i="0" u="none" strike="noStrike" dirty="0">
                <a:solidFill>
                  <a:srgbClr val="212121"/>
                </a:solidFill>
                <a:effectLst/>
                <a:latin typeface="BlinkMacSystemFont"/>
              </a:rPr>
              <a:t>-to-</a:t>
            </a:r>
            <a:r>
              <a:rPr lang="it-IT" sz="1600" b="0" i="0" u="none" strike="noStrike" dirty="0" err="1">
                <a:solidFill>
                  <a:srgbClr val="212121"/>
                </a:solidFill>
                <a:effectLst/>
                <a:latin typeface="BlinkMacSystemFont"/>
              </a:rPr>
              <a:t>mesenchymal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transition</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local</a:t>
            </a:r>
            <a:r>
              <a:rPr lang="it-IT" sz="1600" b="0" i="0" u="none" strike="noStrike" dirty="0">
                <a:solidFill>
                  <a:srgbClr val="212121"/>
                </a:solidFill>
                <a:effectLst/>
                <a:latin typeface="BlinkMacSystemFont"/>
              </a:rPr>
              <a:t> paracrine and </a:t>
            </a:r>
            <a:r>
              <a:rPr lang="it-IT" sz="1600" b="0" i="0" u="none" strike="noStrike" dirty="0" err="1">
                <a:solidFill>
                  <a:srgbClr val="212121"/>
                </a:solidFill>
                <a:effectLst/>
                <a:latin typeface="BlinkMacSystemFont"/>
              </a:rPr>
              <a:t>autocrine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growth</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factors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although</a:t>
            </a:r>
            <a:r>
              <a:rPr lang="it-IT" sz="1600" b="0" i="0" u="none" strike="noStrike" dirty="0">
                <a:solidFill>
                  <a:srgbClr val="212121"/>
                </a:solidFill>
                <a:effectLst/>
                <a:latin typeface="BlinkMacSystemFont"/>
              </a:rPr>
              <a:t> the </a:t>
            </a:r>
            <a:r>
              <a:rPr lang="it-IT" sz="1600" b="0" i="0" u="none" strike="noStrike" dirty="0" err="1">
                <a:solidFill>
                  <a:srgbClr val="212121"/>
                </a:solidFill>
                <a:effectLst/>
                <a:latin typeface="BlinkMacSystemFont"/>
              </a:rPr>
              <a:t>exact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molecular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mechanisms</a:t>
            </a:r>
            <a:r>
              <a:rPr lang="it-IT" sz="1600" b="0" i="0" u="none" strike="noStrike" dirty="0">
                <a:solidFill>
                  <a:srgbClr val="212121"/>
                </a:solidFill>
                <a:effectLst/>
                <a:latin typeface="BlinkMacSystemFont"/>
              </a:rPr>
              <a:t> are </a:t>
            </a:r>
            <a:r>
              <a:rPr lang="it-IT" sz="1600" b="0" i="0" u="none" strike="noStrike" dirty="0" err="1">
                <a:solidFill>
                  <a:srgbClr val="212121"/>
                </a:solidFill>
                <a:effectLst/>
                <a:latin typeface="BlinkMacSystemFont"/>
              </a:rPr>
              <a:t>not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yet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fully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understood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Anatomical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structures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considered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natural</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benign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observations</a:t>
            </a:r>
            <a:r>
              <a:rPr lang="it-IT" sz="1600" b="0" i="0" u="none" strike="noStrike" dirty="0">
                <a:solidFill>
                  <a:srgbClr val="212121"/>
                </a:solidFill>
                <a:effectLst/>
                <a:latin typeface="BlinkMacSystemFont"/>
              </a:rPr>
              <a:t> can </a:t>
            </a:r>
            <a:r>
              <a:rPr lang="it-IT" sz="1600" b="0" i="0" u="none" strike="noStrike" dirty="0" err="1">
                <a:solidFill>
                  <a:srgbClr val="212121"/>
                </a:solidFill>
                <a:effectLst/>
                <a:latin typeface="BlinkMacSystemFont"/>
              </a:rPr>
              <a:t>occasionally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present</a:t>
            </a:r>
            <a:r>
              <a:rPr lang="it-IT" sz="1600" b="0" i="0" u="none" strike="noStrike" dirty="0">
                <a:solidFill>
                  <a:srgbClr val="212121"/>
                </a:solidFill>
                <a:effectLst/>
                <a:latin typeface="BlinkMacSystemFont"/>
              </a:rPr>
              <a:t> multi-</a:t>
            </a:r>
            <a:r>
              <a:rPr lang="it-IT" sz="1600" b="0" i="0" u="none" strike="noStrike" dirty="0" err="1">
                <a:solidFill>
                  <a:srgbClr val="212121"/>
                </a:solidFill>
                <a:effectLst/>
                <a:latin typeface="BlinkMacSystemFont"/>
              </a:rPr>
              <a:t>parametric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magnetic</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resonance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imaging</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appearances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that</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resemble</a:t>
            </a:r>
            <a:r>
              <a:rPr lang="it-IT" sz="1600" b="0" i="0" u="none" strike="noStrike" dirty="0">
                <a:solidFill>
                  <a:srgbClr val="212121"/>
                </a:solidFill>
                <a:effectLst/>
                <a:latin typeface="BlinkMacSystemFont"/>
              </a:rPr>
              <a:t> prostate </a:t>
            </a:r>
            <a:r>
              <a:rPr lang="it-IT" sz="1600" b="0" i="0" u="none" strike="noStrike" dirty="0" err="1">
                <a:solidFill>
                  <a:srgbClr val="212121"/>
                </a:solidFill>
                <a:effectLst/>
                <a:latin typeface="BlinkMacSystemFont"/>
              </a:rPr>
              <a:t>cancer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PCa</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posing</a:t>
            </a:r>
            <a:r>
              <a:rPr lang="it-IT" sz="1600" b="0" i="0" u="none" strike="noStrike" dirty="0">
                <a:solidFill>
                  <a:srgbClr val="212121"/>
                </a:solidFill>
                <a:effectLst/>
                <a:latin typeface="BlinkMacSystemFont"/>
              </a:rPr>
              <a:t> a </a:t>
            </a:r>
            <a:r>
              <a:rPr lang="it-IT" sz="1600" b="0" i="0" u="none" strike="noStrike" dirty="0" err="1">
                <a:solidFill>
                  <a:srgbClr val="212121"/>
                </a:solidFill>
                <a:effectLst/>
                <a:latin typeface="BlinkMacSystemFont"/>
              </a:rPr>
              <a:t>risk</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misinterpretation</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generating</a:t>
            </a:r>
            <a:r>
              <a:rPr lang="it-IT" sz="1600" b="0" i="0" u="none" strike="noStrike" dirty="0">
                <a:solidFill>
                  <a:srgbClr val="212121"/>
                </a:solidFill>
                <a:effectLst/>
                <a:latin typeface="BlinkMacSystemFont"/>
              </a:rPr>
              <a:t> false-positive </a:t>
            </a:r>
            <a:r>
              <a:rPr lang="it-IT" sz="1600" b="0" i="0" u="none" strike="noStrike" dirty="0" err="1">
                <a:solidFill>
                  <a:srgbClr val="212121"/>
                </a:solidFill>
                <a:effectLst/>
                <a:latin typeface="BlinkMacSystemFont"/>
              </a:rPr>
              <a:t>outcomes</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subsequently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unnecessary</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interventions</a:t>
            </a:r>
            <a:r>
              <a:rPr lang="it-IT" sz="1600" b="0" i="0" u="none" strike="noStrike" dirty="0">
                <a:solidFill>
                  <a:srgbClr val="212121"/>
                </a:solidFill>
                <a:effectLst/>
                <a:latin typeface="BlinkMacSystemFont"/>
              </a:rPr>
              <a:t>. To </a:t>
            </a:r>
            <a:r>
              <a:rPr lang="it-IT" sz="1600" b="0" i="0" u="none" strike="noStrike" dirty="0" err="1">
                <a:solidFill>
                  <a:srgbClr val="212121"/>
                </a:solidFill>
                <a:effectLst/>
                <a:latin typeface="BlinkMacSystemFont"/>
              </a:rPr>
              <a:t>aid</a:t>
            </a:r>
            <a:r>
              <a:rPr lang="it-IT" sz="1600" b="0" i="0" u="none" strike="noStrike" dirty="0">
                <a:solidFill>
                  <a:srgbClr val="212121"/>
                </a:solidFill>
                <a:effectLst/>
                <a:latin typeface="BlinkMacSystemFont"/>
              </a:rPr>
              <a:t> in the </a:t>
            </a:r>
            <a:r>
              <a:rPr lang="it-IT" sz="1600" b="0" i="0" u="none" strike="noStrike" dirty="0" err="1">
                <a:solidFill>
                  <a:srgbClr val="212121"/>
                </a:solidFill>
                <a:effectLst/>
                <a:latin typeface="BlinkMacSystemFont"/>
              </a:rPr>
              <a:t>diagnosis</a:t>
            </a:r>
            <a:r>
              <a:rPr lang="it-IT" sz="1600" b="0" i="0" u="none" strike="noStrike" dirty="0">
                <a:solidFill>
                  <a:srgbClr val="212121"/>
                </a:solidFill>
                <a:effectLst/>
                <a:latin typeface="BlinkMacSystemFont"/>
              </a:rPr>
              <a:t> of BPH, </a:t>
            </a:r>
            <a:r>
              <a:rPr lang="it-IT" sz="1600" b="0" i="0" u="none" strike="noStrike" dirty="0" err="1">
                <a:solidFill>
                  <a:srgbClr val="212121"/>
                </a:solidFill>
                <a:effectLst/>
                <a:latin typeface="BlinkMacSystemFont"/>
              </a:rPr>
              <a:t>distinguish</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it</a:t>
            </a:r>
            <a:r>
              <a:rPr lang="it-IT" sz="1600" b="0" i="0" u="none" strike="noStrike" dirty="0">
                <a:solidFill>
                  <a:srgbClr val="212121"/>
                </a:solidFill>
                <a:effectLst/>
                <a:latin typeface="BlinkMacSystemFont"/>
              </a:rPr>
              <a:t> from </a:t>
            </a:r>
            <a:r>
              <a:rPr lang="it-IT" sz="1600" b="0" i="0" u="none" strike="noStrike" dirty="0" err="1">
                <a:solidFill>
                  <a:srgbClr val="212121"/>
                </a:solidFill>
                <a:effectLst/>
                <a:latin typeface="BlinkMacSystemFont"/>
              </a:rPr>
              <a:t>PCa</a:t>
            </a:r>
            <a:r>
              <a:rPr lang="it-IT" sz="1600" b="0" i="0" u="none" strike="noStrike" dirty="0">
                <a:solidFill>
                  <a:srgbClr val="212121"/>
                </a:solidFill>
                <a:effectLst/>
                <a:latin typeface="BlinkMacSystemFont"/>
              </a:rPr>
              <a:t>, and assist with treatment and </a:t>
            </a:r>
            <a:r>
              <a:rPr lang="it-IT" sz="1600" b="0" i="0" u="none" strike="noStrike" dirty="0" err="1">
                <a:solidFill>
                  <a:srgbClr val="212121"/>
                </a:solidFill>
                <a:effectLst/>
                <a:latin typeface="BlinkMacSystemFont"/>
              </a:rPr>
              <a:t>outcome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prediction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various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Artificial</a:t>
            </a:r>
            <a:r>
              <a:rPr lang="it-IT" sz="1600" b="0" i="0" u="none" strike="noStrike" dirty="0">
                <a:solidFill>
                  <a:srgbClr val="212121"/>
                </a:solidFill>
                <a:effectLst/>
                <a:latin typeface="BlinkMacSystemFont"/>
              </a:rPr>
              <a:t> Intelligence (AI)-</a:t>
            </a:r>
            <a:r>
              <a:rPr lang="it-IT" sz="1600" b="0" i="0" u="none" strike="noStrike" dirty="0" err="1">
                <a:solidFill>
                  <a:srgbClr val="212121"/>
                </a:solidFill>
                <a:effectLst/>
                <a:latin typeface="BlinkMacSystemFont"/>
              </a:rPr>
              <a:t>based</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algorithms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have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been</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proposed</a:t>
            </a:r>
            <a:r>
              <a:rPr lang="it-IT" sz="1600" b="0" i="0" u="none" strike="noStrike" dirty="0">
                <a:solidFill>
                  <a:srgbClr val="212121"/>
                </a:solidFill>
                <a:effectLst/>
                <a:latin typeface="BlinkMacSystemFont"/>
              </a:rPr>
              <a:t> to assist </a:t>
            </a:r>
            <a:r>
              <a:rPr lang="it-IT" sz="1600" b="0" i="0" u="none" strike="noStrike" dirty="0" err="1">
                <a:solidFill>
                  <a:srgbClr val="212121"/>
                </a:solidFill>
                <a:effectLst/>
                <a:latin typeface="BlinkMacSystemFont"/>
              </a:rPr>
              <a:t>clinicians</a:t>
            </a:r>
            <a:r>
              <a:rPr lang="it-IT" sz="1600" b="0" i="0" u="none" strike="noStrike" dirty="0">
                <a:solidFill>
                  <a:srgbClr val="212121"/>
                </a:solidFill>
                <a:effectLst/>
                <a:latin typeface="BlinkMacSystemFont"/>
              </a:rPr>
              <a:t> in the </a:t>
            </a:r>
            <a:r>
              <a:rPr lang="it-IT" sz="1600" b="0" i="0" u="none" strike="noStrike" dirty="0" err="1">
                <a:solidFill>
                  <a:srgbClr val="212121"/>
                </a:solidFill>
                <a:effectLst/>
                <a:latin typeface="BlinkMacSystemFont"/>
              </a:rPr>
              <a:t>medical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practice</a:t>
            </a:r>
            <a:r>
              <a:rPr lang="it-IT" sz="1600" b="0" i="0" u="none" strike="noStrike" dirty="0">
                <a:solidFill>
                  <a:srgbClr val="212121"/>
                </a:solidFill>
                <a:effectLst/>
                <a:latin typeface="BlinkMacSystemFont"/>
              </a:rPr>
              <a:t>. Here, </a:t>
            </a:r>
            <a:r>
              <a:rPr lang="it-IT" sz="1600" b="0" i="0" u="none" strike="noStrike" dirty="0" err="1">
                <a:solidFill>
                  <a:srgbClr val="212121"/>
                </a:solidFill>
                <a:effectLst/>
                <a:latin typeface="BlinkMacSystemFont"/>
              </a:rPr>
              <a:t>we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explore</a:t>
            </a:r>
            <a:r>
              <a:rPr lang="it-IT" sz="1600" b="0" i="0" u="none" strike="noStrike" dirty="0">
                <a:solidFill>
                  <a:srgbClr val="212121"/>
                </a:solidFill>
                <a:effectLst/>
                <a:latin typeface="BlinkMacSystemFont"/>
              </a:rPr>
              <a:t> the </a:t>
            </a:r>
            <a:r>
              <a:rPr lang="it-IT" sz="1600" b="0" i="0" u="none" strike="noStrike" dirty="0" err="1">
                <a:solidFill>
                  <a:srgbClr val="212121"/>
                </a:solidFill>
                <a:effectLst/>
                <a:latin typeface="BlinkMacSystemFont"/>
              </a:rPr>
              <a:t>results</a:t>
            </a:r>
            <a:r>
              <a:rPr lang="it-IT" sz="1600" b="0" i="0" u="none" strike="noStrike" dirty="0">
                <a:solidFill>
                  <a:srgbClr val="212121"/>
                </a:solidFill>
                <a:effectLst/>
                <a:latin typeface="BlinkMacSystemFont"/>
              </a:rPr>
              <a:t> of </a:t>
            </a:r>
            <a:r>
              <a:rPr lang="it-IT" sz="1600" b="0" i="0" u="none" strike="noStrike" dirty="0" err="1">
                <a:solidFill>
                  <a:srgbClr val="212121"/>
                </a:solidFill>
                <a:effectLst/>
                <a:latin typeface="BlinkMacSystemFont"/>
              </a:rPr>
              <a:t>these</a:t>
            </a:r>
            <a:r>
              <a:rPr lang="it-IT" sz="1600" b="0" i="0" u="none" strike="noStrike" dirty="0">
                <a:solidFill>
                  <a:srgbClr val="212121"/>
                </a:solidFill>
                <a:effectLst/>
                <a:latin typeface="BlinkMacSystemFont"/>
              </a:rPr>
              <a:t> new </a:t>
            </a:r>
            <a:r>
              <a:rPr lang="it-IT" sz="1600" b="0" i="0" u="none" strike="noStrike" dirty="0" err="1">
                <a:solidFill>
                  <a:srgbClr val="212121"/>
                </a:solidFill>
                <a:effectLst/>
                <a:latin typeface="BlinkMacSystemFont"/>
              </a:rPr>
              <a:t>technological</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advances</a:t>
            </a:r>
            <a:r>
              <a:rPr lang="it-IT" sz="1600" b="0" i="0" u="none" strike="noStrike" dirty="0">
                <a:solidFill>
                  <a:srgbClr val="212121"/>
                </a:solidFill>
                <a:effectLst/>
                <a:latin typeface="BlinkMacSystemFont"/>
              </a:rPr>
              <a:t> and </a:t>
            </a:r>
            <a:r>
              <a:rPr lang="it-IT" sz="1600" b="0" i="0" u="none" strike="noStrike" dirty="0" err="1">
                <a:solidFill>
                  <a:srgbClr val="212121"/>
                </a:solidFill>
                <a:effectLst/>
                <a:latin typeface="BlinkMacSystemFont"/>
              </a:rPr>
              <a:t>discuss</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their</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potential</a:t>
            </a:r>
            <a:r>
              <a:rPr lang="it-IT" sz="1600" b="0" i="0" u="none" strike="noStrike" dirty="0">
                <a:solidFill>
                  <a:srgbClr val="212121"/>
                </a:solidFill>
                <a:effectLst/>
                <a:latin typeface="BlinkMacSystemFont"/>
              </a:rPr>
              <a:t> to </a:t>
            </a:r>
            <a:r>
              <a:rPr lang="it-IT" sz="1600" b="0" i="0" u="none" strike="noStrike" dirty="0" err="1">
                <a:solidFill>
                  <a:srgbClr val="212121"/>
                </a:solidFill>
                <a:effectLst/>
                <a:latin typeface="BlinkMacSystemFont"/>
              </a:rPr>
              <a:t>enhance</a:t>
            </a:r>
            <a:r>
              <a:rPr lang="it-IT" sz="1600" b="0" i="0" u="none" strike="noStrike" dirty="0">
                <a:solidFill>
                  <a:srgbClr val="212121"/>
                </a:solidFill>
                <a:effectLst/>
                <a:latin typeface="BlinkMacSystemFont"/>
              </a:rPr>
              <a:t> </a:t>
            </a:r>
            <a:r>
              <a:rPr lang="it-IT" sz="1600" b="0" i="0" u="none" strike="noStrike" dirty="0" err="1">
                <a:solidFill>
                  <a:srgbClr val="212121"/>
                </a:solidFill>
                <a:effectLst/>
                <a:latin typeface="BlinkMacSystemFont"/>
              </a:rPr>
              <a:t>clinicians</a:t>
            </a:r>
            <a:r>
              <a:rPr lang="it-IT" sz="1600" b="0" i="0" u="none" strike="noStrike" dirty="0">
                <a:solidFill>
                  <a:srgbClr val="212121"/>
                </a:solidFill>
                <a:effectLst/>
                <a:latin typeface="BlinkMacSystemFont"/>
              </a:rPr>
              <a:t>' cognitive </a:t>
            </a:r>
            <a:r>
              <a:rPr lang="it-IT" sz="1600" b="0" i="0" u="none" strike="noStrike" dirty="0" err="1">
                <a:solidFill>
                  <a:srgbClr val="212121"/>
                </a:solidFill>
                <a:effectLst/>
                <a:latin typeface="BlinkMacSystemFont"/>
              </a:rPr>
              <a:t>abilities</a:t>
            </a:r>
            <a:r>
              <a:rPr lang="it-IT" sz="1600" b="0" i="0" u="none" strike="noStrike" dirty="0">
                <a:solidFill>
                  <a:srgbClr val="212121"/>
                </a:solidFill>
                <a:effectLst/>
                <a:latin typeface="BlinkMacSystemFont"/>
              </a:rPr>
              <a:t> and expertise. </a:t>
            </a:r>
            <a:r>
              <a:rPr lang="it-IT" sz="1600" b="0" i="0" u="none" strike="noStrike" dirty="0" err="1">
                <a:solidFill>
                  <a:srgbClr val="FF0000"/>
                </a:solidFill>
                <a:effectLst/>
                <a:latin typeface="BlinkMacSystemFont"/>
              </a:rPr>
              <a:t>There</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is</a:t>
            </a:r>
            <a:r>
              <a:rPr lang="it-IT" sz="1600" b="0" i="0" u="none" strike="noStrike" dirty="0">
                <a:solidFill>
                  <a:srgbClr val="FF0000"/>
                </a:solidFill>
                <a:effectLst/>
                <a:latin typeface="BlinkMacSystemFont"/>
              </a:rPr>
              <a:t> no </a:t>
            </a:r>
            <a:r>
              <a:rPr lang="it-IT" sz="1600" b="0" i="0" u="none" strike="noStrike" dirty="0" err="1">
                <a:solidFill>
                  <a:srgbClr val="FF0000"/>
                </a:solidFill>
                <a:effectLst/>
                <a:latin typeface="BlinkMacSystemFont"/>
              </a:rPr>
              <a:t>doubt</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that</a:t>
            </a:r>
            <a:r>
              <a:rPr lang="it-IT" sz="1600" b="0" i="0" u="none" strike="noStrike" dirty="0">
                <a:solidFill>
                  <a:srgbClr val="FF0000"/>
                </a:solidFill>
                <a:effectLst/>
                <a:latin typeface="BlinkMacSystemFont"/>
              </a:rPr>
              <a:t> AI </a:t>
            </a:r>
            <a:r>
              <a:rPr lang="it-IT" sz="1600" b="0" i="0" u="none" strike="noStrike" dirty="0" err="1">
                <a:solidFill>
                  <a:srgbClr val="FF0000"/>
                </a:solidFill>
                <a:effectLst/>
                <a:latin typeface="BlinkMacSystemFont"/>
              </a:rPr>
              <a:t>holds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extensive</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medical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potential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but</a:t>
            </a:r>
            <a:r>
              <a:rPr lang="it-IT" sz="1600" b="0" i="0" u="none" strike="noStrike" dirty="0">
                <a:solidFill>
                  <a:srgbClr val="FF0000"/>
                </a:solidFill>
                <a:effectLst/>
                <a:latin typeface="BlinkMacSystemFont"/>
              </a:rPr>
              <a:t> the </a:t>
            </a:r>
            <a:r>
              <a:rPr lang="it-IT" sz="1600" b="0" i="0" u="none" strike="noStrike" dirty="0" err="1">
                <a:solidFill>
                  <a:srgbClr val="FF0000"/>
                </a:solidFill>
                <a:effectLst/>
                <a:latin typeface="BlinkMacSystemFont"/>
              </a:rPr>
              <a:t>cornerstone</a:t>
            </a:r>
            <a:r>
              <a:rPr lang="it-IT" sz="1600" b="0" i="0" u="none" strike="noStrike" dirty="0">
                <a:solidFill>
                  <a:srgbClr val="FF0000"/>
                </a:solidFill>
                <a:effectLst/>
                <a:latin typeface="BlinkMacSystemFont"/>
              </a:rPr>
              <a:t> for </a:t>
            </a:r>
            <a:r>
              <a:rPr lang="it-IT" sz="1600" b="0" i="0" u="none" strike="noStrike" dirty="0" err="1">
                <a:solidFill>
                  <a:srgbClr val="FF0000"/>
                </a:solidFill>
                <a:effectLst/>
                <a:latin typeface="BlinkMacSystemFont"/>
              </a:rPr>
              <a:t>secure</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efficient</a:t>
            </a:r>
            <a:r>
              <a:rPr lang="it-IT" sz="1600" b="0" i="0" u="none" strike="noStrike" dirty="0">
                <a:solidFill>
                  <a:srgbClr val="FF0000"/>
                </a:solidFill>
                <a:effectLst/>
                <a:latin typeface="BlinkMacSystemFont"/>
              </a:rPr>
              <a:t>, and </a:t>
            </a:r>
            <a:r>
              <a:rPr lang="it-IT" sz="1600" b="0" i="0" u="none" strike="noStrike" dirty="0" err="1">
                <a:solidFill>
                  <a:srgbClr val="FF0000"/>
                </a:solidFill>
                <a:effectLst/>
                <a:latin typeface="BlinkMacSystemFont"/>
              </a:rPr>
              <a:t>ethical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integration</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into</a:t>
            </a:r>
            <a:r>
              <a:rPr lang="it-IT" sz="1600" b="0" i="0" u="none" strike="noStrike" dirty="0">
                <a:solidFill>
                  <a:srgbClr val="FF0000"/>
                </a:solidFill>
                <a:effectLst/>
                <a:latin typeface="BlinkMacSystemFont"/>
              </a:rPr>
              <a:t> diverse </a:t>
            </a:r>
            <a:r>
              <a:rPr lang="it-IT" sz="1600" b="0" i="0" u="none" strike="noStrike" dirty="0" err="1">
                <a:solidFill>
                  <a:srgbClr val="FF0000"/>
                </a:solidFill>
                <a:effectLst/>
                <a:latin typeface="BlinkMacSystemFont"/>
              </a:rPr>
              <a:t>medical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fields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still</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remains</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well-structured</a:t>
            </a:r>
            <a:r>
              <a:rPr lang="it-IT" sz="1600" b="0" i="0" u="none" strike="noStrike" dirty="0">
                <a:solidFill>
                  <a:srgbClr val="FF0000"/>
                </a:solidFill>
                <a:effectLst/>
                <a:latin typeface="BlinkMacSystemFont"/>
              </a:rPr>
              <a:t> </a:t>
            </a:r>
            <a:r>
              <a:rPr lang="it-IT" sz="1600" b="0" i="0" u="none" strike="noStrike" dirty="0" err="1">
                <a:solidFill>
                  <a:srgbClr val="FF0000"/>
                </a:solidFill>
                <a:effectLst/>
                <a:latin typeface="BlinkMacSystemFont"/>
              </a:rPr>
              <a:t>clinical</a:t>
            </a:r>
            <a:r>
              <a:rPr lang="it-IT" sz="1600" b="0" i="0" u="none" strike="noStrike" dirty="0">
                <a:solidFill>
                  <a:srgbClr val="FF0000"/>
                </a:solidFill>
                <a:effectLst/>
                <a:latin typeface="BlinkMacSystemFont"/>
              </a:rPr>
              <a:t> trials.</a:t>
            </a:r>
          </a:p>
          <a:p>
            <a:br>
              <a:rPr lang="it-IT" sz="1600" dirty="0">
                <a:solidFill>
                  <a:srgbClr val="FF0000"/>
                </a:solidFill>
              </a:rPr>
            </a:br>
            <a:endParaRPr lang="it-IT" sz="1600" dirty="0">
              <a:solidFill>
                <a:srgbClr val="FF0000"/>
              </a:solidFill>
            </a:endParaRPr>
          </a:p>
        </p:txBody>
      </p:sp>
    </p:spTree>
    <p:extLst>
      <p:ext uri="{BB962C8B-B14F-4D97-AF65-F5344CB8AC3E}">
        <p14:creationId xmlns:p14="http://schemas.microsoft.com/office/powerpoint/2010/main" val="199039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D000C6-91E7-5449-9591-F7A174C06B4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720067C-D037-1D45-B1BF-1E007FC34A70}"/>
              </a:ext>
            </a:extLst>
          </p:cNvPr>
          <p:cNvSpPr>
            <a:spLocks noGrp="1"/>
          </p:cNvSpPr>
          <p:nvPr>
            <p:ph idx="1"/>
          </p:nvPr>
        </p:nvSpPr>
        <p:spPr>
          <a:xfrm>
            <a:off x="838200" y="258417"/>
            <a:ext cx="10515600" cy="5918546"/>
          </a:xfrm>
        </p:spPr>
        <p:txBody>
          <a:bodyPr>
            <a:normAutofit fontScale="25000" lnSpcReduction="20000"/>
          </a:bodyPr>
          <a:lstStyle/>
          <a:p>
            <a:pPr algn="l"/>
            <a:r>
              <a:rPr lang="it-IT" sz="6400" dirty="0" err="1">
                <a:solidFill>
                  <a:srgbClr val="5B616B"/>
                </a:solidFill>
                <a:effectLst/>
              </a:rPr>
              <a:t>Sensors</a:t>
            </a:r>
            <a:r>
              <a:rPr lang="it-IT" sz="6400" dirty="0">
                <a:solidFill>
                  <a:srgbClr val="5B616B"/>
                </a:solidFill>
                <a:effectLst/>
              </a:rPr>
              <a:t> (Basel)</a:t>
            </a:r>
            <a:endParaRPr lang="it-IT" sz="6400" b="0" dirty="0">
              <a:solidFill>
                <a:srgbClr val="5B616B"/>
              </a:solidFill>
              <a:effectLst/>
              <a:latin typeface="BlinkMacSystemFont"/>
            </a:endParaRPr>
          </a:p>
          <a:p>
            <a:r>
              <a:rPr lang="it-IT" sz="6400" dirty="0">
                <a:solidFill>
                  <a:srgbClr val="0071BC"/>
                </a:solidFill>
                <a:effectLst/>
              </a:rPr>
              <a:t>. </a:t>
            </a:r>
            <a:r>
              <a:rPr lang="it-IT" sz="6400" dirty="0">
                <a:solidFill>
                  <a:srgbClr val="5B616B"/>
                </a:solidFill>
                <a:effectLst/>
              </a:rPr>
              <a:t>2023 </a:t>
            </a:r>
            <a:r>
              <a:rPr lang="it-IT" sz="6400" dirty="0" err="1">
                <a:solidFill>
                  <a:srgbClr val="5B616B"/>
                </a:solidFill>
                <a:effectLst/>
              </a:rPr>
              <a:t>Jun</a:t>
            </a:r>
            <a:r>
              <a:rPr lang="it-IT" sz="6400" dirty="0">
                <a:solidFill>
                  <a:srgbClr val="5B616B"/>
                </a:solidFill>
                <a:effectLst/>
              </a:rPr>
              <a:t> 26;23(13):5913.</a:t>
            </a:r>
          </a:p>
          <a:p>
            <a:r>
              <a:rPr lang="it-IT" sz="6400" dirty="0">
                <a:effectLst/>
              </a:rPr>
              <a:t> </a:t>
            </a:r>
            <a:r>
              <a:rPr lang="it-IT" sz="6400" dirty="0" err="1">
                <a:solidFill>
                  <a:srgbClr val="5B616B"/>
                </a:solidFill>
                <a:effectLst/>
              </a:rPr>
              <a:t>doi</a:t>
            </a:r>
            <a:r>
              <a:rPr lang="it-IT" sz="6400" dirty="0">
                <a:solidFill>
                  <a:srgbClr val="5B616B"/>
                </a:solidFill>
                <a:effectLst/>
              </a:rPr>
              <a:t>: 10.3390/s23135913.</a:t>
            </a:r>
            <a:endParaRPr lang="it-IT" sz="6400" dirty="0">
              <a:effectLst/>
            </a:endParaRPr>
          </a:p>
          <a:p>
            <a:r>
              <a:rPr lang="it-IT" sz="6400" b="1" dirty="0" err="1">
                <a:effectLst/>
                <a:latin typeface="Merriweather" pitchFamily="2" charset="77"/>
              </a:rPr>
              <a:t>Integrating</a:t>
            </a:r>
            <a:r>
              <a:rPr lang="it-IT" sz="6400" b="1" dirty="0">
                <a:effectLst/>
                <a:latin typeface="Merriweather" pitchFamily="2" charset="77"/>
              </a:rPr>
              <a:t> </a:t>
            </a:r>
            <a:r>
              <a:rPr lang="it-IT" sz="6400" b="1" dirty="0" err="1">
                <a:effectLst/>
                <a:latin typeface="Merriweather" pitchFamily="2" charset="77"/>
              </a:rPr>
              <a:t>Artificial</a:t>
            </a:r>
            <a:r>
              <a:rPr lang="it-IT" sz="6400" b="1" dirty="0">
                <a:effectLst/>
                <a:latin typeface="Merriweather" pitchFamily="2" charset="77"/>
              </a:rPr>
              <a:t> Intelligence and </a:t>
            </a:r>
            <a:r>
              <a:rPr lang="it-IT" sz="6400" b="1" dirty="0" err="1">
                <a:effectLst/>
                <a:latin typeface="Merriweather" pitchFamily="2" charset="77"/>
              </a:rPr>
              <a:t>Wearable</a:t>
            </a:r>
            <a:r>
              <a:rPr lang="it-IT" sz="6400" b="1" dirty="0">
                <a:effectLst/>
                <a:latin typeface="Merriweather" pitchFamily="2" charset="77"/>
              </a:rPr>
              <a:t> </a:t>
            </a:r>
            <a:r>
              <a:rPr lang="it-IT" sz="6400" b="1" dirty="0" err="1">
                <a:effectLst/>
                <a:latin typeface="Merriweather" pitchFamily="2" charset="77"/>
              </a:rPr>
              <a:t>IoT</a:t>
            </a:r>
            <a:r>
              <a:rPr lang="it-IT" sz="6400" b="1" dirty="0">
                <a:effectLst/>
                <a:latin typeface="Merriweather" pitchFamily="2" charset="77"/>
              </a:rPr>
              <a:t> System in Long-</a:t>
            </a:r>
            <a:r>
              <a:rPr lang="it-IT" sz="6400" b="1" dirty="0" err="1">
                <a:effectLst/>
                <a:latin typeface="Merriweather" pitchFamily="2" charset="77"/>
              </a:rPr>
              <a:t>Term</a:t>
            </a:r>
            <a:r>
              <a:rPr lang="it-IT" sz="6400" b="1" dirty="0">
                <a:effectLst/>
                <a:latin typeface="Merriweather" pitchFamily="2" charset="77"/>
              </a:rPr>
              <a:t> Care </a:t>
            </a:r>
            <a:r>
              <a:rPr lang="it-IT" sz="6400" b="1" dirty="0" err="1">
                <a:effectLst/>
                <a:latin typeface="Merriweather" pitchFamily="2" charset="77"/>
              </a:rPr>
              <a:t>Environments</a:t>
            </a:r>
            <a:endParaRPr lang="it-IT" sz="6400" b="1" dirty="0">
              <a:effectLst/>
              <a:latin typeface="Merriweather" pitchFamily="2" charset="77"/>
            </a:endParaRPr>
          </a:p>
          <a:p>
            <a:r>
              <a:rPr lang="it-IT" sz="6400" u="none" strike="noStrike" dirty="0">
                <a:solidFill>
                  <a:srgbClr val="0071BC"/>
                </a:solidFill>
                <a:effectLst/>
                <a:hlinkClick r:id="rId2"/>
              </a:rPr>
              <a:t>Wei-Hsun Wang</a:t>
            </a:r>
            <a:r>
              <a:rPr lang="it-IT" sz="6400" baseline="30000" dirty="0">
                <a:solidFill>
                  <a:srgbClr val="5B616B"/>
                </a:solidFill>
                <a:effectLst/>
              </a:rPr>
              <a:t> </a:t>
            </a:r>
            <a:r>
              <a:rPr lang="it-IT" sz="6400" u="none" strike="noStrike" baseline="30000" dirty="0">
                <a:solidFill>
                  <a:srgbClr val="323A45"/>
                </a:solidFill>
                <a:effectLst/>
                <a:hlinkClick r:id="rId3" tooltip="Department of Orthopedic Surgery, Changhua Christian Hospital, Changhua 500209, Taiwan."/>
              </a:rPr>
              <a:t>1</a:t>
            </a:r>
            <a:r>
              <a:rPr lang="it-IT" sz="6400" baseline="30000" dirty="0">
                <a:solidFill>
                  <a:srgbClr val="5B616B"/>
                </a:solidFill>
                <a:effectLst/>
              </a:rPr>
              <a:t> </a:t>
            </a:r>
            <a:r>
              <a:rPr lang="it-IT" sz="6400" u="none" strike="noStrike" baseline="30000" dirty="0">
                <a:solidFill>
                  <a:srgbClr val="323A45"/>
                </a:solidFill>
                <a:effectLst/>
                <a:hlinkClick r:id="rId4" tooltip="Department of Golden-Ager Industry Management, Chaoyang University of Technology, Taichung 413310, Taiwan."/>
              </a:rPr>
              <a:t>2</a:t>
            </a:r>
            <a:r>
              <a:rPr lang="it-IT" sz="6400" baseline="30000" dirty="0">
                <a:solidFill>
                  <a:srgbClr val="5B616B"/>
                </a:solidFill>
                <a:effectLst/>
              </a:rPr>
              <a:t> </a:t>
            </a:r>
            <a:r>
              <a:rPr lang="it-IT" sz="6400" u="none" strike="noStrike" baseline="30000" dirty="0">
                <a:solidFill>
                  <a:srgbClr val="323A45"/>
                </a:solidFill>
                <a:effectLst/>
                <a:hlinkClick r:id="rId5" tooltip="College of Medicine, National Chung Hsing University, Taichung 402202, Taiwan."/>
              </a:rPr>
              <a:t>3</a:t>
            </a:r>
            <a:r>
              <a:rPr lang="it-IT" sz="6400" dirty="0">
                <a:solidFill>
                  <a:srgbClr val="5B616B"/>
                </a:solidFill>
                <a:effectLst/>
              </a:rPr>
              <a:t>, </a:t>
            </a:r>
            <a:r>
              <a:rPr lang="it-IT" sz="6400" u="none" strike="noStrike" dirty="0">
                <a:solidFill>
                  <a:srgbClr val="0071BC"/>
                </a:solidFill>
                <a:effectLst/>
                <a:hlinkClick r:id="rId6"/>
              </a:rPr>
              <a:t>Wen-Shin Hsu</a:t>
            </a:r>
            <a:r>
              <a:rPr lang="it-IT" sz="6400" baseline="30000" dirty="0">
                <a:solidFill>
                  <a:srgbClr val="5B616B"/>
                </a:solidFill>
                <a:effectLst/>
              </a:rPr>
              <a:t> </a:t>
            </a:r>
            <a:r>
              <a:rPr lang="it-IT" sz="6400" u="none" strike="noStrike" baseline="30000" dirty="0">
                <a:solidFill>
                  <a:srgbClr val="323A45"/>
                </a:solidFill>
                <a:effectLst/>
                <a:hlinkClick r:id="rId7" tooltip="Department of Medical Information, Chung Shan Medical University, Taichung 402201, Taiwan."/>
              </a:rPr>
              <a:t>4</a:t>
            </a:r>
            <a:r>
              <a:rPr lang="it-IT" sz="6400" baseline="30000" dirty="0">
                <a:solidFill>
                  <a:srgbClr val="5B616B"/>
                </a:solidFill>
                <a:effectLst/>
              </a:rPr>
              <a:t> </a:t>
            </a:r>
            <a:r>
              <a:rPr lang="it-IT" sz="6400" u="none" strike="noStrike" baseline="30000" dirty="0">
                <a:solidFill>
                  <a:srgbClr val="323A45"/>
                </a:solidFill>
                <a:effectLst/>
                <a:hlinkClick r:id="rId8" tooltip="Informatics Office Technology, Chung Shan Medical University Hospital, Taichung 402201, Taiwan."/>
              </a:rPr>
              <a:t>5</a:t>
            </a:r>
            <a:endParaRPr lang="it-IT" sz="6400" dirty="0">
              <a:solidFill>
                <a:srgbClr val="5B616B"/>
              </a:solidFill>
              <a:effectLst/>
            </a:endParaRPr>
          </a:p>
          <a:p>
            <a:r>
              <a:rPr lang="it-IT" sz="6400" dirty="0" err="1">
                <a:effectLst/>
              </a:rPr>
              <a:t>Affiliations</a:t>
            </a:r>
            <a:r>
              <a:rPr lang="it-IT" sz="6400" dirty="0">
                <a:effectLst/>
              </a:rPr>
              <a:t> </a:t>
            </a:r>
            <a:r>
              <a:rPr lang="it-IT" sz="6400" dirty="0" err="1">
                <a:effectLst/>
              </a:rPr>
              <a:t>expand</a:t>
            </a:r>
            <a:endParaRPr lang="it-IT" sz="6400" dirty="0">
              <a:effectLst/>
            </a:endParaRPr>
          </a:p>
          <a:p>
            <a:pPr>
              <a:buFont typeface="Arial" panose="020B0604020202020204" pitchFamily="34" charset="0"/>
              <a:buChar char="•"/>
            </a:pPr>
            <a:r>
              <a:rPr lang="it-IT" sz="6400" dirty="0">
                <a:effectLst/>
              </a:rPr>
              <a:t>PMID: </a:t>
            </a:r>
            <a:r>
              <a:rPr lang="it-IT" sz="6400" b="0" dirty="0">
                <a:solidFill>
                  <a:srgbClr val="212121"/>
                </a:solidFill>
                <a:effectLst/>
              </a:rPr>
              <a:t>37447763</a:t>
            </a:r>
            <a:endParaRPr lang="it-IT" sz="6400" dirty="0">
              <a:effectLst/>
            </a:endParaRPr>
          </a:p>
          <a:p>
            <a:pPr>
              <a:buFont typeface="Arial" panose="020B0604020202020204" pitchFamily="34" charset="0"/>
              <a:buChar char="•"/>
            </a:pPr>
            <a:r>
              <a:rPr lang="it-IT" sz="6400" dirty="0">
                <a:effectLst/>
              </a:rPr>
              <a:t> PMCID: </a:t>
            </a:r>
            <a:r>
              <a:rPr lang="it-IT" sz="6400" u="none" strike="noStrike" dirty="0">
                <a:solidFill>
                  <a:srgbClr val="0071BC"/>
                </a:solidFill>
                <a:effectLst/>
                <a:hlinkClick r:id="rId9"/>
              </a:rPr>
              <a:t>PMC10346723</a:t>
            </a:r>
            <a:endParaRPr lang="it-IT" sz="6400" dirty="0">
              <a:effectLst/>
            </a:endParaRPr>
          </a:p>
          <a:p>
            <a:pPr>
              <a:buFont typeface="Arial" panose="020B0604020202020204" pitchFamily="34" charset="0"/>
              <a:buChar char="•"/>
            </a:pPr>
            <a:r>
              <a:rPr lang="it-IT" sz="6400" dirty="0">
                <a:effectLst/>
              </a:rPr>
              <a:t> DOI: </a:t>
            </a:r>
            <a:r>
              <a:rPr lang="it-IT" sz="6400" u="none" strike="noStrike" dirty="0">
                <a:solidFill>
                  <a:srgbClr val="0071BC"/>
                </a:solidFill>
                <a:effectLst/>
                <a:hlinkClick r:id="rId10"/>
              </a:rPr>
              <a:t>10.3390/s23135913</a:t>
            </a:r>
            <a:endParaRPr lang="it-IT" sz="6400" dirty="0">
              <a:effectLst/>
            </a:endParaRPr>
          </a:p>
          <a:p>
            <a:pPr algn="l"/>
            <a:r>
              <a:rPr lang="it-IT" sz="6400" b="1" i="0" u="none" strike="noStrike" dirty="0" err="1">
                <a:solidFill>
                  <a:srgbClr val="212121"/>
                </a:solidFill>
                <a:effectLst/>
                <a:latin typeface="Merriweather" pitchFamily="2" charset="77"/>
              </a:rPr>
              <a:t>Abstract</a:t>
            </a:r>
            <a:endParaRPr lang="it-IT" sz="6400" b="1" i="0" u="none" strike="noStrike" dirty="0">
              <a:solidFill>
                <a:srgbClr val="212121"/>
              </a:solidFill>
              <a:effectLst/>
              <a:latin typeface="Merriweather" pitchFamily="2" charset="77"/>
            </a:endParaRPr>
          </a:p>
          <a:p>
            <a:pPr algn="l"/>
            <a:r>
              <a:rPr lang="it-IT" sz="6400" b="0" i="0" u="none" strike="noStrike" dirty="0">
                <a:solidFill>
                  <a:srgbClr val="212121"/>
                </a:solidFill>
                <a:effectLst/>
                <a:latin typeface="BlinkMacSystemFont"/>
              </a:rPr>
              <a:t>With the </a:t>
            </a:r>
            <a:r>
              <a:rPr lang="it-IT" sz="6400" b="0" i="0" u="none" strike="noStrike" dirty="0" err="1">
                <a:solidFill>
                  <a:srgbClr val="212121"/>
                </a:solidFill>
                <a:effectLst/>
                <a:latin typeface="BlinkMacSystemFont"/>
              </a:rPr>
              <a:t>rapid</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advancement</a:t>
            </a:r>
            <a:r>
              <a:rPr lang="it-IT" sz="6400" b="0" i="0" u="none" strike="noStrike" dirty="0">
                <a:solidFill>
                  <a:srgbClr val="212121"/>
                </a:solidFill>
                <a:effectLst/>
                <a:latin typeface="BlinkMacSystemFont"/>
              </a:rPr>
              <a:t> of information and </a:t>
            </a:r>
            <a:r>
              <a:rPr lang="it-IT" sz="6400" b="0" i="0" u="none" strike="noStrike" dirty="0" err="1">
                <a:solidFill>
                  <a:srgbClr val="212121"/>
                </a:solidFill>
                <a:effectLst/>
                <a:latin typeface="BlinkMacSystemFont"/>
              </a:rPr>
              <a:t>communication</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technology</a:t>
            </a:r>
            <a:r>
              <a:rPr lang="it-IT" sz="6400" b="0" i="0" u="none" strike="noStrike" dirty="0">
                <a:solidFill>
                  <a:srgbClr val="212121"/>
                </a:solidFill>
                <a:effectLst/>
                <a:latin typeface="BlinkMacSystemFont"/>
              </a:rPr>
              <a:t> (ICT), big data, and </a:t>
            </a:r>
            <a:r>
              <a:rPr lang="it-IT" sz="6400" b="0" i="0" u="none" strike="noStrike" dirty="0" err="1">
                <a:solidFill>
                  <a:srgbClr val="212121"/>
                </a:solidFill>
                <a:effectLst/>
                <a:latin typeface="BlinkMacSystemFont"/>
              </a:rPr>
              <a:t>artificial</a:t>
            </a:r>
            <a:r>
              <a:rPr lang="it-IT" sz="6400" b="0" i="0" u="none" strike="noStrike" dirty="0">
                <a:solidFill>
                  <a:srgbClr val="212121"/>
                </a:solidFill>
                <a:effectLst/>
                <a:latin typeface="BlinkMacSystemFont"/>
              </a:rPr>
              <a:t> intelligence (AI), </a:t>
            </a:r>
            <a:r>
              <a:rPr lang="it-IT" sz="6400" b="0" i="0" u="none" strike="noStrike" dirty="0" err="1">
                <a:solidFill>
                  <a:srgbClr val="212121"/>
                </a:solidFill>
                <a:effectLst/>
                <a:latin typeface="BlinkMacSystemFont"/>
              </a:rPr>
              <a:t>intelligent</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healthcare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systems</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have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emerged</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including</a:t>
            </a:r>
            <a:r>
              <a:rPr lang="it-IT" sz="6400" b="0" i="0" u="none" strike="noStrike" dirty="0">
                <a:solidFill>
                  <a:srgbClr val="212121"/>
                </a:solidFill>
                <a:effectLst/>
                <a:latin typeface="BlinkMacSystemFont"/>
              </a:rPr>
              <a:t> the </a:t>
            </a:r>
            <a:r>
              <a:rPr lang="it-IT" sz="6400" b="0" i="0" u="none" strike="noStrike" dirty="0" err="1">
                <a:solidFill>
                  <a:srgbClr val="212121"/>
                </a:solidFill>
                <a:effectLst/>
                <a:latin typeface="BlinkMacSystemFont"/>
              </a:rPr>
              <a:t>integration</a:t>
            </a:r>
            <a:r>
              <a:rPr lang="it-IT" sz="6400" b="0" i="0" u="none" strike="noStrike" dirty="0">
                <a:solidFill>
                  <a:srgbClr val="212121"/>
                </a:solidFill>
                <a:effectLst/>
                <a:latin typeface="BlinkMacSystemFont"/>
              </a:rPr>
              <a:t> of </a:t>
            </a:r>
            <a:r>
              <a:rPr lang="it-IT" sz="6400" b="0" i="0" u="none" strike="noStrike" dirty="0" err="1">
                <a:solidFill>
                  <a:srgbClr val="212121"/>
                </a:solidFill>
                <a:effectLst/>
                <a:latin typeface="BlinkMacSystemFont"/>
              </a:rPr>
              <a:t>healthcare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systems</a:t>
            </a:r>
            <a:r>
              <a:rPr lang="it-IT" sz="6400" b="0" i="0" u="none" strike="noStrike" dirty="0">
                <a:solidFill>
                  <a:srgbClr val="212121"/>
                </a:solidFill>
                <a:effectLst/>
                <a:latin typeface="BlinkMacSystemFont"/>
              </a:rPr>
              <a:t> with capital, the </a:t>
            </a:r>
            <a:r>
              <a:rPr lang="it-IT" sz="6400" b="0" i="0" u="none" strike="noStrike" dirty="0" err="1">
                <a:solidFill>
                  <a:srgbClr val="212121"/>
                </a:solidFill>
                <a:effectLst/>
                <a:latin typeface="BlinkMacSystemFont"/>
              </a:rPr>
              <a:t>introduction</a:t>
            </a:r>
            <a:r>
              <a:rPr lang="it-IT" sz="6400" b="0" i="0" u="none" strike="noStrike" dirty="0">
                <a:solidFill>
                  <a:srgbClr val="212121"/>
                </a:solidFill>
                <a:effectLst/>
                <a:latin typeface="BlinkMacSystemFont"/>
              </a:rPr>
              <a:t> of </a:t>
            </a:r>
            <a:r>
              <a:rPr lang="it-IT" sz="6400" b="0" i="0" u="none" strike="noStrike" dirty="0" err="1">
                <a:solidFill>
                  <a:srgbClr val="212121"/>
                </a:solidFill>
                <a:effectLst/>
                <a:latin typeface="BlinkMacSystemFont"/>
              </a:rPr>
              <a:t>healthcare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systems</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into</a:t>
            </a:r>
            <a:r>
              <a:rPr lang="it-IT" sz="6400" b="0" i="0" u="none" strike="noStrike" dirty="0">
                <a:solidFill>
                  <a:srgbClr val="212121"/>
                </a:solidFill>
                <a:effectLst/>
                <a:latin typeface="BlinkMacSystemFont"/>
              </a:rPr>
              <a:t> long-</a:t>
            </a:r>
            <a:r>
              <a:rPr lang="it-IT" sz="6400" b="0" i="0" u="none" strike="noStrike" dirty="0" err="1">
                <a:solidFill>
                  <a:srgbClr val="212121"/>
                </a:solidFill>
                <a:effectLst/>
                <a:latin typeface="BlinkMacSystemFont"/>
              </a:rPr>
              <a:t>term</a:t>
            </a:r>
            <a:r>
              <a:rPr lang="it-IT" sz="6400" b="0" i="0" u="none" strike="noStrike" dirty="0">
                <a:solidFill>
                  <a:srgbClr val="212121"/>
                </a:solidFill>
                <a:effectLst/>
                <a:latin typeface="BlinkMacSystemFont"/>
              </a:rPr>
              <a:t> care </a:t>
            </a:r>
            <a:r>
              <a:rPr lang="it-IT" sz="6400" b="0" i="0" u="none" strike="noStrike" dirty="0" err="1">
                <a:solidFill>
                  <a:srgbClr val="212121"/>
                </a:solidFill>
                <a:effectLst/>
                <a:latin typeface="BlinkMacSystemFont"/>
              </a:rPr>
              <a:t>institutions</a:t>
            </a:r>
            <a:r>
              <a:rPr lang="it-IT" sz="6400" b="0" i="0" u="none" strike="noStrike" dirty="0">
                <a:solidFill>
                  <a:srgbClr val="212121"/>
                </a:solidFill>
                <a:effectLst/>
                <a:latin typeface="BlinkMacSystemFont"/>
              </a:rPr>
              <a:t>, and the </a:t>
            </a:r>
            <a:r>
              <a:rPr lang="it-IT" sz="6400" b="0" i="0" u="none" strike="noStrike" dirty="0" err="1">
                <a:solidFill>
                  <a:srgbClr val="212121"/>
                </a:solidFill>
                <a:effectLst/>
                <a:latin typeface="BlinkMacSystemFont"/>
              </a:rPr>
              <a:t>integration</a:t>
            </a:r>
            <a:r>
              <a:rPr lang="it-IT" sz="6400" b="0" i="0" u="none" strike="noStrike" dirty="0">
                <a:solidFill>
                  <a:srgbClr val="212121"/>
                </a:solidFill>
                <a:effectLst/>
                <a:latin typeface="BlinkMacSystemFont"/>
              </a:rPr>
              <a:t> of </a:t>
            </a:r>
            <a:r>
              <a:rPr lang="it-IT" sz="6400" b="0" i="0" u="none" strike="noStrike" dirty="0" err="1">
                <a:solidFill>
                  <a:srgbClr val="212121"/>
                </a:solidFill>
                <a:effectLst/>
                <a:latin typeface="BlinkMacSystemFont"/>
              </a:rPr>
              <a:t>measurement</a:t>
            </a:r>
            <a:r>
              <a:rPr lang="it-IT" sz="6400" b="0" i="0" u="none" strike="noStrike" dirty="0">
                <a:solidFill>
                  <a:srgbClr val="212121"/>
                </a:solidFill>
                <a:effectLst/>
                <a:latin typeface="BlinkMacSystemFont"/>
              </a:rPr>
              <a:t> data for care or </a:t>
            </a:r>
            <a:r>
              <a:rPr lang="it-IT" sz="6400" b="0" i="0" u="none" strike="noStrike" dirty="0" err="1">
                <a:solidFill>
                  <a:srgbClr val="212121"/>
                </a:solidFill>
                <a:effectLst/>
                <a:latin typeface="BlinkMacSystemFont"/>
              </a:rPr>
              <a:t>exposure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These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systems</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provide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comprehensive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communication</a:t>
            </a:r>
            <a:r>
              <a:rPr lang="it-IT" sz="6400" b="0" i="0" u="none" strike="noStrike" dirty="0">
                <a:solidFill>
                  <a:srgbClr val="212121"/>
                </a:solidFill>
                <a:effectLst/>
                <a:latin typeface="BlinkMacSystemFont"/>
              </a:rPr>
              <a:t> and home </a:t>
            </a:r>
            <a:r>
              <a:rPr lang="it-IT" sz="6400" b="0" i="0" u="none" strike="noStrike" dirty="0" err="1">
                <a:solidFill>
                  <a:srgbClr val="212121"/>
                </a:solidFill>
                <a:effectLst/>
                <a:latin typeface="BlinkMacSystemFont"/>
              </a:rPr>
              <a:t>exposure</a:t>
            </a:r>
            <a:r>
              <a:rPr lang="it-IT" sz="6400" b="0" i="0" u="none" strike="noStrike" dirty="0">
                <a:solidFill>
                  <a:srgbClr val="212121"/>
                </a:solidFill>
                <a:effectLst/>
                <a:latin typeface="BlinkMacSystemFont"/>
              </a:rPr>
              <a:t> reports and </a:t>
            </a:r>
            <a:r>
              <a:rPr lang="it-IT" sz="6400" b="0" i="0" u="none" strike="noStrike" dirty="0" err="1">
                <a:solidFill>
                  <a:srgbClr val="212121"/>
                </a:solidFill>
                <a:effectLst/>
                <a:latin typeface="BlinkMacSystemFont"/>
              </a:rPr>
              <a:t>enable</a:t>
            </a:r>
            <a:r>
              <a:rPr lang="it-IT" sz="6400" b="0" i="0" u="none" strike="noStrike" dirty="0">
                <a:solidFill>
                  <a:srgbClr val="212121"/>
                </a:solidFill>
                <a:effectLst/>
                <a:latin typeface="BlinkMacSystemFont"/>
              </a:rPr>
              <a:t> the </a:t>
            </a:r>
            <a:r>
              <a:rPr lang="it-IT" sz="6400" b="0" i="0" u="none" strike="noStrike" dirty="0" err="1">
                <a:solidFill>
                  <a:srgbClr val="212121"/>
                </a:solidFill>
                <a:effectLst/>
                <a:latin typeface="BlinkMacSystemFont"/>
              </a:rPr>
              <a:t>involvement</a:t>
            </a:r>
            <a:r>
              <a:rPr lang="it-IT" sz="6400" b="0" i="0" u="none" strike="noStrike" dirty="0">
                <a:solidFill>
                  <a:srgbClr val="212121"/>
                </a:solidFill>
                <a:effectLst/>
                <a:latin typeface="BlinkMacSystemFont"/>
              </a:rPr>
              <a:t> of </a:t>
            </a:r>
            <a:r>
              <a:rPr lang="it-IT" sz="6400" b="0" i="0" u="none" strike="noStrike" dirty="0" err="1">
                <a:solidFill>
                  <a:srgbClr val="212121"/>
                </a:solidFill>
                <a:effectLst/>
                <a:latin typeface="BlinkMacSystemFont"/>
              </a:rPr>
              <a:t>rehabilitation</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specialists</a:t>
            </a:r>
            <a:r>
              <a:rPr lang="it-IT" sz="6400" b="0" i="0" u="none" strike="noStrike" dirty="0">
                <a:solidFill>
                  <a:srgbClr val="212121"/>
                </a:solidFill>
                <a:effectLst/>
                <a:latin typeface="BlinkMacSystemFont"/>
              </a:rPr>
              <a:t> and </a:t>
            </a:r>
            <a:r>
              <a:rPr lang="it-IT" sz="6400" b="0" i="0" u="none" strike="noStrike" dirty="0" err="1">
                <a:solidFill>
                  <a:srgbClr val="212121"/>
                </a:solidFill>
                <a:effectLst/>
                <a:latin typeface="BlinkMacSystemFont"/>
              </a:rPr>
              <a:t>other</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experts</a:t>
            </a:r>
            <a:r>
              <a:rPr lang="it-IT" sz="6400" b="0" i="0" u="none" strike="noStrike" dirty="0">
                <a:solidFill>
                  <a:srgbClr val="212121"/>
                </a:solidFill>
                <a:effectLst/>
                <a:latin typeface="BlinkMacSystemFont"/>
              </a:rPr>
              <a:t>. Silver </a:t>
            </a:r>
            <a:r>
              <a:rPr lang="it-IT" sz="6400" b="0" i="0" u="none" strike="noStrike" dirty="0" err="1">
                <a:solidFill>
                  <a:srgbClr val="212121"/>
                </a:solidFill>
                <a:effectLst/>
                <a:latin typeface="BlinkMacSystemFont"/>
              </a:rPr>
              <a:t>technology</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enables</a:t>
            </a:r>
            <a:r>
              <a:rPr lang="it-IT" sz="6400" b="0" i="0" u="none" strike="noStrike" dirty="0">
                <a:solidFill>
                  <a:srgbClr val="212121"/>
                </a:solidFill>
                <a:effectLst/>
                <a:latin typeface="BlinkMacSystemFont"/>
              </a:rPr>
              <a:t> the </a:t>
            </a:r>
            <a:r>
              <a:rPr lang="it-IT" sz="6400" b="0" i="0" u="none" strike="noStrike" dirty="0" err="1">
                <a:solidFill>
                  <a:srgbClr val="212121"/>
                </a:solidFill>
                <a:effectLst/>
                <a:latin typeface="BlinkMacSystemFont"/>
              </a:rPr>
              <a:t>realization</a:t>
            </a:r>
            <a:r>
              <a:rPr lang="it-IT" sz="6400" b="0" i="0" u="none" strike="noStrike" dirty="0">
                <a:solidFill>
                  <a:srgbClr val="212121"/>
                </a:solidFill>
                <a:effectLst/>
                <a:latin typeface="BlinkMacSystemFont"/>
              </a:rPr>
              <a:t> of </a:t>
            </a:r>
            <a:r>
              <a:rPr lang="it-IT" sz="6400" b="0" i="0" u="none" strike="noStrike" dirty="0" err="1">
                <a:solidFill>
                  <a:srgbClr val="212121"/>
                </a:solidFill>
                <a:effectLst/>
                <a:latin typeface="BlinkMacSystemFont"/>
              </a:rPr>
              <a:t>health</a:t>
            </a:r>
            <a:r>
              <a:rPr lang="it-IT" sz="6400" b="0" i="0" u="none" strike="noStrike" dirty="0">
                <a:solidFill>
                  <a:srgbClr val="212121"/>
                </a:solidFill>
                <a:effectLst/>
                <a:latin typeface="BlinkMacSystemFont"/>
              </a:rPr>
              <a:t> management in long-</a:t>
            </a:r>
            <a:r>
              <a:rPr lang="it-IT" sz="6400" b="0" i="0" u="none" strike="noStrike" dirty="0" err="1">
                <a:solidFill>
                  <a:srgbClr val="212121"/>
                </a:solidFill>
                <a:effectLst/>
                <a:latin typeface="BlinkMacSystemFont"/>
              </a:rPr>
              <a:t>term</a:t>
            </a:r>
            <a:r>
              <a:rPr lang="it-IT" sz="6400" b="0" i="0" u="none" strike="noStrike" dirty="0">
                <a:solidFill>
                  <a:srgbClr val="212121"/>
                </a:solidFill>
                <a:effectLst/>
                <a:latin typeface="BlinkMacSystemFont"/>
              </a:rPr>
              <a:t> care </a:t>
            </a:r>
            <a:r>
              <a:rPr lang="it-IT" sz="6400" b="0" i="0" u="none" strike="noStrike" dirty="0" err="1">
                <a:solidFill>
                  <a:srgbClr val="212121"/>
                </a:solidFill>
                <a:effectLst/>
                <a:latin typeface="BlinkMacSystemFont"/>
              </a:rPr>
              <a:t>services</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workplace</a:t>
            </a:r>
            <a:r>
              <a:rPr lang="it-IT" sz="6400" b="0" i="0" u="none" strike="noStrike" dirty="0">
                <a:solidFill>
                  <a:srgbClr val="212121"/>
                </a:solidFill>
                <a:effectLst/>
                <a:latin typeface="BlinkMacSystemFont"/>
              </a:rPr>
              <a:t> care, and </a:t>
            </a:r>
            <a:r>
              <a:rPr lang="it-IT" sz="6400" b="0" i="0" u="none" strike="noStrike" dirty="0" err="1">
                <a:solidFill>
                  <a:srgbClr val="212121"/>
                </a:solidFill>
                <a:effectLst/>
                <a:latin typeface="BlinkMacSystemFont"/>
              </a:rPr>
              <a:t>health</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applications</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facilitating</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disease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prevention</a:t>
            </a:r>
            <a:r>
              <a:rPr lang="it-IT" sz="6400" b="0" i="0" u="none" strike="noStrike" dirty="0">
                <a:solidFill>
                  <a:srgbClr val="212121"/>
                </a:solidFill>
                <a:effectLst/>
                <a:latin typeface="BlinkMacSystemFont"/>
              </a:rPr>
              <a:t> and control, </a:t>
            </a:r>
            <a:r>
              <a:rPr lang="it-IT" sz="6400" b="0" i="0" u="none" strike="noStrike" dirty="0" err="1">
                <a:solidFill>
                  <a:srgbClr val="212121"/>
                </a:solidFill>
                <a:effectLst/>
                <a:latin typeface="BlinkMacSystemFont"/>
              </a:rPr>
              <a:t>improving</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disease</a:t>
            </a:r>
            <a:r>
              <a:rPr lang="it-IT" sz="6400" b="0" i="0" u="none" strike="noStrike" dirty="0">
                <a:solidFill>
                  <a:srgbClr val="212121"/>
                </a:solidFill>
                <a:effectLst/>
                <a:latin typeface="BlinkMacSystemFont"/>
              </a:rPr>
              <a:t> management, </a:t>
            </a:r>
            <a:r>
              <a:rPr lang="it-IT" sz="6400" b="0" i="0" u="none" strike="noStrike" dirty="0" err="1">
                <a:solidFill>
                  <a:srgbClr val="212121"/>
                </a:solidFill>
                <a:effectLst/>
                <a:latin typeface="BlinkMacSystemFont"/>
              </a:rPr>
              <a:t>reducing</a:t>
            </a:r>
            <a:r>
              <a:rPr lang="it-IT" sz="6400" b="0" i="0" u="none" strike="noStrike" dirty="0">
                <a:solidFill>
                  <a:srgbClr val="212121"/>
                </a:solidFill>
                <a:effectLst/>
                <a:latin typeface="BlinkMacSystemFont"/>
              </a:rPr>
              <a:t> home </a:t>
            </a:r>
            <a:r>
              <a:rPr lang="it-IT" sz="6400" b="0" i="0" u="none" strike="noStrike" dirty="0" err="1">
                <a:solidFill>
                  <a:srgbClr val="212121"/>
                </a:solidFill>
                <a:effectLst/>
                <a:latin typeface="BlinkMacSystemFont"/>
              </a:rPr>
              <a:t>isolation</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alleviating</a:t>
            </a:r>
            <a:r>
              <a:rPr lang="it-IT" sz="6400" b="0" i="0" u="none" strike="noStrike" dirty="0">
                <a:solidFill>
                  <a:srgbClr val="212121"/>
                </a:solidFill>
                <a:effectLst/>
                <a:latin typeface="BlinkMacSystemFont"/>
              </a:rPr>
              <a:t> family </a:t>
            </a:r>
            <a:r>
              <a:rPr lang="it-IT" sz="6400" b="0" i="0" u="none" strike="noStrike" dirty="0" err="1">
                <a:solidFill>
                  <a:srgbClr val="212121"/>
                </a:solidFill>
                <a:effectLst/>
                <a:latin typeface="BlinkMacSystemFont"/>
              </a:rPr>
              <a:t>burden</a:t>
            </a:r>
            <a:r>
              <a:rPr lang="it-IT" sz="6400" b="0" i="0" u="none" strike="noStrike" dirty="0">
                <a:solidFill>
                  <a:srgbClr val="212121"/>
                </a:solidFill>
                <a:effectLst/>
                <a:latin typeface="BlinkMacSystemFont"/>
              </a:rPr>
              <a:t> in </a:t>
            </a:r>
            <a:r>
              <a:rPr lang="it-IT" sz="6400" b="0" i="0" u="none" strike="noStrike" dirty="0" err="1">
                <a:solidFill>
                  <a:srgbClr val="212121"/>
                </a:solidFill>
                <a:effectLst/>
                <a:latin typeface="BlinkMacSystemFont"/>
              </a:rPr>
              <a:t>terms</a:t>
            </a:r>
            <a:r>
              <a:rPr lang="it-IT" sz="6400" b="0" i="0" u="none" strike="noStrike" dirty="0">
                <a:solidFill>
                  <a:srgbClr val="212121"/>
                </a:solidFill>
                <a:effectLst/>
                <a:latin typeface="BlinkMacSystemFont"/>
              </a:rPr>
              <a:t> of nursing, and </a:t>
            </a:r>
            <a:r>
              <a:rPr lang="it-IT" sz="6400" b="0" i="0" u="none" strike="noStrike" dirty="0" err="1">
                <a:solidFill>
                  <a:srgbClr val="212121"/>
                </a:solidFill>
                <a:effectLst/>
                <a:latin typeface="BlinkMacSystemFont"/>
              </a:rPr>
              <a:t>promoting</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health</a:t>
            </a:r>
            <a:r>
              <a:rPr lang="it-IT" sz="6400" b="0" i="0" u="none" strike="noStrike" dirty="0">
                <a:solidFill>
                  <a:srgbClr val="212121"/>
                </a:solidFill>
                <a:effectLst/>
                <a:latin typeface="BlinkMacSystemFont"/>
              </a:rPr>
              <a:t> and </a:t>
            </a:r>
            <a:r>
              <a:rPr lang="it-IT" sz="6400" b="0" i="0" u="none" strike="noStrike" dirty="0" err="1">
                <a:solidFill>
                  <a:srgbClr val="212121"/>
                </a:solidFill>
                <a:effectLst/>
                <a:latin typeface="BlinkMacSystemFont"/>
              </a:rPr>
              <a:t>disease</a:t>
            </a:r>
            <a:r>
              <a:rPr lang="it-IT" sz="6400" b="0" i="0" u="none" strike="noStrike" dirty="0">
                <a:solidFill>
                  <a:srgbClr val="212121"/>
                </a:solidFill>
                <a:effectLst/>
                <a:latin typeface="BlinkMacSystemFont"/>
              </a:rPr>
              <a:t> control. </a:t>
            </a:r>
            <a:r>
              <a:rPr lang="it-IT" sz="6400" b="0" i="0" u="none" strike="noStrike" dirty="0" err="1">
                <a:solidFill>
                  <a:srgbClr val="212121"/>
                </a:solidFill>
                <a:effectLst/>
                <a:latin typeface="BlinkMacSystemFont"/>
              </a:rPr>
              <a:t>Research</a:t>
            </a:r>
            <a:r>
              <a:rPr lang="it-IT" sz="6400" b="0" i="0" u="none" strike="noStrike" dirty="0">
                <a:solidFill>
                  <a:srgbClr val="212121"/>
                </a:solidFill>
                <a:effectLst/>
                <a:latin typeface="BlinkMacSystemFont"/>
              </a:rPr>
              <a:t> and </a:t>
            </a:r>
            <a:r>
              <a:rPr lang="it-IT" sz="6400" b="0" i="0" u="none" strike="noStrike" dirty="0" err="1">
                <a:solidFill>
                  <a:srgbClr val="212121"/>
                </a:solidFill>
                <a:effectLst/>
                <a:latin typeface="BlinkMacSystemFont"/>
              </a:rPr>
              <a:t>development</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efforts</a:t>
            </a:r>
            <a:r>
              <a:rPr lang="it-IT" sz="6400" b="0" i="0" u="none" strike="noStrike" dirty="0">
                <a:solidFill>
                  <a:srgbClr val="212121"/>
                </a:solidFill>
                <a:effectLst/>
                <a:latin typeface="BlinkMacSystemFont"/>
              </a:rPr>
              <a:t> in </a:t>
            </a:r>
            <a:r>
              <a:rPr lang="it-IT" sz="6400" b="0" i="0" u="none" strike="noStrike" dirty="0" err="1">
                <a:solidFill>
                  <a:srgbClr val="212121"/>
                </a:solidFill>
                <a:effectLst/>
                <a:latin typeface="BlinkMacSystemFont"/>
              </a:rPr>
              <a:t>forward-looking</a:t>
            </a:r>
            <a:r>
              <a:rPr lang="it-IT" sz="6400" b="0" i="0" u="none" strike="noStrike" dirty="0">
                <a:solidFill>
                  <a:srgbClr val="212121"/>
                </a:solidFill>
                <a:effectLst/>
                <a:latin typeface="BlinkMacSystemFont"/>
              </a:rPr>
              <a:t> cross-domain </a:t>
            </a:r>
            <a:r>
              <a:rPr lang="it-IT" sz="6400" b="0" i="0" u="none" strike="noStrike" dirty="0" err="1">
                <a:solidFill>
                  <a:srgbClr val="212121"/>
                </a:solidFill>
                <a:effectLst/>
                <a:latin typeface="BlinkMacSystemFont"/>
              </a:rPr>
              <a:t>precision</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health</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technology</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system</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construction</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testing</a:t>
            </a:r>
            <a:r>
              <a:rPr lang="it-IT" sz="6400" b="0" i="0" u="none" strike="noStrike" dirty="0">
                <a:solidFill>
                  <a:srgbClr val="212121"/>
                </a:solidFill>
                <a:effectLst/>
                <a:latin typeface="BlinkMacSystemFont"/>
              </a:rPr>
              <a:t>, and </a:t>
            </a:r>
            <a:r>
              <a:rPr lang="it-IT" sz="6400" b="0" i="0" u="none" strike="noStrike" dirty="0" err="1">
                <a:solidFill>
                  <a:srgbClr val="212121"/>
                </a:solidFill>
                <a:effectLst/>
                <a:latin typeface="BlinkMacSystemFont"/>
              </a:rPr>
              <a:t>integration</a:t>
            </a:r>
            <a:r>
              <a:rPr lang="it-IT" sz="6400" b="0" i="0" u="none" strike="noStrike" dirty="0">
                <a:solidFill>
                  <a:srgbClr val="212121"/>
                </a:solidFill>
                <a:effectLst/>
                <a:latin typeface="BlinkMacSystemFont"/>
              </a:rPr>
              <a:t> are </a:t>
            </a:r>
            <a:r>
              <a:rPr lang="it-IT" sz="6400" b="0" i="0" u="none" strike="noStrike" dirty="0" err="1">
                <a:solidFill>
                  <a:srgbClr val="212121"/>
                </a:solidFill>
                <a:effectLst/>
                <a:latin typeface="BlinkMacSystemFont"/>
              </a:rPr>
              <a:t>carried</a:t>
            </a:r>
            <a:r>
              <a:rPr lang="it-IT" sz="6400" b="0" i="0" u="none" strike="noStrike" dirty="0">
                <a:solidFill>
                  <a:srgbClr val="212121"/>
                </a:solidFill>
                <a:effectLst/>
                <a:latin typeface="BlinkMacSystemFont"/>
              </a:rPr>
              <a:t> out. </a:t>
            </a:r>
            <a:r>
              <a:rPr lang="it-IT" sz="6400" b="0" i="0" u="none" strike="noStrike" dirty="0" err="1">
                <a:solidFill>
                  <a:srgbClr val="FF0000"/>
                </a:solidFill>
                <a:effectLst/>
                <a:latin typeface="BlinkMacSystemFont"/>
              </a:rPr>
              <a:t>This</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integrated</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project</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consists</a:t>
            </a:r>
            <a:r>
              <a:rPr lang="it-IT" sz="6400" b="0" i="0" u="none" strike="noStrike" dirty="0">
                <a:solidFill>
                  <a:srgbClr val="FF0000"/>
                </a:solidFill>
                <a:effectLst/>
                <a:latin typeface="BlinkMacSystemFont"/>
              </a:rPr>
              <a:t> of </a:t>
            </a:r>
            <a:r>
              <a:rPr lang="it-IT" sz="6400" b="0" i="0" u="none" strike="noStrike" dirty="0" err="1">
                <a:solidFill>
                  <a:srgbClr val="FF0000"/>
                </a:solidFill>
                <a:effectLst/>
                <a:latin typeface="BlinkMacSystemFont"/>
              </a:rPr>
              <a:t>two</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main</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components</a:t>
            </a:r>
            <a:r>
              <a:rPr lang="it-IT" sz="6400" b="0" i="0" u="none" strike="noStrike" dirty="0">
                <a:solidFill>
                  <a:srgbClr val="FF0000"/>
                </a:solidFill>
                <a:effectLst/>
                <a:latin typeface="BlinkMacSystemFont"/>
              </a:rPr>
              <a:t>. The </a:t>
            </a:r>
            <a:r>
              <a:rPr lang="it-IT" sz="6400" b="0" i="0" u="none" strike="noStrike" dirty="0" err="1">
                <a:solidFill>
                  <a:srgbClr val="FF0000"/>
                </a:solidFill>
                <a:effectLst/>
                <a:latin typeface="BlinkMacSystemFont"/>
              </a:rPr>
              <a:t>Integrated</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Intelligent</a:t>
            </a:r>
            <a:r>
              <a:rPr lang="it-IT" sz="6400" b="0" i="0" u="none" strike="noStrike" dirty="0">
                <a:solidFill>
                  <a:srgbClr val="FF0000"/>
                </a:solidFill>
                <a:effectLst/>
                <a:latin typeface="BlinkMacSystemFont"/>
              </a:rPr>
              <a:t> Long-</a:t>
            </a:r>
            <a:r>
              <a:rPr lang="it-IT" sz="6400" b="0" i="0" u="none" strike="noStrike" dirty="0" err="1">
                <a:solidFill>
                  <a:srgbClr val="FF0000"/>
                </a:solidFill>
                <a:effectLst/>
                <a:latin typeface="BlinkMacSystemFont"/>
              </a:rPr>
              <a:t>Term</a:t>
            </a:r>
            <a:r>
              <a:rPr lang="it-IT" sz="6400" b="0" i="0" u="none" strike="noStrike" dirty="0">
                <a:solidFill>
                  <a:srgbClr val="FF0000"/>
                </a:solidFill>
                <a:effectLst/>
                <a:latin typeface="BlinkMacSystemFont"/>
              </a:rPr>
              <a:t> Care Service Management System </a:t>
            </a:r>
            <a:r>
              <a:rPr lang="it-IT" sz="6400" b="0" i="0" u="none" strike="noStrike" dirty="0" err="1">
                <a:solidFill>
                  <a:srgbClr val="FF0000"/>
                </a:solidFill>
                <a:effectLst/>
                <a:latin typeface="BlinkMacSystemFont"/>
              </a:rPr>
              <a:t>focuses</a:t>
            </a:r>
            <a:r>
              <a:rPr lang="it-IT" sz="6400" b="0" i="0" u="none" strike="noStrike" dirty="0">
                <a:solidFill>
                  <a:srgbClr val="FF0000"/>
                </a:solidFill>
                <a:effectLst/>
                <a:latin typeface="BlinkMacSystemFont"/>
              </a:rPr>
              <a:t> on building a </a:t>
            </a:r>
            <a:r>
              <a:rPr lang="it-IT" sz="6400" b="0" i="0" u="none" strike="noStrike" dirty="0" err="1">
                <a:solidFill>
                  <a:srgbClr val="FF0000"/>
                </a:solidFill>
                <a:effectLst/>
                <a:latin typeface="BlinkMacSystemFont"/>
              </a:rPr>
              <a:t>personalized</a:t>
            </a:r>
            <a:r>
              <a:rPr lang="it-IT" sz="6400" b="0" i="0" u="none" strike="noStrike" dirty="0">
                <a:solidFill>
                  <a:srgbClr val="FF0000"/>
                </a:solidFill>
                <a:effectLst/>
                <a:latin typeface="BlinkMacSystemFont"/>
              </a:rPr>
              <a:t> care service </a:t>
            </a:r>
            <a:r>
              <a:rPr lang="it-IT" sz="6400" b="0" i="0" u="none" strike="noStrike" dirty="0" err="1">
                <a:solidFill>
                  <a:srgbClr val="FF0000"/>
                </a:solidFill>
                <a:effectLst/>
                <a:latin typeface="BlinkMacSystemFont"/>
              </a:rPr>
              <a:t>system</a:t>
            </a:r>
            <a:r>
              <a:rPr lang="it-IT" sz="6400" b="0" i="0" u="none" strike="noStrike" dirty="0">
                <a:solidFill>
                  <a:srgbClr val="FF0000"/>
                </a:solidFill>
                <a:effectLst/>
                <a:latin typeface="BlinkMacSystemFont"/>
              </a:rPr>
              <a:t> for the </a:t>
            </a:r>
            <a:r>
              <a:rPr lang="it-IT" sz="6400" b="0" i="0" u="none" strike="noStrike" dirty="0" err="1">
                <a:solidFill>
                  <a:srgbClr val="FF0000"/>
                </a:solidFill>
                <a:effectLst/>
                <a:latin typeface="BlinkMacSystemFont"/>
              </a:rPr>
              <a:t>elderly</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encompassing</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health</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nutrition</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diet</a:t>
            </a:r>
            <a:r>
              <a:rPr lang="it-IT" sz="6400" b="0" i="0" u="none" strike="noStrike" dirty="0">
                <a:solidFill>
                  <a:srgbClr val="FF0000"/>
                </a:solidFill>
                <a:effectLst/>
                <a:latin typeface="BlinkMacSystemFont"/>
              </a:rPr>
              <a:t>, and </a:t>
            </a:r>
            <a:r>
              <a:rPr lang="it-IT" sz="6400" b="0" i="0" u="none" strike="noStrike" dirty="0" err="1">
                <a:solidFill>
                  <a:srgbClr val="FF0000"/>
                </a:solidFill>
                <a:effectLst/>
                <a:latin typeface="BlinkMacSystemFont"/>
              </a:rPr>
              <a:t>health</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education</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aspects</a:t>
            </a:r>
            <a:r>
              <a:rPr lang="it-IT" sz="6400" b="0" i="0" u="none" strike="noStrike" dirty="0">
                <a:solidFill>
                  <a:srgbClr val="FF0000"/>
                </a:solidFill>
                <a:effectLst/>
                <a:latin typeface="BlinkMacSystemFont"/>
              </a:rPr>
              <a:t>. The </a:t>
            </a:r>
            <a:r>
              <a:rPr lang="it-IT" sz="6400" b="0" i="0" u="none" strike="noStrike" dirty="0" err="1">
                <a:solidFill>
                  <a:srgbClr val="FF0000"/>
                </a:solidFill>
                <a:effectLst/>
                <a:latin typeface="BlinkMacSystemFont"/>
              </a:rPr>
              <a:t>Wearable</a:t>
            </a:r>
            <a:r>
              <a:rPr lang="it-IT" sz="6400" b="0" i="0" u="none" strike="noStrike" dirty="0">
                <a:solidFill>
                  <a:srgbClr val="FF0000"/>
                </a:solidFill>
                <a:effectLst/>
                <a:latin typeface="BlinkMacSystemFont"/>
              </a:rPr>
              <a:t> Internet of </a:t>
            </a:r>
            <a:r>
              <a:rPr lang="it-IT" sz="6400" b="0" i="0" u="none" strike="noStrike" dirty="0" err="1">
                <a:solidFill>
                  <a:srgbClr val="FF0000"/>
                </a:solidFill>
                <a:effectLst/>
                <a:latin typeface="BlinkMacSystemFont"/>
              </a:rPr>
              <a:t>Things</a:t>
            </a:r>
            <a:r>
              <a:rPr lang="it-IT" sz="6400" b="0" i="0" u="none" strike="noStrike" dirty="0">
                <a:solidFill>
                  <a:srgbClr val="FF0000"/>
                </a:solidFill>
                <a:effectLst/>
                <a:latin typeface="BlinkMacSystemFont"/>
              </a:rPr>
              <a:t> Care System </a:t>
            </a:r>
            <a:r>
              <a:rPr lang="it-IT" sz="6400" b="0" i="0" u="none" strike="noStrike" dirty="0" err="1">
                <a:solidFill>
                  <a:srgbClr val="FF0000"/>
                </a:solidFill>
                <a:effectLst/>
                <a:latin typeface="BlinkMacSystemFont"/>
              </a:rPr>
              <a:t>primarily</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supports</a:t>
            </a:r>
            <a:r>
              <a:rPr lang="it-IT" sz="6400" b="0" i="0" u="none" strike="noStrike" dirty="0">
                <a:solidFill>
                  <a:srgbClr val="FF0000"/>
                </a:solidFill>
                <a:effectLst/>
                <a:latin typeface="BlinkMacSystemFont"/>
              </a:rPr>
              <a:t> the </a:t>
            </a:r>
            <a:r>
              <a:rPr lang="it-IT" sz="6400" b="0" i="0" u="none" strike="noStrike" dirty="0" err="1">
                <a:solidFill>
                  <a:srgbClr val="FF0000"/>
                </a:solidFill>
                <a:effectLst/>
                <a:latin typeface="BlinkMacSystemFont"/>
              </a:rPr>
              <a:t>development</a:t>
            </a:r>
            <a:r>
              <a:rPr lang="it-IT" sz="6400" b="0" i="0" u="none" strike="noStrike" dirty="0">
                <a:solidFill>
                  <a:srgbClr val="FF0000"/>
                </a:solidFill>
                <a:effectLst/>
                <a:latin typeface="BlinkMacSystemFont"/>
              </a:rPr>
              <a:t> of </a:t>
            </a:r>
            <a:r>
              <a:rPr lang="it-IT" sz="6400" b="0" i="0" u="none" strike="noStrike" dirty="0" err="1">
                <a:solidFill>
                  <a:srgbClr val="FF0000"/>
                </a:solidFill>
                <a:effectLst/>
                <a:latin typeface="BlinkMacSystemFont"/>
              </a:rPr>
              <a:t>portable</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physiological</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signal</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detection</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devices</a:t>
            </a:r>
            <a:r>
              <a:rPr lang="it-IT" sz="6400" b="0" i="0" u="none" strike="noStrike" dirty="0">
                <a:solidFill>
                  <a:srgbClr val="FF0000"/>
                </a:solidFill>
                <a:effectLst/>
                <a:latin typeface="BlinkMacSystemFont"/>
              </a:rPr>
              <a:t> and </a:t>
            </a:r>
            <a:r>
              <a:rPr lang="it-IT" sz="6400" b="0" i="0" u="none" strike="noStrike" dirty="0" err="1">
                <a:solidFill>
                  <a:srgbClr val="FF0000"/>
                </a:solidFill>
                <a:effectLst/>
                <a:latin typeface="BlinkMacSystemFont"/>
              </a:rPr>
              <a:t>electronic</a:t>
            </a:r>
            <a:r>
              <a:rPr lang="it-IT" sz="6400" b="0" i="0" u="none" strike="noStrike" dirty="0">
                <a:solidFill>
                  <a:srgbClr val="FF0000"/>
                </a:solidFill>
                <a:effectLst/>
                <a:latin typeface="BlinkMacSystemFont"/>
              </a:rPr>
              <a:t> </a:t>
            </a:r>
            <a:r>
              <a:rPr lang="it-IT" sz="6400" b="0" i="0" u="none" strike="noStrike" dirty="0" err="1">
                <a:solidFill>
                  <a:srgbClr val="FF0000"/>
                </a:solidFill>
                <a:effectLst/>
                <a:latin typeface="BlinkMacSystemFont"/>
              </a:rPr>
              <a:t>fences</a:t>
            </a:r>
            <a:r>
              <a:rPr lang="it-IT" sz="6400" b="0" i="0" u="none" strike="noStrike" dirty="0">
                <a:solidFill>
                  <a:srgbClr val="FF0000"/>
                </a:solidFill>
                <a:effectLst/>
                <a:latin typeface="BlinkMacSystemFont"/>
              </a:rPr>
              <a:t>.</a:t>
            </a:r>
          </a:p>
          <a:p>
            <a:pPr algn="l"/>
            <a:r>
              <a:rPr lang="it-IT" sz="6400" b="1" i="0" u="none" strike="noStrike" dirty="0" err="1">
                <a:solidFill>
                  <a:srgbClr val="212121"/>
                </a:solidFill>
                <a:effectLst/>
                <a:latin typeface="BlinkMacSystemFont"/>
              </a:rPr>
              <a:t>Keywords</a:t>
            </a:r>
            <a:r>
              <a:rPr lang="it-IT" sz="6400" b="1"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artificial</a:t>
            </a:r>
            <a:r>
              <a:rPr lang="it-IT" sz="6400" b="0" i="0" u="none" strike="noStrike" dirty="0">
                <a:solidFill>
                  <a:srgbClr val="212121"/>
                </a:solidFill>
                <a:effectLst/>
                <a:latin typeface="BlinkMacSystemFont"/>
              </a:rPr>
              <a:t> intelligence; </a:t>
            </a:r>
            <a:r>
              <a:rPr lang="it-IT" sz="6400" b="0" i="0" u="none" strike="noStrike" dirty="0" err="1">
                <a:solidFill>
                  <a:srgbClr val="212121"/>
                </a:solidFill>
                <a:effectLst/>
                <a:latin typeface="BlinkMacSystemFont"/>
              </a:rPr>
              <a:t>edge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computing</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healthcare</a:t>
            </a:r>
            <a:r>
              <a:rPr lang="it-IT" sz="6400" b="0" i="0" u="none" strike="noStrike" dirty="0">
                <a:solidFill>
                  <a:srgbClr val="212121"/>
                </a:solidFill>
                <a:effectLst/>
                <a:latin typeface="BlinkMacSystemFont"/>
              </a:rPr>
              <a:t>; long-</a:t>
            </a:r>
            <a:r>
              <a:rPr lang="it-IT" sz="6400" b="0" i="0" u="none" strike="noStrike" dirty="0" err="1">
                <a:solidFill>
                  <a:srgbClr val="212121"/>
                </a:solidFill>
                <a:effectLst/>
                <a:latin typeface="BlinkMacSystemFont"/>
              </a:rPr>
              <a:t>term</a:t>
            </a:r>
            <a:r>
              <a:rPr lang="it-IT" sz="6400" b="0" i="0" u="none" strike="noStrike" dirty="0">
                <a:solidFill>
                  <a:srgbClr val="212121"/>
                </a:solidFill>
                <a:effectLst/>
                <a:latin typeface="BlinkMacSystemFont"/>
              </a:rPr>
              <a:t> care </a:t>
            </a:r>
            <a:r>
              <a:rPr lang="it-IT" sz="6400" b="0" i="0" u="none" strike="noStrike" dirty="0" err="1">
                <a:solidFill>
                  <a:srgbClr val="212121"/>
                </a:solidFill>
                <a:effectLst/>
                <a:latin typeface="BlinkMacSystemFont"/>
              </a:rPr>
              <a:t>environment</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wearable</a:t>
            </a:r>
            <a:r>
              <a:rPr lang="it-IT" sz="6400" b="0" i="0" u="none" strike="noStrike" dirty="0">
                <a:solidFill>
                  <a:srgbClr val="212121"/>
                </a:solidFill>
                <a:effectLst/>
                <a:latin typeface="BlinkMacSystemFont"/>
              </a:rPr>
              <a:t> </a:t>
            </a:r>
            <a:r>
              <a:rPr lang="it-IT" sz="6400" b="0" i="0" u="none" strike="noStrike" dirty="0" err="1">
                <a:solidFill>
                  <a:srgbClr val="212121"/>
                </a:solidFill>
                <a:effectLst/>
                <a:latin typeface="BlinkMacSystemFont"/>
              </a:rPr>
              <a:t>IoT</a:t>
            </a:r>
            <a:r>
              <a:rPr lang="it-IT" sz="6400" b="0" i="0" u="none" strike="noStrike" dirty="0">
                <a:solidFill>
                  <a:srgbClr val="212121"/>
                </a:solidFill>
                <a:effectLst/>
                <a:latin typeface="BlinkMacSystemFont"/>
              </a:rPr>
              <a:t> care </a:t>
            </a:r>
            <a:r>
              <a:rPr lang="it-IT" sz="6400" b="0" i="0" u="none" strike="noStrike" dirty="0" err="1">
                <a:solidFill>
                  <a:srgbClr val="212121"/>
                </a:solidFill>
                <a:effectLst/>
                <a:latin typeface="BlinkMacSystemFont"/>
              </a:rPr>
              <a:t>system</a:t>
            </a:r>
            <a:r>
              <a:rPr lang="it-IT" sz="6400" b="0" i="0" u="none" strike="noStrike" dirty="0">
                <a:solidFill>
                  <a:srgbClr val="212121"/>
                </a:solidFill>
                <a:effectLst/>
                <a:latin typeface="BlinkMacSystemFont"/>
              </a:rPr>
              <a:t>.</a:t>
            </a:r>
          </a:p>
          <a:p>
            <a:pPr algn="l"/>
            <a:r>
              <a:rPr lang="it-IT" sz="6400" b="0" i="0" u="none" strike="noStrike" dirty="0">
                <a:solidFill>
                  <a:srgbClr val="4C2C92"/>
                </a:solidFill>
                <a:effectLst/>
                <a:latin typeface="BlinkMacSystemFont"/>
                <a:hlinkClick r:id="rId11"/>
              </a:rPr>
              <a:t>PubMed Disclaimer</a:t>
            </a:r>
            <a:endParaRPr lang="it-IT" sz="6400" b="0" i="0" u="none" strike="noStrike" dirty="0">
              <a:solidFill>
                <a:srgbClr val="212121"/>
              </a:solidFill>
              <a:effectLst/>
              <a:latin typeface="BlinkMacSystemFont"/>
            </a:endParaRPr>
          </a:p>
          <a:p>
            <a:endParaRPr lang="it-IT" dirty="0"/>
          </a:p>
        </p:txBody>
      </p:sp>
    </p:spTree>
    <p:extLst>
      <p:ext uri="{BB962C8B-B14F-4D97-AF65-F5344CB8AC3E}">
        <p14:creationId xmlns:p14="http://schemas.microsoft.com/office/powerpoint/2010/main" val="254198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EFE8E5E-C52E-1840-9F91-191A03198FBE}"/>
              </a:ext>
            </a:extLst>
          </p:cNvPr>
          <p:cNvSpPr>
            <a:spLocks noGrp="1"/>
          </p:cNvSpPr>
          <p:nvPr>
            <p:ph type="title"/>
          </p:nvPr>
        </p:nvSpPr>
        <p:spPr>
          <a:xfrm>
            <a:off x="544457" y="819947"/>
            <a:ext cx="8499376" cy="743671"/>
          </a:xfrm>
        </p:spPr>
        <p:txBody>
          <a:bodyPr vert="horz" lIns="91440" tIns="45720" rIns="91440" bIns="45720" rtlCol="0" anchor="ctr">
            <a:noAutofit/>
          </a:bodyPr>
          <a:lstStyle/>
          <a:p>
            <a:r>
              <a:rPr lang="it-IT" sz="3200" b="1" dirty="0"/>
              <a:t>Paziente moderno</a:t>
            </a:r>
          </a:p>
        </p:txBody>
      </p:sp>
      <p:grpSp>
        <p:nvGrpSpPr>
          <p:cNvPr id="3" name="Gruppo 2">
            <a:extLst>
              <a:ext uri="{FF2B5EF4-FFF2-40B4-BE49-F238E27FC236}">
                <a16:creationId xmlns:a16="http://schemas.microsoft.com/office/drawing/2014/main" id="{99A041BF-CAAD-4DF7-9337-8EF999B8BD62}"/>
              </a:ext>
            </a:extLst>
          </p:cNvPr>
          <p:cNvGrpSpPr/>
          <p:nvPr/>
        </p:nvGrpSpPr>
        <p:grpSpPr>
          <a:xfrm>
            <a:off x="-256118" y="1500331"/>
            <a:ext cx="12619570" cy="5064169"/>
            <a:chOff x="-256118" y="1500331"/>
            <a:chExt cx="12619570" cy="5064169"/>
          </a:xfrm>
        </p:grpSpPr>
        <p:grpSp>
          <p:nvGrpSpPr>
            <p:cNvPr id="2" name="Gruppo 1">
              <a:extLst>
                <a:ext uri="{FF2B5EF4-FFF2-40B4-BE49-F238E27FC236}">
                  <a16:creationId xmlns:a16="http://schemas.microsoft.com/office/drawing/2014/main" id="{20969595-AAF0-4478-95C5-64877A0164AF}"/>
                </a:ext>
              </a:extLst>
            </p:cNvPr>
            <p:cNvGrpSpPr/>
            <p:nvPr/>
          </p:nvGrpSpPr>
          <p:grpSpPr>
            <a:xfrm>
              <a:off x="-256118" y="1567163"/>
              <a:ext cx="12619570" cy="4997337"/>
              <a:chOff x="-256118" y="1185420"/>
              <a:chExt cx="12619570" cy="4997337"/>
            </a:xfrm>
          </p:grpSpPr>
          <p:sp>
            <p:nvSpPr>
              <p:cNvPr id="7" name="Text Box 3">
                <a:extLst>
                  <a:ext uri="{FF2B5EF4-FFF2-40B4-BE49-F238E27FC236}">
                    <a16:creationId xmlns:a16="http://schemas.microsoft.com/office/drawing/2014/main" id="{47F6F070-C4B2-714A-9ADA-2D80AA3A4E6F}"/>
                  </a:ext>
                </a:extLst>
              </p:cNvPr>
              <p:cNvSpPr txBox="1">
                <a:spLocks noChangeArrowheads="1"/>
              </p:cNvSpPr>
              <p:nvPr/>
            </p:nvSpPr>
            <p:spPr bwMode="auto">
              <a:xfrm>
                <a:off x="-256118" y="3279777"/>
                <a:ext cx="3331635" cy="584775"/>
              </a:xfrm>
              <a:prstGeom prst="rect">
                <a:avLst/>
              </a:prstGeom>
              <a:noFill/>
              <a:ln w="12700">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it-IT" sz="3200" b="1" dirty="0" err="1">
                    <a:solidFill>
                      <a:schemeClr val="accent1">
                        <a:lumMod val="75000"/>
                      </a:schemeClr>
                    </a:solidFill>
                    <a:effectLst>
                      <a:outerShdw blurRad="38100" dist="38100" dir="2700000" algn="tl">
                        <a:srgbClr val="C0C0C0"/>
                      </a:outerShdw>
                    </a:effectLst>
                    <a:cs typeface="Arial" panose="020B0604020202020204" pitchFamily="34" charset="0"/>
                  </a:rPr>
                  <a:t>Fragilità</a:t>
                </a:r>
                <a:endParaRPr lang="en-US" altLang="it-IT" sz="3200" b="1" dirty="0">
                  <a:solidFill>
                    <a:schemeClr val="accent1">
                      <a:lumMod val="75000"/>
                    </a:schemeClr>
                  </a:solidFill>
                  <a:effectLst>
                    <a:outerShdw blurRad="38100" dist="38100" dir="2700000" algn="tl">
                      <a:srgbClr val="C0C0C0"/>
                    </a:outerShdw>
                  </a:effectLst>
                  <a:cs typeface="Arial" panose="020B0604020202020204" pitchFamily="34" charset="0"/>
                </a:endParaRPr>
              </a:p>
            </p:txBody>
          </p:sp>
          <p:sp>
            <p:nvSpPr>
              <p:cNvPr id="8" name="Text Box 4">
                <a:extLst>
                  <a:ext uri="{FF2B5EF4-FFF2-40B4-BE49-F238E27FC236}">
                    <a16:creationId xmlns:a16="http://schemas.microsoft.com/office/drawing/2014/main" id="{FCAB0F72-0F05-8848-8EEE-F6766921B4BE}"/>
                  </a:ext>
                </a:extLst>
              </p:cNvPr>
              <p:cNvSpPr txBox="1">
                <a:spLocks noChangeArrowheads="1"/>
              </p:cNvSpPr>
              <p:nvPr/>
            </p:nvSpPr>
            <p:spPr bwMode="auto">
              <a:xfrm>
                <a:off x="3393432" y="1185420"/>
                <a:ext cx="46714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dirty="0" err="1">
                    <a:solidFill>
                      <a:schemeClr val="accent1">
                        <a:lumMod val="75000"/>
                      </a:schemeClr>
                    </a:solidFill>
                    <a:cs typeface="Arial" panose="020B0604020202020204" pitchFamily="34" charset="0"/>
                  </a:rPr>
                  <a:t>Multimorbidità</a:t>
                </a:r>
                <a:r>
                  <a:rPr lang="en-US" altLang="it-IT" sz="1800" b="1" dirty="0">
                    <a:solidFill>
                      <a:schemeClr val="accent1">
                        <a:lumMod val="75000"/>
                      </a:schemeClr>
                    </a:solidFill>
                    <a:cs typeface="Arial" panose="020B0604020202020204" pitchFamily="34" charset="0"/>
                  </a:rPr>
                  <a:t> &gt; 75 aa</a:t>
                </a:r>
              </a:p>
            </p:txBody>
          </p:sp>
          <p:sp>
            <p:nvSpPr>
              <p:cNvPr id="9" name="Text Box 5">
                <a:extLst>
                  <a:ext uri="{FF2B5EF4-FFF2-40B4-BE49-F238E27FC236}">
                    <a16:creationId xmlns:a16="http://schemas.microsoft.com/office/drawing/2014/main" id="{12F2FF6B-9878-5A46-B39C-4DE4D28F9873}"/>
                  </a:ext>
                </a:extLst>
              </p:cNvPr>
              <p:cNvSpPr txBox="1">
                <a:spLocks noChangeArrowheads="1"/>
              </p:cNvSpPr>
              <p:nvPr/>
            </p:nvSpPr>
            <p:spPr bwMode="auto">
              <a:xfrm>
                <a:off x="3352800" y="1806575"/>
                <a:ext cx="3657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Polifarmacoterapia</a:t>
                </a:r>
              </a:p>
            </p:txBody>
          </p:sp>
          <p:sp>
            <p:nvSpPr>
              <p:cNvPr id="10" name="Text Box 6">
                <a:extLst>
                  <a:ext uri="{FF2B5EF4-FFF2-40B4-BE49-F238E27FC236}">
                    <a16:creationId xmlns:a16="http://schemas.microsoft.com/office/drawing/2014/main" id="{A760560A-DA57-1B46-8240-233AC040597B}"/>
                  </a:ext>
                </a:extLst>
              </p:cNvPr>
              <p:cNvSpPr txBox="1">
                <a:spLocks noChangeArrowheads="1"/>
              </p:cNvSpPr>
              <p:nvPr/>
            </p:nvSpPr>
            <p:spPr bwMode="auto">
              <a:xfrm>
                <a:off x="3365500" y="2441575"/>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Incontinenza</a:t>
                </a:r>
              </a:p>
            </p:txBody>
          </p:sp>
          <p:sp>
            <p:nvSpPr>
              <p:cNvPr id="11" name="Text Box 7">
                <a:extLst>
                  <a:ext uri="{FF2B5EF4-FFF2-40B4-BE49-F238E27FC236}">
                    <a16:creationId xmlns:a16="http://schemas.microsoft.com/office/drawing/2014/main" id="{4BE90D70-404D-9045-9C93-1F15CA994381}"/>
                  </a:ext>
                </a:extLst>
              </p:cNvPr>
              <p:cNvSpPr txBox="1">
                <a:spLocks noChangeArrowheads="1"/>
              </p:cNvSpPr>
              <p:nvPr/>
            </p:nvSpPr>
            <p:spPr bwMode="auto">
              <a:xfrm>
                <a:off x="3340100" y="3898900"/>
                <a:ext cx="5080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Problemi nutrizionali</a:t>
                </a:r>
              </a:p>
            </p:txBody>
          </p:sp>
          <p:sp>
            <p:nvSpPr>
              <p:cNvPr id="12" name="Text Box 8">
                <a:extLst>
                  <a:ext uri="{FF2B5EF4-FFF2-40B4-BE49-F238E27FC236}">
                    <a16:creationId xmlns:a16="http://schemas.microsoft.com/office/drawing/2014/main" id="{E7875BED-3DD5-7741-AF87-91B898DAF280}"/>
                  </a:ext>
                </a:extLst>
              </p:cNvPr>
              <p:cNvSpPr txBox="1">
                <a:spLocks noChangeArrowheads="1"/>
              </p:cNvSpPr>
              <p:nvPr/>
            </p:nvSpPr>
            <p:spPr bwMode="auto">
              <a:xfrm>
                <a:off x="3365500" y="3175000"/>
                <a:ext cx="1828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Cadute</a:t>
                </a:r>
              </a:p>
            </p:txBody>
          </p:sp>
          <p:sp>
            <p:nvSpPr>
              <p:cNvPr id="13" name="Text Box 9">
                <a:extLst>
                  <a:ext uri="{FF2B5EF4-FFF2-40B4-BE49-F238E27FC236}">
                    <a16:creationId xmlns:a16="http://schemas.microsoft.com/office/drawing/2014/main" id="{9B0AAB2A-10F2-9749-AF54-8A8B9B895619}"/>
                  </a:ext>
                </a:extLst>
              </p:cNvPr>
              <p:cNvSpPr txBox="1">
                <a:spLocks noChangeArrowheads="1"/>
              </p:cNvSpPr>
              <p:nvPr/>
            </p:nvSpPr>
            <p:spPr bwMode="auto">
              <a:xfrm>
                <a:off x="3337984" y="4483100"/>
                <a:ext cx="426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Osteoporosi</a:t>
                </a:r>
              </a:p>
            </p:txBody>
          </p:sp>
          <p:sp>
            <p:nvSpPr>
              <p:cNvPr id="14" name="Line 10">
                <a:extLst>
                  <a:ext uri="{FF2B5EF4-FFF2-40B4-BE49-F238E27FC236}">
                    <a16:creationId xmlns:a16="http://schemas.microsoft.com/office/drawing/2014/main" id="{C87D9084-849E-7147-BF81-40EE2A5462B5}"/>
                  </a:ext>
                </a:extLst>
              </p:cNvPr>
              <p:cNvSpPr>
                <a:spLocks noChangeShapeType="1"/>
              </p:cNvSpPr>
              <p:nvPr/>
            </p:nvSpPr>
            <p:spPr bwMode="auto">
              <a:xfrm flipH="1">
                <a:off x="2853268" y="1395414"/>
                <a:ext cx="16933" cy="4679951"/>
              </a:xfrm>
              <a:prstGeom prst="line">
                <a:avLst/>
              </a:prstGeom>
              <a:noFill/>
              <a:ln w="38100">
                <a:solidFill>
                  <a:schemeClr val="tx2"/>
                </a:solidFill>
                <a:round/>
                <a:headEnd/>
                <a:tailEn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15" name="Line 11">
                <a:extLst>
                  <a:ext uri="{FF2B5EF4-FFF2-40B4-BE49-F238E27FC236}">
                    <a16:creationId xmlns:a16="http://schemas.microsoft.com/office/drawing/2014/main" id="{B7D46078-FBED-AD49-9A44-189841AB6C5B}"/>
                  </a:ext>
                </a:extLst>
              </p:cNvPr>
              <p:cNvSpPr>
                <a:spLocks noChangeShapeType="1"/>
              </p:cNvSpPr>
              <p:nvPr/>
            </p:nvSpPr>
            <p:spPr bwMode="auto">
              <a:xfrm>
                <a:off x="2870200" y="1395413"/>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16" name="Line 12">
                <a:extLst>
                  <a:ext uri="{FF2B5EF4-FFF2-40B4-BE49-F238E27FC236}">
                    <a16:creationId xmlns:a16="http://schemas.microsoft.com/office/drawing/2014/main" id="{22CD5CEA-4FD3-B04F-ADEC-D88AB0F76993}"/>
                  </a:ext>
                </a:extLst>
              </p:cNvPr>
              <p:cNvSpPr>
                <a:spLocks noChangeShapeType="1"/>
              </p:cNvSpPr>
              <p:nvPr/>
            </p:nvSpPr>
            <p:spPr bwMode="auto">
              <a:xfrm>
                <a:off x="2895600" y="3429000"/>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17" name="Line 13">
                <a:extLst>
                  <a:ext uri="{FF2B5EF4-FFF2-40B4-BE49-F238E27FC236}">
                    <a16:creationId xmlns:a16="http://schemas.microsoft.com/office/drawing/2014/main" id="{1DC8F1D8-9978-A54C-A9AF-2E2DA0E6D84A}"/>
                  </a:ext>
                </a:extLst>
              </p:cNvPr>
              <p:cNvSpPr>
                <a:spLocks noChangeShapeType="1"/>
              </p:cNvSpPr>
              <p:nvPr/>
            </p:nvSpPr>
            <p:spPr bwMode="auto">
              <a:xfrm>
                <a:off x="2895600" y="2708275"/>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18" name="Line 14">
                <a:extLst>
                  <a:ext uri="{FF2B5EF4-FFF2-40B4-BE49-F238E27FC236}">
                    <a16:creationId xmlns:a16="http://schemas.microsoft.com/office/drawing/2014/main" id="{89B0AB24-1D7D-714C-8A9C-4F4EF20D0C74}"/>
                  </a:ext>
                </a:extLst>
              </p:cNvPr>
              <p:cNvSpPr>
                <a:spLocks noChangeShapeType="1"/>
              </p:cNvSpPr>
              <p:nvPr/>
            </p:nvSpPr>
            <p:spPr bwMode="auto">
              <a:xfrm>
                <a:off x="2904067" y="2060575"/>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19" name="Line 15">
                <a:extLst>
                  <a:ext uri="{FF2B5EF4-FFF2-40B4-BE49-F238E27FC236}">
                    <a16:creationId xmlns:a16="http://schemas.microsoft.com/office/drawing/2014/main" id="{27D83F82-DECC-DA44-B44A-199895842895}"/>
                  </a:ext>
                </a:extLst>
              </p:cNvPr>
              <p:cNvSpPr>
                <a:spLocks noChangeShapeType="1"/>
              </p:cNvSpPr>
              <p:nvPr/>
            </p:nvSpPr>
            <p:spPr bwMode="auto">
              <a:xfrm>
                <a:off x="2870200" y="4149725"/>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20" name="Line 16">
                <a:extLst>
                  <a:ext uri="{FF2B5EF4-FFF2-40B4-BE49-F238E27FC236}">
                    <a16:creationId xmlns:a16="http://schemas.microsoft.com/office/drawing/2014/main" id="{5C91027B-9891-EE4D-9F16-DBFE02298C5A}"/>
                  </a:ext>
                </a:extLst>
              </p:cNvPr>
              <p:cNvSpPr>
                <a:spLocks noChangeShapeType="1"/>
              </p:cNvSpPr>
              <p:nvPr/>
            </p:nvSpPr>
            <p:spPr bwMode="auto">
              <a:xfrm>
                <a:off x="2870200" y="4724400"/>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21" name="Text Box 17">
                <a:extLst>
                  <a:ext uri="{FF2B5EF4-FFF2-40B4-BE49-F238E27FC236}">
                    <a16:creationId xmlns:a16="http://schemas.microsoft.com/office/drawing/2014/main" id="{E964077C-BF89-7A4F-9A72-2A869EB19753}"/>
                  </a:ext>
                </a:extLst>
              </p:cNvPr>
              <p:cNvSpPr txBox="1">
                <a:spLocks noChangeArrowheads="1"/>
              </p:cNvSpPr>
              <p:nvPr/>
            </p:nvSpPr>
            <p:spPr bwMode="auto">
              <a:xfrm>
                <a:off x="9484785" y="2565403"/>
                <a:ext cx="2878667"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2000" b="1">
                    <a:solidFill>
                      <a:schemeClr val="accent1">
                        <a:lumMod val="75000"/>
                      </a:schemeClr>
                    </a:solidFill>
                    <a:cs typeface="Arial" panose="020B0604020202020204" pitchFamily="34" charset="0"/>
                  </a:rPr>
                  <a:t>Stato cognitivo</a:t>
                </a:r>
              </a:p>
              <a:p>
                <a:pPr eaLnBrk="1" hangingPunct="1">
                  <a:spcBef>
                    <a:spcPct val="50000"/>
                  </a:spcBef>
                  <a:buFontTx/>
                  <a:buNone/>
                </a:pPr>
                <a:r>
                  <a:rPr lang="en-US" altLang="it-IT" sz="2000" b="1">
                    <a:solidFill>
                      <a:schemeClr val="accent1">
                        <a:lumMod val="75000"/>
                      </a:schemeClr>
                    </a:solidFill>
                    <a:cs typeface="Arial" panose="020B0604020202020204" pitchFamily="34" charset="0"/>
                  </a:rPr>
                  <a:t>Funzione fisica</a:t>
                </a:r>
              </a:p>
              <a:p>
                <a:pPr eaLnBrk="1" hangingPunct="1">
                  <a:spcBef>
                    <a:spcPct val="50000"/>
                  </a:spcBef>
                  <a:buFontTx/>
                  <a:buNone/>
                </a:pPr>
                <a:r>
                  <a:rPr lang="en-US" altLang="it-IT" sz="2000" b="1">
                    <a:solidFill>
                      <a:schemeClr val="accent1">
                        <a:lumMod val="75000"/>
                      </a:schemeClr>
                    </a:solidFill>
                    <a:cs typeface="Arial" panose="020B0604020202020204" pitchFamily="34" charset="0"/>
                  </a:rPr>
                  <a:t>Tono dell’umore</a:t>
                </a:r>
              </a:p>
              <a:p>
                <a:pPr eaLnBrk="1" hangingPunct="1">
                  <a:spcBef>
                    <a:spcPct val="50000"/>
                  </a:spcBef>
                  <a:buFontTx/>
                  <a:buNone/>
                </a:pPr>
                <a:r>
                  <a:rPr lang="en-US" altLang="it-IT" sz="2000" b="1">
                    <a:solidFill>
                      <a:schemeClr val="accent1">
                        <a:lumMod val="75000"/>
                      </a:schemeClr>
                    </a:solidFill>
                    <a:cs typeface="Arial" panose="020B0604020202020204" pitchFamily="34" charset="0"/>
                  </a:rPr>
                  <a:t>Condizione socio-economica</a:t>
                </a:r>
              </a:p>
            </p:txBody>
          </p:sp>
          <p:sp>
            <p:nvSpPr>
              <p:cNvPr id="22" name="Text Box 18">
                <a:extLst>
                  <a:ext uri="{FF2B5EF4-FFF2-40B4-BE49-F238E27FC236}">
                    <a16:creationId xmlns:a16="http://schemas.microsoft.com/office/drawing/2014/main" id="{D9FB77AA-4AF9-9740-ADB5-381A1BA6CA57}"/>
                  </a:ext>
                </a:extLst>
              </p:cNvPr>
              <p:cNvSpPr txBox="1">
                <a:spLocks noChangeArrowheads="1"/>
              </p:cNvSpPr>
              <p:nvPr/>
            </p:nvSpPr>
            <p:spPr bwMode="auto">
              <a:xfrm>
                <a:off x="3344333" y="5132391"/>
                <a:ext cx="22182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Anemia</a:t>
                </a:r>
                <a:endParaRPr lang="it-IT" altLang="it-IT" sz="1800" b="1">
                  <a:solidFill>
                    <a:schemeClr val="accent1">
                      <a:lumMod val="75000"/>
                    </a:schemeClr>
                  </a:solidFill>
                  <a:cs typeface="Arial" panose="020B0604020202020204" pitchFamily="34" charset="0"/>
                </a:endParaRPr>
              </a:p>
            </p:txBody>
          </p:sp>
          <p:sp>
            <p:nvSpPr>
              <p:cNvPr id="23" name="Line 19">
                <a:extLst>
                  <a:ext uri="{FF2B5EF4-FFF2-40B4-BE49-F238E27FC236}">
                    <a16:creationId xmlns:a16="http://schemas.microsoft.com/office/drawing/2014/main" id="{A329DD05-4EF0-2649-A98F-C94FA510F03E}"/>
                  </a:ext>
                </a:extLst>
              </p:cNvPr>
              <p:cNvSpPr>
                <a:spLocks noChangeShapeType="1"/>
              </p:cNvSpPr>
              <p:nvPr/>
            </p:nvSpPr>
            <p:spPr bwMode="auto">
              <a:xfrm>
                <a:off x="2870200" y="5373688"/>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sp>
            <p:nvSpPr>
              <p:cNvPr id="24" name="Text Box 20">
                <a:extLst>
                  <a:ext uri="{FF2B5EF4-FFF2-40B4-BE49-F238E27FC236}">
                    <a16:creationId xmlns:a16="http://schemas.microsoft.com/office/drawing/2014/main" id="{CD73B193-2401-DB4B-B24F-C3F55FC2EB67}"/>
                  </a:ext>
                </a:extLst>
              </p:cNvPr>
              <p:cNvSpPr txBox="1">
                <a:spLocks noChangeArrowheads="1"/>
              </p:cNvSpPr>
              <p:nvPr/>
            </p:nvSpPr>
            <p:spPr bwMode="auto">
              <a:xfrm>
                <a:off x="6023992" y="2954339"/>
                <a:ext cx="2732617" cy="1200329"/>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it-IT" altLang="it-IT" b="1" dirty="0">
                    <a:solidFill>
                      <a:schemeClr val="accent1">
                        <a:lumMod val="75000"/>
                      </a:schemeClr>
                    </a:solidFill>
                    <a:effectLst>
                      <a:outerShdw blurRad="38100" dist="38100" dir="2700000" algn="tl">
                        <a:srgbClr val="C0C0C0"/>
                      </a:outerShdw>
                    </a:effectLst>
                    <a:cs typeface="Arial" panose="020B0604020202020204" pitchFamily="34" charset="0"/>
                  </a:rPr>
                  <a:t>Deficit funzionale/</a:t>
                </a:r>
              </a:p>
              <a:p>
                <a:pPr algn="ctr" eaLnBrk="1" hangingPunct="1">
                  <a:defRPr/>
                </a:pPr>
                <a:r>
                  <a:rPr lang="it-IT" altLang="it-IT" b="1" dirty="0">
                    <a:solidFill>
                      <a:schemeClr val="accent1">
                        <a:lumMod val="75000"/>
                      </a:schemeClr>
                    </a:solidFill>
                    <a:effectLst>
                      <a:outerShdw blurRad="38100" dist="38100" dir="2700000" algn="tl">
                        <a:srgbClr val="C0C0C0"/>
                      </a:outerShdw>
                    </a:effectLst>
                    <a:cs typeface="Arial" panose="020B0604020202020204" pitchFamily="34" charset="0"/>
                  </a:rPr>
                  <a:t>Disabilità</a:t>
                </a:r>
              </a:p>
            </p:txBody>
          </p:sp>
          <p:sp>
            <p:nvSpPr>
              <p:cNvPr id="25" name="Text Box 21">
                <a:extLst>
                  <a:ext uri="{FF2B5EF4-FFF2-40B4-BE49-F238E27FC236}">
                    <a16:creationId xmlns:a16="http://schemas.microsoft.com/office/drawing/2014/main" id="{23A6E572-2441-884B-81C2-E3765AB5E456}"/>
                  </a:ext>
                </a:extLst>
              </p:cNvPr>
              <p:cNvSpPr txBox="1">
                <a:spLocks noChangeArrowheads="1"/>
              </p:cNvSpPr>
              <p:nvPr/>
            </p:nvSpPr>
            <p:spPr bwMode="auto">
              <a:xfrm>
                <a:off x="4943872" y="2974975"/>
                <a:ext cx="196426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50000"/>
                  </a:spcBef>
                  <a:buFontTx/>
                  <a:buNone/>
                </a:pPr>
                <a:r>
                  <a:rPr lang="it-IT" altLang="it-IT" sz="6600" b="1" dirty="0">
                    <a:solidFill>
                      <a:srgbClr val="474747"/>
                    </a:solidFill>
                    <a:cs typeface="Arial" panose="020B0604020202020204" pitchFamily="34" charset="0"/>
                  </a:rPr>
                  <a:t>=</a:t>
                </a:r>
              </a:p>
            </p:txBody>
          </p:sp>
          <p:sp>
            <p:nvSpPr>
              <p:cNvPr id="26" name="AutoShape 22">
                <a:extLst>
                  <a:ext uri="{FF2B5EF4-FFF2-40B4-BE49-F238E27FC236}">
                    <a16:creationId xmlns:a16="http://schemas.microsoft.com/office/drawing/2014/main" id="{C7B92E9A-A602-FB4E-9140-946316932B4F}"/>
                  </a:ext>
                </a:extLst>
              </p:cNvPr>
              <p:cNvSpPr>
                <a:spLocks noChangeArrowheads="1"/>
              </p:cNvSpPr>
              <p:nvPr/>
            </p:nvSpPr>
            <p:spPr bwMode="auto">
              <a:xfrm>
                <a:off x="8472264" y="3279777"/>
                <a:ext cx="824136" cy="438149"/>
              </a:xfrm>
              <a:prstGeom prst="rightArrow">
                <a:avLst>
                  <a:gd name="adj1" fmla="val 42750"/>
                  <a:gd name="adj2" fmla="val 39895"/>
                </a:avLst>
              </a:prstGeom>
              <a:solidFill>
                <a:srgbClr val="DB090A"/>
              </a:solidFill>
              <a:ln w="9525">
                <a:noFill/>
                <a:miter lim="800000"/>
                <a:headEnd/>
                <a:tailEnd/>
              </a:ln>
            </p:spPr>
            <p:txBody>
              <a:bodyPr wrap="none" anchor="ct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en-US" altLang="it-IT" sz="1800">
                  <a:solidFill>
                    <a:srgbClr val="003AB0"/>
                  </a:solidFill>
                  <a:cs typeface="Arial" panose="020B0604020202020204" pitchFamily="34" charset="0"/>
                </a:endParaRPr>
              </a:p>
            </p:txBody>
          </p:sp>
          <p:sp>
            <p:nvSpPr>
              <p:cNvPr id="27" name="Text Box 23">
                <a:extLst>
                  <a:ext uri="{FF2B5EF4-FFF2-40B4-BE49-F238E27FC236}">
                    <a16:creationId xmlns:a16="http://schemas.microsoft.com/office/drawing/2014/main" id="{2F525B12-D7B7-0243-B0EF-1B2409651622}"/>
                  </a:ext>
                </a:extLst>
              </p:cNvPr>
              <p:cNvSpPr txBox="1">
                <a:spLocks noChangeArrowheads="1"/>
              </p:cNvSpPr>
              <p:nvPr/>
            </p:nvSpPr>
            <p:spPr bwMode="auto">
              <a:xfrm>
                <a:off x="3346453" y="5813425"/>
                <a:ext cx="22436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50000"/>
                  </a:spcBef>
                  <a:buFontTx/>
                  <a:buNone/>
                </a:pPr>
                <a:r>
                  <a:rPr lang="en-US" altLang="it-IT" sz="1800" b="1">
                    <a:solidFill>
                      <a:schemeClr val="accent1">
                        <a:lumMod val="75000"/>
                      </a:schemeClr>
                    </a:solidFill>
                    <a:cs typeface="Arial" panose="020B0604020202020204" pitchFamily="34" charset="0"/>
                  </a:rPr>
                  <a:t>Sarcopenia</a:t>
                </a:r>
                <a:endParaRPr lang="it-IT" altLang="it-IT" sz="1800" b="1">
                  <a:solidFill>
                    <a:schemeClr val="accent1">
                      <a:lumMod val="75000"/>
                    </a:schemeClr>
                  </a:solidFill>
                  <a:cs typeface="Arial" panose="020B0604020202020204" pitchFamily="34" charset="0"/>
                </a:endParaRPr>
              </a:p>
            </p:txBody>
          </p:sp>
          <p:sp>
            <p:nvSpPr>
              <p:cNvPr id="28" name="Line 24">
                <a:extLst>
                  <a:ext uri="{FF2B5EF4-FFF2-40B4-BE49-F238E27FC236}">
                    <a16:creationId xmlns:a16="http://schemas.microsoft.com/office/drawing/2014/main" id="{D2413D1E-6CDE-FB48-B746-E3AE85935CD5}"/>
                  </a:ext>
                </a:extLst>
              </p:cNvPr>
              <p:cNvSpPr>
                <a:spLocks noChangeShapeType="1"/>
              </p:cNvSpPr>
              <p:nvPr/>
            </p:nvSpPr>
            <p:spPr bwMode="auto">
              <a:xfrm>
                <a:off x="2853267" y="6075363"/>
                <a:ext cx="508000" cy="0"/>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it-IT">
                  <a:solidFill>
                    <a:srgbClr val="003AB0"/>
                  </a:solidFill>
                  <a:latin typeface="Arial" panose="020B0604020202020204" pitchFamily="34" charset="0"/>
                  <a:cs typeface="Arial" panose="020B0604020202020204" pitchFamily="34" charset="0"/>
                </a:endParaRPr>
              </a:p>
            </p:txBody>
          </p:sp>
        </p:grpSp>
        <p:sp>
          <p:nvSpPr>
            <p:cNvPr id="29" name="Rettangolo 16">
              <a:extLst>
                <a:ext uri="{FF2B5EF4-FFF2-40B4-BE49-F238E27FC236}">
                  <a16:creationId xmlns:a16="http://schemas.microsoft.com/office/drawing/2014/main" id="{BF385579-3914-7D49-A932-4812D447DF8D}"/>
                </a:ext>
              </a:extLst>
            </p:cNvPr>
            <p:cNvSpPr>
              <a:spLocks noChangeArrowheads="1"/>
            </p:cNvSpPr>
            <p:nvPr/>
          </p:nvSpPr>
          <p:spPr bwMode="auto">
            <a:xfrm>
              <a:off x="5805998" y="1500331"/>
              <a:ext cx="65487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it-IT" altLang="it-IT" sz="2800" dirty="0">
                  <a:solidFill>
                    <a:schemeClr val="accent1">
                      <a:lumMod val="75000"/>
                    </a:schemeClr>
                  </a:solidFill>
                  <a:cs typeface="Arial" panose="020B0604020202020204" pitchFamily="34" charset="0"/>
                </a:rPr>
                <a:t> ♀</a:t>
              </a:r>
              <a:endParaRPr lang="it-IT" altLang="it-IT" sz="1000" dirty="0">
                <a:solidFill>
                  <a:schemeClr val="accent1">
                    <a:lumMod val="75000"/>
                  </a:schemeClr>
                </a:solidFill>
                <a:cs typeface="Arial" panose="020B0604020202020204" pitchFamily="34" charset="0"/>
              </a:endParaRPr>
            </a:p>
          </p:txBody>
        </p:sp>
      </p:grpSp>
    </p:spTree>
    <p:extLst>
      <p:ext uri="{BB962C8B-B14F-4D97-AF65-F5344CB8AC3E}">
        <p14:creationId xmlns:p14="http://schemas.microsoft.com/office/powerpoint/2010/main" val="32275356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0A89712-6166-B166-D9A6-F7A4A9906774}"/>
              </a:ext>
            </a:extLst>
          </p:cNvPr>
          <p:cNvPicPr>
            <a:picLocks noChangeAspect="1"/>
          </p:cNvPicPr>
          <p:nvPr/>
        </p:nvPicPr>
        <p:blipFill>
          <a:blip r:embed="rId2"/>
          <a:stretch>
            <a:fillRect/>
          </a:stretch>
        </p:blipFill>
        <p:spPr>
          <a:xfrm>
            <a:off x="3706595" y="45000"/>
            <a:ext cx="4778810" cy="6768000"/>
          </a:xfrm>
          <a:prstGeom prst="rect">
            <a:avLst/>
          </a:prstGeom>
        </p:spPr>
      </p:pic>
    </p:spTree>
    <p:extLst>
      <p:ext uri="{BB962C8B-B14F-4D97-AF65-F5344CB8AC3E}">
        <p14:creationId xmlns:p14="http://schemas.microsoft.com/office/powerpoint/2010/main" val="131028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D34FC-F21E-0D1B-F50B-7D76E7010E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A4B4A96-CDE3-7217-4C0E-AB246BAA6D15}"/>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7002862A-6EC2-D563-EA63-9A2CFD540CB0}"/>
              </a:ext>
            </a:extLst>
          </p:cNvPr>
          <p:cNvPicPr>
            <a:picLocks noChangeAspect="1"/>
          </p:cNvPicPr>
          <p:nvPr/>
        </p:nvPicPr>
        <p:blipFill>
          <a:blip r:embed="rId2"/>
          <a:stretch>
            <a:fillRect/>
          </a:stretch>
        </p:blipFill>
        <p:spPr>
          <a:xfrm>
            <a:off x="3705432" y="45000"/>
            <a:ext cx="4781136" cy="6768000"/>
          </a:xfrm>
          <a:prstGeom prst="rect">
            <a:avLst/>
          </a:prstGeom>
        </p:spPr>
      </p:pic>
    </p:spTree>
    <p:extLst>
      <p:ext uri="{BB962C8B-B14F-4D97-AF65-F5344CB8AC3E}">
        <p14:creationId xmlns:p14="http://schemas.microsoft.com/office/powerpoint/2010/main" val="274252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F5F4DEF-ECAA-CC3E-127F-A8E64F05AB34}"/>
              </a:ext>
            </a:extLst>
          </p:cNvPr>
          <p:cNvPicPr>
            <a:picLocks noChangeAspect="1"/>
          </p:cNvPicPr>
          <p:nvPr/>
        </p:nvPicPr>
        <p:blipFill>
          <a:blip r:embed="rId2"/>
          <a:stretch>
            <a:fillRect/>
          </a:stretch>
        </p:blipFill>
        <p:spPr>
          <a:xfrm>
            <a:off x="3699826" y="45000"/>
            <a:ext cx="4792347" cy="6768000"/>
          </a:xfrm>
          <a:prstGeom prst="rect">
            <a:avLst/>
          </a:prstGeom>
        </p:spPr>
      </p:pic>
    </p:spTree>
    <p:extLst>
      <p:ext uri="{BB962C8B-B14F-4D97-AF65-F5344CB8AC3E}">
        <p14:creationId xmlns:p14="http://schemas.microsoft.com/office/powerpoint/2010/main" val="326159602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2900</Words>
  <Application>Microsoft Macintosh PowerPoint</Application>
  <PresentationFormat>Widescreen</PresentationFormat>
  <Paragraphs>256</Paragraphs>
  <Slides>31</Slides>
  <Notes>4</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42" baseType="lpstr">
      <vt:lpstr>Arial</vt:lpstr>
      <vt:lpstr>BlinkMacSystemFont</vt:lpstr>
      <vt:lpstr>Calibri</vt:lpstr>
      <vt:lpstr>Calibri Light</vt:lpstr>
      <vt:lpstr>Comic Sans MS</vt:lpstr>
      <vt:lpstr>Merriweather</vt:lpstr>
      <vt:lpstr>Montserrat</vt:lpstr>
      <vt:lpstr>Montserrat ExtraBold</vt:lpstr>
      <vt:lpstr>Wingdings</vt:lpstr>
      <vt:lpstr>Tema di Office</vt:lpstr>
      <vt:lpstr>Fotografia di Photo Editor</vt:lpstr>
      <vt:lpstr>L’ intelligenza artificiale per la salute e la qualità della vita</vt:lpstr>
      <vt:lpstr>Presentazione standard di PowerPoint</vt:lpstr>
      <vt:lpstr>Presentazione standard di PowerPoint</vt:lpstr>
      <vt:lpstr>Presentazione standard di PowerPoint</vt:lpstr>
      <vt:lpstr>Presentazione standard di PowerPoint</vt:lpstr>
      <vt:lpstr>Paziente moderno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Bernabei Roberto</dc:creator>
  <cp:lastModifiedBy>Bernabei Roberto</cp:lastModifiedBy>
  <cp:revision>8</cp:revision>
  <dcterms:created xsi:type="dcterms:W3CDTF">2024-05-14T10:11:53Z</dcterms:created>
  <dcterms:modified xsi:type="dcterms:W3CDTF">2024-05-15T16:40:37Z</dcterms:modified>
</cp:coreProperties>
</file>